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321" r:id="rId2"/>
    <p:sldId id="349" r:id="rId3"/>
    <p:sldId id="418" r:id="rId4"/>
    <p:sldId id="355" r:id="rId5"/>
    <p:sldId id="354" r:id="rId6"/>
    <p:sldId id="407" r:id="rId7"/>
    <p:sldId id="416" r:id="rId8"/>
    <p:sldId id="270" r:id="rId9"/>
    <p:sldId id="300" r:id="rId10"/>
    <p:sldId id="348" r:id="rId11"/>
    <p:sldId id="301" r:id="rId12"/>
    <p:sldId id="415" r:id="rId13"/>
    <p:sldId id="356" r:id="rId14"/>
    <p:sldId id="421" r:id="rId15"/>
    <p:sldId id="357" r:id="rId16"/>
    <p:sldId id="381" r:id="rId17"/>
    <p:sldId id="414" r:id="rId18"/>
    <p:sldId id="385" r:id="rId19"/>
    <p:sldId id="382" r:id="rId20"/>
    <p:sldId id="383" r:id="rId21"/>
    <p:sldId id="358" r:id="rId22"/>
    <p:sldId id="404" r:id="rId23"/>
    <p:sldId id="394" r:id="rId24"/>
    <p:sldId id="405" r:id="rId25"/>
    <p:sldId id="408" r:id="rId26"/>
    <p:sldId id="310" r:id="rId27"/>
    <p:sldId id="311" r:id="rId28"/>
    <p:sldId id="409" r:id="rId29"/>
    <p:sldId id="410" r:id="rId30"/>
    <p:sldId id="411" r:id="rId31"/>
    <p:sldId id="412" r:id="rId32"/>
    <p:sldId id="312" r:id="rId33"/>
    <p:sldId id="395" r:id="rId34"/>
    <p:sldId id="413" r:id="rId35"/>
    <p:sldId id="406" r:id="rId36"/>
    <p:sldId id="422" r:id="rId37"/>
    <p:sldId id="423" r:id="rId38"/>
    <p:sldId id="344" r:id="rId39"/>
    <p:sldId id="34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290A95-D486-4CBD-96DC-99573AB63465}" v="22" dt="2021-09-09T14:46:55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7" d="100"/>
        <a:sy n="147" d="100"/>
      </p:scale>
      <p:origin x="0" y="-21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DB303-3FE6-419B-8453-84D416CAB3C3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855F7-082E-4437-99A0-F5C6277ED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78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assumes you know how in Windows, but maybe not in a command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67278-050B-433D-A500-AD784DE2B6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62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https://linuxize.com/post/how-to-add-user-to-group-in-linux/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855F7-082E-4437-99A0-F5C6277EDA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07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https://book.hacktricks.xyz/linux-unix/privilege-escalation/pam-pluggable-authentication-modules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855F7-082E-4437-99A0-F5C6277EDA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65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C5251-9328-4159-86A1-D896555088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45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https://www.varonis.com/blog/ntfs-permissions-vs-share/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BAE33-14C9-4F3F-9459-31136DBE25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8201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https://petri.com/quickly_create_txt_file_from_cmd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BAE33-14C9-4F3F-9459-31136DBE25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172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https://www.cyberciti.biz/tips/windows-change-access-permissions-from-the-command-line.html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BAE33-14C9-4F3F-9459-31136DBE25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5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6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54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637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79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20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17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91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2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0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8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6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8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0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4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3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talocean.com/community/tutorials/how-to-edit-the-sudoers-fil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ux.com/training-tutorials/understanding-linux-file-permissions/" TargetMode="External"/><Relationship Id="rId2" Type="http://schemas.openxmlformats.org/officeDocument/2006/relationships/hyperlink" Target="https://its.unc.edu/research-computing/techdocs/how-to-use-unix-and-linux-file-permission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nuxize.com/post/understanding-linux-file-permissions/" TargetMode="External"/><Relationship Id="rId4" Type="http://schemas.openxmlformats.org/officeDocument/2006/relationships/hyperlink" Target="https://linuxcommand.org/lc3_lts0090.php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.hacktricks.xyz/windows/windows-local-privilege-escalation/acls-dacls-sacls-ace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wseducate.com/student/s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community.microsoft.com/t5/itops-talk-blog/how-to-manage-local-users-and-groups-using-powershell/ba-p/733544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server/administration/windows-commands/icac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config.org/how-to-manage-acls-on-linux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D223-70C5-4179-8B44-8B372B8E7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24494-5678-4DA2-9C67-E6DD8B922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27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1F41-8C49-4902-958D-B70ADDF6E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 Vs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F5C5B-6A64-41BE-8835-9FCF73480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 - a wildcard pattern matcher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/*-release will match anything that ends in “-release” in /</a:t>
            </a:r>
            <a:r>
              <a:rPr lang="en-US" dirty="0" err="1"/>
              <a:t>etc</a:t>
            </a:r>
            <a:r>
              <a:rPr lang="en-US" dirty="0"/>
              <a:t>/</a:t>
            </a:r>
          </a:p>
          <a:p>
            <a:r>
              <a:rPr lang="en-US" dirty="0"/>
              <a:t>. – think “this directory right here”</a:t>
            </a:r>
          </a:p>
          <a:p>
            <a:pPr lvl="1"/>
            <a:r>
              <a:rPr lang="en-US" dirty="0"/>
              <a:t>“git add .”– add anything in this directory</a:t>
            </a:r>
          </a:p>
          <a:p>
            <a:r>
              <a:rPr lang="en-US" dirty="0"/>
              <a:t>.. – think “the directory before”</a:t>
            </a:r>
          </a:p>
        </p:txBody>
      </p:sp>
    </p:spTree>
    <p:extLst>
      <p:ext uri="{BB962C8B-B14F-4D97-AF65-F5344CB8AC3E}">
        <p14:creationId xmlns:p14="http://schemas.microsoft.com/office/powerpoint/2010/main" val="1236944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5471-FA5E-4C54-87C7-34E48A89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Names &amp;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B6743-8638-46E0-B212-DA19B1AF2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programs (especially Windows) rely on extension to assign default programs that open the file type</a:t>
            </a:r>
          </a:p>
          <a:p>
            <a:pPr lvl="1"/>
            <a:r>
              <a:rPr lang="en-US" dirty="0"/>
              <a:t>Enable file type viewing in Windows</a:t>
            </a:r>
          </a:p>
          <a:p>
            <a:r>
              <a:rPr lang="en-US" dirty="0"/>
              <a:t>In Linux, extensions are important for consistency &amp; universal understanding</a:t>
            </a:r>
          </a:p>
          <a:p>
            <a:endParaRPr lang="en-US" dirty="0"/>
          </a:p>
          <a:p>
            <a:r>
              <a:rPr lang="en-US" dirty="0"/>
              <a:t>Naming conventions</a:t>
            </a:r>
          </a:p>
          <a:p>
            <a:pPr lvl="1"/>
            <a:r>
              <a:rPr lang="en-US" dirty="0"/>
              <a:t>Avoid spaces, strange special characters, etc.</a:t>
            </a:r>
          </a:p>
          <a:p>
            <a:pPr lvl="1"/>
            <a:r>
              <a:rPr lang="en-US" dirty="0"/>
              <a:t>My School Folder vs “My School Folder”</a:t>
            </a:r>
          </a:p>
        </p:txBody>
      </p:sp>
    </p:spTree>
    <p:extLst>
      <p:ext uri="{BB962C8B-B14F-4D97-AF65-F5344CB8AC3E}">
        <p14:creationId xmlns:p14="http://schemas.microsoft.com/office/powerpoint/2010/main" val="302979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FAC2-6F9F-41F3-82A8-880A24A0B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 to Users &amp; Groups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AC1F7-C346-483B-B57C-A9FBF12C73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97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2040-E073-4887-910E-5132CA81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Previously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0A0AB-CDBB-46E9-BA0F-420AE68A8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Linux file / folder permissions</a:t>
            </a:r>
          </a:p>
          <a:p>
            <a:r>
              <a:rPr lang="en-US"/>
              <a:t>r, w, x</a:t>
            </a:r>
          </a:p>
          <a:p>
            <a:r>
              <a:rPr lang="en-US"/>
              <a:t>u, g, o</a:t>
            </a:r>
          </a:p>
          <a:p>
            <a:r>
              <a:rPr lang="en-US"/>
              <a:t>$ chmod</a:t>
            </a:r>
          </a:p>
        </p:txBody>
      </p:sp>
    </p:spTree>
    <p:extLst>
      <p:ext uri="{BB962C8B-B14F-4D97-AF65-F5344CB8AC3E}">
        <p14:creationId xmlns:p14="http://schemas.microsoft.com/office/powerpoint/2010/main" val="47584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B351-A644-4B8F-916A-D2ED3BA0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 TODAY!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1A885-2990-4219-BBD5-4AFE80C6F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OPEN UNTIL 11:59 PM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1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489F-0BBC-49E0-B233-C170EBE6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&amp;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326D0-38CD-4970-9B92-6054E6BF6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$ </a:t>
            </a:r>
            <a:r>
              <a:rPr lang="en-US" dirty="0" err="1">
                <a:ea typeface="+mn-lt"/>
                <a:cs typeface="+mn-lt"/>
              </a:rPr>
              <a:t>adduser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new_username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Creates user, has you give them a password, creates their home directory</a:t>
            </a:r>
          </a:p>
          <a:p>
            <a:r>
              <a:rPr lang="en-US" dirty="0">
                <a:ea typeface="+mn-lt"/>
                <a:cs typeface="+mn-lt"/>
              </a:rPr>
              <a:t>$ </a:t>
            </a:r>
            <a:r>
              <a:rPr lang="en-US" dirty="0" err="1">
                <a:ea typeface="+mn-lt"/>
                <a:cs typeface="+mn-lt"/>
              </a:rPr>
              <a:t>chown</a:t>
            </a:r>
            <a:r>
              <a:rPr lang="en-US" dirty="0">
                <a:ea typeface="+mn-lt"/>
                <a:cs typeface="+mn-lt"/>
              </a:rPr>
              <a:t> username </a:t>
            </a:r>
            <a:r>
              <a:rPr lang="en-US" dirty="0" err="1">
                <a:ea typeface="+mn-lt"/>
                <a:cs typeface="+mn-lt"/>
              </a:rPr>
              <a:t>file_or_folder_name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Change the owner of a file or folder</a:t>
            </a:r>
          </a:p>
          <a:p>
            <a:r>
              <a:rPr lang="en-US" dirty="0">
                <a:ea typeface="+mn-lt"/>
                <a:cs typeface="+mn-lt"/>
              </a:rPr>
              <a:t>$ </a:t>
            </a:r>
            <a:r>
              <a:rPr lang="en-US" dirty="0" err="1">
                <a:ea typeface="+mn-lt"/>
                <a:cs typeface="+mn-lt"/>
              </a:rPr>
              <a:t>addgroup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new_groupname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Create a new group</a:t>
            </a:r>
          </a:p>
          <a:p>
            <a:pPr lvl="1"/>
            <a:r>
              <a:rPr lang="en-US" dirty="0">
                <a:ea typeface="+mn-lt"/>
                <a:cs typeface="+mn-lt"/>
              </a:rPr>
              <a:t>Checkout /</a:t>
            </a:r>
            <a:r>
              <a:rPr lang="en-US" dirty="0" err="1">
                <a:ea typeface="+mn-lt"/>
                <a:cs typeface="+mn-lt"/>
              </a:rPr>
              <a:t>etc</a:t>
            </a:r>
            <a:r>
              <a:rPr lang="en-US" dirty="0">
                <a:ea typeface="+mn-lt"/>
                <a:cs typeface="+mn-lt"/>
              </a:rPr>
              <a:t>/group - this is where you add groupies to groups</a:t>
            </a:r>
          </a:p>
          <a:p>
            <a:r>
              <a:rPr lang="en-US" dirty="0">
                <a:ea typeface="+mn-lt"/>
                <a:cs typeface="+mn-lt"/>
              </a:rPr>
              <a:t>$ </a:t>
            </a:r>
            <a:r>
              <a:rPr lang="en-US" dirty="0" err="1">
                <a:ea typeface="+mn-lt"/>
                <a:cs typeface="+mn-lt"/>
              </a:rPr>
              <a:t>chgrp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groupname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file_or_folder_name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Change the group of a file or folder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74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A096-E0CB-4F32-9AE8-721B01DDC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4C4E3-186D-4CDE-83DC-F1F91D1E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What are we editing when we add a user?  What permissions do we need?</a:t>
            </a:r>
          </a:p>
          <a:p>
            <a:r>
              <a:rPr lang="en-US"/>
              <a:t># adduser username</a:t>
            </a:r>
          </a:p>
          <a:p>
            <a:pPr lvl="1"/>
            <a:r>
              <a:rPr lang="en-US"/>
              <a:t>The “good” one</a:t>
            </a:r>
          </a:p>
          <a:p>
            <a:pPr lvl="1"/>
            <a:r>
              <a:rPr lang="en-US"/>
              <a:t>Asks for all info, creates a home dir</a:t>
            </a:r>
          </a:p>
          <a:p>
            <a:r>
              <a:rPr lang="en-US"/>
              <a:t># useradd username</a:t>
            </a:r>
          </a:p>
          <a:p>
            <a:pPr lvl="1"/>
            <a:r>
              <a:rPr lang="en-US"/>
              <a:t>The “bad” one</a:t>
            </a:r>
          </a:p>
          <a:p>
            <a:pPr lvl="1"/>
            <a:r>
              <a:rPr lang="en-US"/>
              <a:t>All user info is an option you need to remember and add to the creation command</a:t>
            </a:r>
          </a:p>
          <a:p>
            <a:r>
              <a:rPr lang="en-US"/>
              <a:t>$ chown newowner fileorfolder</a:t>
            </a:r>
          </a:p>
          <a:p>
            <a:pPr lvl="1"/>
            <a:r>
              <a:rPr lang="en-US"/>
              <a:t>Change ownership</a:t>
            </a:r>
          </a:p>
        </p:txBody>
      </p:sp>
    </p:spTree>
    <p:extLst>
      <p:ext uri="{BB962C8B-B14F-4D97-AF65-F5344CB8AC3E}">
        <p14:creationId xmlns:p14="http://schemas.microsoft.com/office/powerpoint/2010/main" val="2723049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8039-F704-449E-867F-BC54615F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are you?  Who who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FED33-1986-486E-ABB4-B02E584FA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$ whoami</a:t>
            </a:r>
          </a:p>
          <a:p>
            <a:pPr lvl="1"/>
            <a:r>
              <a:rPr lang="en-US"/>
              <a:t>Returns the username you are currently using</a:t>
            </a:r>
          </a:p>
          <a:p>
            <a:r>
              <a:rPr lang="en-US"/>
              <a:t>$ id</a:t>
            </a:r>
          </a:p>
          <a:p>
            <a:pPr lvl="1"/>
            <a:r>
              <a:rPr lang="en-US"/>
              <a:t>Returns all the groups you are a member of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75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AE5F-CF33-4612-999E-71777311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Passwords and a nod to PAM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8CCA4-0937-41D9-94A8-CD7BC80EA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PAM = Pluggable Authenticaton Module</a:t>
            </a:r>
          </a:p>
          <a:p>
            <a:r>
              <a:rPr lang="en-US"/>
              <a:t>Linux systems use PAM by default, you can add other types of authentication</a:t>
            </a:r>
          </a:p>
          <a:p>
            <a:pPr lvl="1"/>
            <a:r>
              <a:rPr lang="en-US"/>
              <a:t>LDAP, Active Directory, etc.</a:t>
            </a:r>
          </a:p>
          <a:p>
            <a:r>
              <a:rPr lang="en-US"/>
              <a:t>PAM looks in some spots:</a:t>
            </a:r>
          </a:p>
          <a:p>
            <a:pPr lvl="1"/>
            <a:r>
              <a:rPr lang="en-US"/>
              <a:t>/etc/passwd</a:t>
            </a:r>
          </a:p>
          <a:p>
            <a:pPr lvl="2"/>
            <a:r>
              <a:rPr lang="en-US"/>
              <a:t>If the account is locally made, there will be a listing here</a:t>
            </a:r>
          </a:p>
          <a:p>
            <a:pPr lvl="2"/>
            <a:r>
              <a:rPr lang="en-US"/>
              <a:t>Can set if the given user can log in.  Why does that matter?</a:t>
            </a:r>
          </a:p>
          <a:p>
            <a:pPr lvl="1"/>
            <a:r>
              <a:rPr lang="en-US"/>
              <a:t>/etc/shadow</a:t>
            </a:r>
          </a:p>
          <a:p>
            <a:pPr lvl="2"/>
            <a:r>
              <a:rPr lang="en-US"/>
              <a:t>Passwords are not stored as plain text anymore</a:t>
            </a:r>
          </a:p>
        </p:txBody>
      </p:sp>
    </p:spTree>
    <p:extLst>
      <p:ext uri="{BB962C8B-B14F-4D97-AF65-F5344CB8AC3E}">
        <p14:creationId xmlns:p14="http://schemas.microsoft.com/office/powerpoint/2010/main" val="1705698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A285-C024-4406-929F-7BBD36E3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Messing with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888AE-D5D7-4682-882A-21493D61C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# addgroup groupname</a:t>
            </a:r>
          </a:p>
          <a:p>
            <a:r>
              <a:rPr lang="en-US"/>
              <a:t>/etc/groups</a:t>
            </a:r>
          </a:p>
          <a:p>
            <a:pPr lvl="1"/>
            <a:r>
              <a:rPr lang="en-US"/>
              <a:t>This is also where you go to add users to the sudo group</a:t>
            </a:r>
          </a:p>
          <a:p>
            <a:r>
              <a:rPr lang="en-US"/>
              <a:t>$ chgrp newgroupname fileorfolder</a:t>
            </a:r>
          </a:p>
        </p:txBody>
      </p:sp>
    </p:spTree>
    <p:extLst>
      <p:ext uri="{BB962C8B-B14F-4D97-AF65-F5344CB8AC3E}">
        <p14:creationId xmlns:p14="http://schemas.microsoft.com/office/powerpoint/2010/main" val="382684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128F-BA76-43E0-96F6-D696AECF6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D1266-884C-4D34-99AE-8D6F8D46C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</a:t>
            </a:r>
            <a:r>
              <a:rPr lang="en-US"/>
              <a:t>02 Live</a:t>
            </a:r>
            <a:endParaRPr lang="en-US" dirty="0"/>
          </a:p>
          <a:p>
            <a:pPr lvl="1"/>
            <a:r>
              <a:rPr lang="en-US"/>
              <a:t>Due Monday, 9/13 </a:t>
            </a:r>
            <a:r>
              <a:rPr lang="en-US" dirty="0"/>
              <a:t>at 11:59 PM</a:t>
            </a:r>
          </a:p>
          <a:p>
            <a:r>
              <a:rPr lang="en-US" dirty="0"/>
              <a:t>Lab 01 Late</a:t>
            </a:r>
          </a:p>
          <a:p>
            <a:pPr lvl="1"/>
            <a:r>
              <a:rPr lang="en-US" dirty="0"/>
              <a:t>Can resubmit for late credit</a:t>
            </a:r>
          </a:p>
          <a:p>
            <a:pPr lvl="1"/>
            <a:r>
              <a:rPr lang="en-US" dirty="0"/>
              <a:t>Due no later </a:t>
            </a:r>
            <a:r>
              <a:rPr lang="en-US"/>
              <a:t>than Wednesday </a:t>
            </a:r>
            <a:r>
              <a:rPr lang="en-US" dirty="0"/>
              <a:t>at 11:59 PM (10% off / day)</a:t>
            </a:r>
          </a:p>
          <a:p>
            <a:pPr lvl="1"/>
            <a:r>
              <a:rPr lang="en-US" dirty="0"/>
              <a:t>Must be done to continue successfully</a:t>
            </a:r>
          </a:p>
          <a:p>
            <a:pPr lvl="1"/>
            <a:endParaRPr lang="en-US" dirty="0"/>
          </a:p>
          <a:p>
            <a:r>
              <a:rPr lang="en-US"/>
              <a:t>Quiz 9/9</a:t>
            </a:r>
            <a:endParaRPr lang="en-US" dirty="0"/>
          </a:p>
          <a:p>
            <a:pPr lvl="1"/>
            <a:r>
              <a:rPr lang="en-US"/>
              <a:t>2 attempts</a:t>
            </a:r>
          </a:p>
          <a:p>
            <a:pPr lvl="1"/>
            <a:r>
              <a:rPr lang="en-US"/>
              <a:t>Open from 8:00 </a:t>
            </a:r>
            <a:r>
              <a:rPr lang="en-US" dirty="0"/>
              <a:t>AM to 11:59 PM</a:t>
            </a:r>
          </a:p>
        </p:txBody>
      </p:sp>
    </p:spTree>
    <p:extLst>
      <p:ext uri="{BB962C8B-B14F-4D97-AF65-F5344CB8AC3E}">
        <p14:creationId xmlns:p14="http://schemas.microsoft.com/office/powerpoint/2010/main" val="17532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3A52-C7C4-4C32-86F5-79532769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Messing with sudo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8C08C-C3B2-407E-A80D-F3B1ABE88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$ sudo su</a:t>
            </a:r>
          </a:p>
          <a:p>
            <a:pPr lvl="1"/>
            <a:r>
              <a:rPr lang="en-US"/>
              <a:t>Switches to root user</a:t>
            </a:r>
          </a:p>
          <a:p>
            <a:pPr lvl="1"/>
            <a:r>
              <a:rPr lang="en-US"/>
              <a:t>The ubuntu account has passwordless sudo</a:t>
            </a:r>
          </a:p>
          <a:p>
            <a:r>
              <a:rPr lang="en-US"/>
              <a:t>/etc/sudoers</a:t>
            </a:r>
          </a:p>
          <a:p>
            <a:pPr lvl="1"/>
            <a:r>
              <a:rPr lang="en-US"/>
              <a:t>Where sudo configs go.  Based on username or group I can define what commands they can run as sudo</a:t>
            </a:r>
          </a:p>
          <a:p>
            <a:r>
              <a:rPr lang="en-US">
                <a:hlinkClick r:id="rId2"/>
              </a:rPr>
              <a:t>https://www.digitalocean.com/community/tutorials/how-to-edit-the-sudoers-file</a:t>
            </a:r>
            <a:r>
              <a:rPr lang="en-US"/>
              <a:t> </a:t>
            </a:r>
          </a:p>
          <a:p>
            <a:r>
              <a:rPr lang="en-US"/>
              <a:t>$ sudo su username</a:t>
            </a:r>
          </a:p>
          <a:p>
            <a:pPr lvl="1"/>
            <a:r>
              <a:rPr lang="en-US"/>
              <a:t>$ su username - prompts for the password of the username</a:t>
            </a:r>
          </a:p>
          <a:p>
            <a:pPr lvl="1"/>
            <a:r>
              <a:rPr lang="en-US"/>
              <a:t>Pay attention to where you are - $ pwd</a:t>
            </a:r>
          </a:p>
        </p:txBody>
      </p:sp>
    </p:spTree>
    <p:extLst>
      <p:ext uri="{BB962C8B-B14F-4D97-AF65-F5344CB8AC3E}">
        <p14:creationId xmlns:p14="http://schemas.microsoft.com/office/powerpoint/2010/main" val="401954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64D3-4639-4502-AC7D-3A02F703D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&amp; 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99028-D911-49D0-A10F-73DADBD1E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 cp - makes a full copy of a file / folder</a:t>
            </a:r>
          </a:p>
          <a:p>
            <a:r>
              <a:rPr lang="en-US" dirty="0"/>
              <a:t>$ mv - moves file or folder</a:t>
            </a:r>
          </a:p>
          <a:p>
            <a:pPr lvl="1"/>
            <a:r>
              <a:rPr lang="en-US" dirty="0"/>
              <a:t>Also used to RENAME a file or folder</a:t>
            </a:r>
          </a:p>
        </p:txBody>
      </p:sp>
    </p:spTree>
    <p:extLst>
      <p:ext uri="{BB962C8B-B14F-4D97-AF65-F5344CB8AC3E}">
        <p14:creationId xmlns:p14="http://schemas.microsoft.com/office/powerpoint/2010/main" val="1922141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BFAF-DC67-4B41-85B0-0423368F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B30E0-DA3C-41C2-837F-0F2479AC7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https://its.unc.edu/research-computing/techdocs/how-to-use-unix-and-linux-file-permissions/</a:t>
            </a:r>
            <a:endParaRPr lang="en-US"/>
          </a:p>
          <a:p>
            <a:r>
              <a:rPr lang="en-US">
                <a:hlinkClick r:id="rId3"/>
              </a:rPr>
              <a:t>https://www.linux.com/training-tutorials/understanding-linux-file-permissions/</a:t>
            </a:r>
            <a:endParaRPr lang="en-US"/>
          </a:p>
          <a:p>
            <a:r>
              <a:rPr lang="en-US">
                <a:hlinkClick r:id="rId4"/>
              </a:rPr>
              <a:t>https://linuxcommand.org/lc3_lts0090.php</a:t>
            </a:r>
            <a:endParaRPr lang="en-US"/>
          </a:p>
          <a:p>
            <a:r>
              <a:rPr lang="en-US">
                <a:hlinkClick r:id="rId5"/>
              </a:rPr>
              <a:t>https://linuxize.com/post/understanding-linux-file-permissions/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44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4A0C-171F-4040-8304-0BF6C8F0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File Permissions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D7E18-9302-45D9-A900-DA0752C2BF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26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6C46-5187-4970-B9F6-DEE6C248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Control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7289E-E568-411D-8DBB-88B0A0115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Made up of two elements</a:t>
            </a:r>
          </a:p>
          <a:p>
            <a:pPr lvl="1"/>
            <a:r>
              <a:rPr lang="en-US"/>
              <a:t>DACL - Discretionary Access Control List</a:t>
            </a:r>
          </a:p>
          <a:p>
            <a:pPr lvl="2"/>
            <a:r>
              <a:rPr lang="en-US" b="1"/>
              <a:t>identifies </a:t>
            </a:r>
            <a:r>
              <a:rPr lang="en-US"/>
              <a:t>the </a:t>
            </a:r>
            <a:r>
              <a:rPr lang="en-US" b="1"/>
              <a:t>users </a:t>
            </a:r>
            <a:r>
              <a:rPr lang="en-US"/>
              <a:t>and </a:t>
            </a:r>
            <a:r>
              <a:rPr lang="en-US" b="1"/>
              <a:t>groups </a:t>
            </a:r>
            <a:r>
              <a:rPr lang="en-US"/>
              <a:t>that are </a:t>
            </a:r>
            <a:r>
              <a:rPr lang="en-US" b="1"/>
              <a:t>allowed </a:t>
            </a:r>
            <a:r>
              <a:rPr lang="en-US"/>
              <a:t>or </a:t>
            </a:r>
            <a:r>
              <a:rPr lang="en-US" b="1"/>
              <a:t>denied </a:t>
            </a:r>
            <a:r>
              <a:rPr lang="en-US"/>
              <a:t>access</a:t>
            </a:r>
          </a:p>
          <a:p>
            <a:pPr lvl="1"/>
            <a:r>
              <a:rPr lang="en-US"/>
              <a:t>SACL - System Access Control List</a:t>
            </a:r>
          </a:p>
          <a:p>
            <a:pPr lvl="2"/>
            <a:r>
              <a:rPr lang="en-US"/>
              <a:t>controls </a:t>
            </a:r>
            <a:r>
              <a:rPr lang="en-US" b="1"/>
              <a:t>how </a:t>
            </a:r>
            <a:r>
              <a:rPr lang="en-US"/>
              <a:t>access is </a:t>
            </a:r>
            <a:r>
              <a:rPr lang="en-US" b="1"/>
              <a:t>audited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>
                <a:hlinkClick r:id="rId2"/>
              </a:rPr>
              <a:t>https://book.hacktricks.xyz/windows/windows-local-privilege-escalation/acls-dacls-sacls-aces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7781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0009A-1AF9-40B9-A910-22CF341E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D1B15-A6F5-43BC-8A52-7EB6AA7C6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Purpose of SACL - traces users over time who have accessed or tried to access a file</a:t>
            </a:r>
          </a:p>
          <a:p>
            <a:pPr lvl="1"/>
            <a:r>
              <a:rPr lang="en-US"/>
              <a:t>It’s a log.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81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9E8F-DFA3-4672-A088-E1B3F6BF6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Permissions: Windows NTFS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03C94-B069-45EE-8259-1D5B14598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folder / file in Windows Explorer, right click, go to Properties, go to Security tab</a:t>
            </a:r>
          </a:p>
          <a:p>
            <a:r>
              <a:rPr lang="en-US" dirty="0"/>
              <a:t>Read &amp; execute: </a:t>
            </a:r>
          </a:p>
          <a:p>
            <a:pPr lvl="1"/>
            <a:r>
              <a:rPr lang="en-US" dirty="0"/>
              <a:t>Allows users to view and run executable files, including scripts.</a:t>
            </a:r>
          </a:p>
          <a:p>
            <a:r>
              <a:rPr lang="en-US" dirty="0"/>
              <a:t>Read: </a:t>
            </a:r>
          </a:p>
          <a:p>
            <a:pPr lvl="1"/>
            <a:r>
              <a:rPr lang="en-US" dirty="0"/>
              <a:t>Allows users to view the folder and subfolder contents.</a:t>
            </a:r>
          </a:p>
          <a:p>
            <a:r>
              <a:rPr lang="en-US" dirty="0"/>
              <a:t>Write: </a:t>
            </a:r>
          </a:p>
          <a:p>
            <a:pPr lvl="1"/>
            <a:r>
              <a:rPr lang="en-US" dirty="0"/>
              <a:t>Allows users to add files and subfolders, allows you to write to a file.</a:t>
            </a:r>
          </a:p>
        </p:txBody>
      </p:sp>
    </p:spTree>
    <p:extLst>
      <p:ext uri="{BB962C8B-B14F-4D97-AF65-F5344CB8AC3E}">
        <p14:creationId xmlns:p14="http://schemas.microsoft.com/office/powerpoint/2010/main" val="291219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A2984-FD0A-497A-9462-99164086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Permissions: Windows NTFS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81A7-305E-4BA5-AD9E-AA2540A3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control: </a:t>
            </a:r>
          </a:p>
          <a:p>
            <a:pPr lvl="1"/>
            <a:r>
              <a:rPr lang="en-US" dirty="0"/>
              <a:t>Allows users to read, write, change, and delete files and subfolders. In addition, users can change permissions settings for all files and subdirectories.</a:t>
            </a:r>
          </a:p>
          <a:p>
            <a:r>
              <a:rPr lang="en-US" dirty="0"/>
              <a:t>Modify: </a:t>
            </a:r>
          </a:p>
          <a:p>
            <a:pPr lvl="1"/>
            <a:r>
              <a:rPr lang="en-US" dirty="0"/>
              <a:t>Allows users to read and write of files and subfolders; also allows deletion of the folder.</a:t>
            </a:r>
          </a:p>
          <a:p>
            <a:r>
              <a:rPr lang="en-US" dirty="0"/>
              <a:t>List folder contents: </a:t>
            </a:r>
          </a:p>
          <a:p>
            <a:pPr lvl="1"/>
            <a:r>
              <a:rPr lang="en-US" dirty="0"/>
              <a:t>Permits viewing and listing of files and subfolders as well as executing of files; inherited by folders 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28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2A4AA5-2857-40A6-B5EE-0B8EC5FB0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15" y="570727"/>
            <a:ext cx="8112369" cy="571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69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E7F1-1438-432A-92B6-3C295BC3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files my user shouldn’t be in?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98B34-FD9C-4CE1-9915-172B4B449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6" y="1734916"/>
            <a:ext cx="107632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8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5D10-A66F-434C-9917-72AF6CA1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AWS Quick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128DB-0B6B-4E6E-8BFF-141A704AD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Can ssh (remotely access) the system built in AWS</a:t>
            </a:r>
          </a:p>
          <a:p>
            <a:pPr lvl="1"/>
            <a:r>
              <a:rPr lang="en-US"/>
              <a:t>This is really a virtual machine.  Welcome to the </a:t>
            </a:r>
            <a:r>
              <a:rPr lang="en-US">
                <a:latin typeface="Algerian" panose="04020705040A02060702" pitchFamily="82" charset="0"/>
              </a:rPr>
              <a:t>CLOUD</a:t>
            </a:r>
          </a:p>
          <a:p>
            <a:pPr lvl="1"/>
            <a:r>
              <a:rPr lang="en-US">
                <a:latin typeface="+mn-lt"/>
              </a:rPr>
              <a:t>Contact the Tas or I if you need help</a:t>
            </a:r>
          </a:p>
          <a:p>
            <a:r>
              <a:rPr lang="en-US">
                <a:latin typeface="+mn-lt"/>
              </a:rPr>
              <a:t>Resource creation check:</a:t>
            </a:r>
          </a:p>
          <a:p>
            <a:pPr lvl="1"/>
            <a:r>
              <a:rPr lang="en-US">
                <a:latin typeface="+mn-lt"/>
              </a:rPr>
              <a:t>We have an AWS gift card.  Let’s check we aren’t overspending</a:t>
            </a:r>
          </a:p>
          <a:p>
            <a:pPr lvl="1"/>
            <a:r>
              <a:rPr lang="en-US">
                <a:latin typeface="+mn-lt"/>
                <a:hlinkClick r:id="rId2"/>
              </a:rPr>
              <a:t>https://www.awseducate.com/student/s/</a:t>
            </a:r>
            <a:endParaRPr lang="en-US">
              <a:latin typeface="+mn-lt"/>
            </a:endParaRPr>
          </a:p>
          <a:p>
            <a:pPr lvl="1"/>
            <a:r>
              <a:rPr lang="en-US">
                <a:latin typeface="+mn-lt"/>
              </a:rPr>
              <a:t>Services -&gt; Management &amp; Governance -&gt; CloudFormation</a:t>
            </a:r>
          </a:p>
          <a:p>
            <a:pPr lvl="1"/>
            <a:r>
              <a:rPr lang="en-US">
                <a:latin typeface="+mn-lt"/>
              </a:rPr>
              <a:t>Should only see one thing.  If more things, contact the Tas or I</a:t>
            </a:r>
          </a:p>
          <a:p>
            <a:pPr lvl="1"/>
            <a:r>
              <a:rPr lang="en-US">
                <a:latin typeface="+mn-lt"/>
              </a:rPr>
              <a:t>Or you will spend too much money.</a:t>
            </a:r>
          </a:p>
        </p:txBody>
      </p:sp>
    </p:spTree>
    <p:extLst>
      <p:ext uri="{BB962C8B-B14F-4D97-AF65-F5344CB8AC3E}">
        <p14:creationId xmlns:p14="http://schemas.microsoft.com/office/powerpoint/2010/main" val="3134506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DE65-792B-43FE-83E7-43384010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Users &amp; Groups with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D63AF-085B-4551-9265-044CC207B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&gt; get-localuser</a:t>
            </a:r>
          </a:p>
          <a:p>
            <a:r>
              <a:rPr lang="en-US"/>
              <a:t>&gt; get-localgroup</a:t>
            </a:r>
          </a:p>
          <a:p>
            <a:r>
              <a:rPr lang="en-US"/>
              <a:t>&gt; Get-LocalGroupMember Administrators</a:t>
            </a:r>
          </a:p>
          <a:p>
            <a:r>
              <a:rPr lang="en-US">
                <a:hlinkClick r:id="rId2"/>
              </a:rPr>
              <a:t>https://techcommunity.microsoft.com/t5/itops-talk-blog/how-to-manage-local-users-and-groups-using-powershell/ba-p/733544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4672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0C25-0E08-434F-B204-ED7505EC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Powershell: Create New User &amp; Add to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B11FA-CBF5-4973-852E-CD03D59BC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&gt; $Password = Read-Host -AsSecureString</a:t>
            </a:r>
          </a:p>
          <a:p>
            <a:r>
              <a:rPr lang="en-US"/>
              <a:t>&gt; New-LocalUser -Name Optimus -Description “Second Admin Account” -Password $Password</a:t>
            </a:r>
          </a:p>
          <a:p>
            <a:endParaRPr lang="en-US"/>
          </a:p>
          <a:p>
            <a:r>
              <a:rPr lang="en-US"/>
              <a:t>&gt; Add-LocalGroupMember -Group “Administrators” -Member Optimus</a:t>
            </a:r>
          </a:p>
          <a:p>
            <a:endParaRPr lang="en-US"/>
          </a:p>
          <a:p>
            <a:r>
              <a:rPr lang="en-US"/>
              <a:t>Note: A lot of Windows management has to do with domains - org wide user and group structuring and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4171555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68A5-3595-4FB2-948D-EB8330F0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Windows: Two Shells to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F06A8-F2E2-4554-AFAC-00EEC55F8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Powershell </a:t>
            </a:r>
            <a:endParaRPr lang="en-US" dirty="0"/>
          </a:p>
          <a:p>
            <a:r>
              <a:rPr lang="en-US" dirty="0"/>
              <a:t>cmd</a:t>
            </a:r>
            <a:r>
              <a:rPr lang="en-US"/>
              <a:t>.exe</a:t>
            </a:r>
          </a:p>
          <a:p>
            <a:pPr lvl="1"/>
            <a:r>
              <a:rPr lang="en-US"/>
              <a:t>Windows keep saying they will deprecate this for Powershell</a:t>
            </a:r>
            <a:endParaRPr lang="en-US" dirty="0"/>
          </a:p>
          <a:p>
            <a:r>
              <a:rPr lang="en-US" dirty="0" err="1"/>
              <a:t>dir</a:t>
            </a:r>
            <a:r>
              <a:rPr lang="en-US" dirty="0"/>
              <a:t> = ls</a:t>
            </a:r>
          </a:p>
          <a:p>
            <a:r>
              <a:rPr lang="en-US" dirty="0"/>
              <a:t>Create a file:</a:t>
            </a:r>
          </a:p>
          <a:p>
            <a:pPr lvl="1"/>
            <a:r>
              <a:rPr lang="en-US" dirty="0"/>
              <a:t>notepad </a:t>
            </a:r>
            <a:r>
              <a:rPr lang="en-US" dirty="0" err="1"/>
              <a:t>file_name</a:t>
            </a:r>
            <a:endParaRPr lang="en-US" dirty="0"/>
          </a:p>
          <a:p>
            <a:pPr lvl="2"/>
            <a:r>
              <a:rPr lang="en-US" dirty="0"/>
              <a:t>Opens </a:t>
            </a:r>
            <a:r>
              <a:rPr lang="en-US" dirty="0" err="1"/>
              <a:t>file_name</a:t>
            </a:r>
            <a:r>
              <a:rPr lang="en-US" dirty="0"/>
              <a:t> in Notepad</a:t>
            </a:r>
          </a:p>
          <a:p>
            <a:pPr lvl="1"/>
            <a:r>
              <a:rPr lang="en-US" dirty="0"/>
              <a:t>echo “My text for my file” &gt; </a:t>
            </a:r>
            <a:r>
              <a:rPr lang="en-US" dirty="0" err="1"/>
              <a:t>file_name</a:t>
            </a:r>
            <a:endParaRPr lang="en-US" dirty="0"/>
          </a:p>
          <a:p>
            <a:pPr lvl="2"/>
            <a:r>
              <a:rPr lang="en-US" dirty="0"/>
              <a:t>Redirects output into </a:t>
            </a:r>
            <a:r>
              <a:rPr lang="en-US" dirty="0" err="1"/>
              <a:t>file</a:t>
            </a:r>
            <a:r>
              <a:rPr lang="en-US" err="1"/>
              <a:t>_</a:t>
            </a:r>
            <a:r>
              <a:rPr lang="en-US"/>
              <a:t>name</a:t>
            </a:r>
          </a:p>
          <a:p>
            <a:pPr lvl="1"/>
            <a:r>
              <a:rPr lang="en-US"/>
              <a:t>&gt; bash -c “vim filename”</a:t>
            </a:r>
          </a:p>
          <a:p>
            <a:pPr lvl="2"/>
            <a:r>
              <a:rPr lang="en-US"/>
              <a:t>(If WSL2 is installed) - opens command line text editor vim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089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ED78-1599-4547-94D2-96E293CE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Permissions: Windows command 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186B9-4297-4E19-AF7D-5F6667AB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Access Control List (ACL) in Windows sets user permissions</a:t>
            </a:r>
          </a:p>
          <a:p>
            <a:r>
              <a:rPr lang="en-US">
                <a:cs typeface="Calibri"/>
              </a:rPr>
              <a:t>“icacls</a:t>
            </a:r>
            <a:r>
              <a:rPr lang="en-US" dirty="0">
                <a:cs typeface="Calibri"/>
              </a:rPr>
              <a:t>"</a:t>
            </a:r>
          </a:p>
          <a:p>
            <a:pPr lvl="1"/>
            <a:r>
              <a:rPr lang="en-US" dirty="0">
                <a:cs typeface="Calibri"/>
              </a:rPr>
              <a:t>Displays or modifies access control lists </a:t>
            </a:r>
            <a:r>
              <a:rPr lang="en-US">
                <a:cs typeface="Calibri"/>
              </a:rPr>
              <a:t>of files</a:t>
            </a:r>
          </a:p>
          <a:p>
            <a:r>
              <a:rPr lang="en-US">
                <a:cs typeface="Calibri"/>
                <a:hlinkClick r:id="rId3"/>
              </a:rPr>
              <a:t>https://docs.microsoft.com/en-us/windows-server/administration/windows-commands/icacls</a:t>
            </a:r>
            <a:r>
              <a:rPr lang="en-US">
                <a:cs typeface="Calibri"/>
              </a:rPr>
              <a:t> 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7691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70B8-8D80-45E7-9E6C-7CB355B0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 Permissions in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518F4-D064-4BB9-9A42-559ACE9F5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 will request elevated privileges</a:t>
            </a:r>
          </a:p>
          <a:p>
            <a:pPr lvl="1"/>
            <a:r>
              <a:rPr lang="en-US"/>
              <a:t>Some may pause (an install, for example) and ask you to restart install as admin</a:t>
            </a:r>
          </a:p>
          <a:p>
            <a:r>
              <a:rPr lang="en-US"/>
              <a:t>Run as Administrator</a:t>
            </a:r>
          </a:p>
          <a:p>
            <a:pPr lvl="1"/>
            <a:r>
              <a:rPr lang="en-US"/>
              <a:t>Use elevated privileges, if you have them.</a:t>
            </a:r>
          </a:p>
        </p:txBody>
      </p:sp>
    </p:spTree>
    <p:extLst>
      <p:ext uri="{BB962C8B-B14F-4D97-AF65-F5344CB8AC3E}">
        <p14:creationId xmlns:p14="http://schemas.microsoft.com/office/powerpoint/2010/main" val="358200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C078-A669-4F25-B7A2-EC81AC28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Could you ACLS in Linux?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9E740-2BF9-4CC1-A973-8D06822C6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Yes.</a:t>
            </a:r>
          </a:p>
          <a:p>
            <a:r>
              <a:rPr lang="en-US">
                <a:hlinkClick r:id="rId2"/>
              </a:rPr>
              <a:t>https://linuxconfig.org/how-to-manage-acls-on-linux</a:t>
            </a:r>
            <a:r>
              <a:rPr lang="en-US"/>
              <a:t> </a:t>
            </a:r>
          </a:p>
          <a:p>
            <a:r>
              <a:rPr lang="en-US"/>
              <a:t>Note ACLS and ugo do not get along</a:t>
            </a:r>
          </a:p>
          <a:p>
            <a:r>
              <a:rPr lang="en-US"/>
              <a:t>Windows vs WSL2</a:t>
            </a:r>
          </a:p>
        </p:txBody>
      </p:sp>
    </p:spTree>
    <p:extLst>
      <p:ext uri="{BB962C8B-B14F-4D97-AF65-F5344CB8AC3E}">
        <p14:creationId xmlns:p14="http://schemas.microsoft.com/office/powerpoint/2010/main" val="3084913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AA71-76F5-4BE5-AE24-D8890F8A0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is in charge?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5DA50-5AB4-4B16-993C-731059B22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Powershell </a:t>
            </a:r>
          </a:p>
          <a:p>
            <a:r>
              <a:rPr lang="en-US"/>
              <a:t>Running commands with bash -c</a:t>
            </a:r>
          </a:p>
          <a:p>
            <a:r>
              <a:rPr lang="en-US"/>
              <a:t>Is it a mini shell of WSL2</a:t>
            </a:r>
          </a:p>
        </p:txBody>
      </p:sp>
    </p:spTree>
    <p:extLst>
      <p:ext uri="{BB962C8B-B14F-4D97-AF65-F5344CB8AC3E}">
        <p14:creationId xmlns:p14="http://schemas.microsoft.com/office/powerpoint/2010/main" val="3461032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A454-45D6-4D14-AF16-BD943264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9F11A-B44E-4A8F-B79E-7036B28DF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631ED-F0EF-4941-81AB-1E5B302C4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25" y="1143000"/>
            <a:ext cx="1100137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87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242F3E5-7078-4FAC-866A-750DF1CE6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2483006"/>
            <a:ext cx="6599280" cy="275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480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0D6481-BED7-470C-B704-969C89A2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git commands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146076-7781-44CA-99AB-9B8938487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$ git add filename</a:t>
            </a:r>
          </a:p>
          <a:p>
            <a:pPr lvl="1"/>
            <a:r>
              <a:rPr lang="en-US"/>
              <a:t>Add a new file for tracking by git</a:t>
            </a:r>
            <a:endParaRPr lang="en-US" dirty="0"/>
          </a:p>
          <a:p>
            <a:r>
              <a:rPr lang="en-US"/>
              <a:t>$ git commit -a</a:t>
            </a:r>
          </a:p>
          <a:p>
            <a:pPr lvl="1"/>
            <a:r>
              <a:rPr lang="en-US"/>
              <a:t>Leave a “post-it” of changes that have occurred since last time</a:t>
            </a:r>
            <a:endParaRPr lang="en-US" dirty="0"/>
          </a:p>
          <a:p>
            <a:r>
              <a:rPr lang="en-US"/>
              <a:t>$ git push</a:t>
            </a:r>
          </a:p>
          <a:p>
            <a:pPr lvl="1"/>
            <a:r>
              <a:rPr lang="en-US"/>
              <a:t>Push commits (record of changes) to </a:t>
            </a:r>
            <a:r>
              <a:rPr lang="en-US" b="1"/>
              <a:t>remote</a:t>
            </a:r>
            <a:r>
              <a:rPr lang="en-US"/>
              <a:t> - in our case, GitHub</a:t>
            </a:r>
            <a:endParaRPr lang="en-US" dirty="0"/>
          </a:p>
          <a:p>
            <a:endParaRPr lang="en-US" dirty="0"/>
          </a:p>
          <a:p>
            <a:r>
              <a:rPr lang="en-US" dirty="0"/>
              <a:t>Only work if in a git directory (a .git folder needs to exist in the current directory or its parent(s))</a:t>
            </a:r>
          </a:p>
        </p:txBody>
      </p:sp>
    </p:spTree>
    <p:extLst>
      <p:ext uri="{BB962C8B-B14F-4D97-AF65-F5344CB8AC3E}">
        <p14:creationId xmlns:p14="http://schemas.microsoft.com/office/powerpoint/2010/main" val="8330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AA8D-F2E1-443F-BCB5-622941C4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Course Commandments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83D18-AA1A-4557-A57F-B4EAB875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Thou shalt do labs in bits through the week</a:t>
            </a:r>
          </a:p>
          <a:p>
            <a:pPr lvl="1"/>
            <a:r>
              <a:rPr lang="en-US"/>
              <a:t>We have two hours of lab sessions.  It is expected labs take about 2 hours.</a:t>
            </a:r>
          </a:p>
          <a:p>
            <a:pPr lvl="1"/>
            <a:r>
              <a:rPr lang="en-US"/>
              <a:t>Lab are broken into parts to help you chunk up tasks</a:t>
            </a:r>
          </a:p>
          <a:p>
            <a:r>
              <a:rPr lang="en-US"/>
              <a:t>Thou can request appointments outside of office hours if needed</a:t>
            </a:r>
          </a:p>
          <a:p>
            <a:r>
              <a:rPr lang="en-US"/>
              <a:t>Thou shalt put course name in email</a:t>
            </a:r>
          </a:p>
          <a:p>
            <a:pPr lvl="1"/>
            <a:r>
              <a:rPr lang="en-US"/>
              <a:t>Or I will ask who you are before I can help you</a:t>
            </a:r>
          </a:p>
          <a:p>
            <a:r>
              <a:rPr lang="en-US"/>
              <a:t>Thou shalt CC TA(s)</a:t>
            </a:r>
          </a:p>
          <a:p>
            <a:r>
              <a:rPr lang="en-US"/>
              <a:t>Thou shalt use Discord for best response time</a:t>
            </a:r>
          </a:p>
        </p:txBody>
      </p:sp>
    </p:spTree>
    <p:extLst>
      <p:ext uri="{BB962C8B-B14F-4D97-AF65-F5344CB8AC3E}">
        <p14:creationId xmlns:p14="http://schemas.microsoft.com/office/powerpoint/2010/main" val="429117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0B96-7EC7-4DA2-9AA1-BC62D5CA2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Shell Commandments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3477D-3EEC-4975-934D-0D8EB73E2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Thou shalt always read thine output after running a command</a:t>
            </a:r>
          </a:p>
          <a:p>
            <a:pPr lvl="1"/>
            <a:r>
              <a:rPr lang="en-US"/>
              <a:t>No output = something worked.  </a:t>
            </a:r>
          </a:p>
          <a:p>
            <a:pPr lvl="1"/>
            <a:r>
              <a:rPr lang="en-US"/>
              <a:t>Was it what you wanted?</a:t>
            </a:r>
          </a:p>
          <a:p>
            <a:r>
              <a:rPr lang="en-US"/>
              <a:t>When asking for help, thou shalt give the command AND the output</a:t>
            </a:r>
          </a:p>
          <a:p>
            <a:pPr lvl="1"/>
            <a:r>
              <a:rPr lang="en-US"/>
              <a:t>Additionally, whatever steps you remember that may have been odd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5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2AC52-4F79-4E99-B627-846B02A3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A281A-581E-4DA8-BC95-5D87611F5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Windows = Windows</a:t>
            </a:r>
          </a:p>
          <a:p>
            <a:r>
              <a:rPr lang="en-US"/>
              <a:t>WSL2 = WSL2</a:t>
            </a:r>
          </a:p>
          <a:p>
            <a:r>
              <a:rPr lang="en-US"/>
              <a:t>WSL2 != Windows</a:t>
            </a:r>
          </a:p>
          <a:p>
            <a:r>
              <a:rPr lang="en-US"/>
              <a:t>AWS instance = thing you SSH into</a:t>
            </a:r>
          </a:p>
          <a:p>
            <a:r>
              <a:rPr lang="en-US"/>
              <a:t>AWS instance != WSL2</a:t>
            </a:r>
          </a:p>
          <a:p>
            <a:r>
              <a:rPr lang="en-US"/>
              <a:t>Local is whatever system you typed SSH into</a:t>
            </a:r>
          </a:p>
        </p:txBody>
      </p:sp>
    </p:spTree>
    <p:extLst>
      <p:ext uri="{BB962C8B-B14F-4D97-AF65-F5344CB8AC3E}">
        <p14:creationId xmlns:p14="http://schemas.microsoft.com/office/powerpoint/2010/main" val="253980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8AEB-5328-4AD5-A463-DB7B0F29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Directories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C6C33-8108-4E20-87CD-2D42162D7A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57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72B0-0F34-4D21-9989-64CD1E9A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Directories / Folders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36135-54ED-4B67-ACC6-08EC5705E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Keeps the association of name(s) and location of content(s)</a:t>
            </a:r>
          </a:p>
          <a:p>
            <a:pPr lvl="1"/>
            <a:r>
              <a:rPr lang="en-US" dirty="0">
                <a:cs typeface="Calibri"/>
              </a:rPr>
              <a:t>Names of files and corresponding I-nodes</a:t>
            </a:r>
          </a:p>
          <a:p>
            <a:r>
              <a:rPr lang="en-US" dirty="0">
                <a:cs typeface="Calibri"/>
              </a:rPr>
              <a:t>Every directory has a parent directory it belongs to</a:t>
            </a:r>
          </a:p>
          <a:p>
            <a:pPr lvl="1"/>
            <a:r>
              <a:rPr lang="en-US" dirty="0">
                <a:cs typeface="Calibri"/>
              </a:rPr>
              <a:t>The top level directory is parent of itself</a:t>
            </a:r>
          </a:p>
          <a:p>
            <a:r>
              <a:rPr lang="en-US" dirty="0">
                <a:cs typeface="Calibri"/>
              </a:rPr>
              <a:t>In a directory, if you run "ls –</a:t>
            </a:r>
            <a:r>
              <a:rPr lang="en-US" dirty="0" err="1">
                <a:cs typeface="Calibri"/>
              </a:rPr>
              <a:t>lah</a:t>
            </a:r>
            <a:r>
              <a:rPr lang="en-US" dirty="0">
                <a:cs typeface="Calibri"/>
              </a:rPr>
              <a:t>", you'll see two listings with dots</a:t>
            </a:r>
          </a:p>
          <a:p>
            <a:pPr lvl="1"/>
            <a:r>
              <a:rPr lang="en-US" dirty="0">
                <a:cs typeface="Calibri"/>
              </a:rPr>
              <a:t>"." is a reference to itself</a:t>
            </a:r>
          </a:p>
          <a:p>
            <a:pPr lvl="1"/>
            <a:r>
              <a:rPr lang="en-US" dirty="0">
                <a:cs typeface="Calibri"/>
              </a:rPr>
              <a:t>".." is a reference to it's parent</a:t>
            </a:r>
          </a:p>
        </p:txBody>
      </p:sp>
    </p:spTree>
    <p:extLst>
      <p:ext uri="{BB962C8B-B14F-4D97-AF65-F5344CB8AC3E}">
        <p14:creationId xmlns:p14="http://schemas.microsoft.com/office/powerpoint/2010/main" val="2683702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943D-09FD-4168-87AE-63669A69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Directories &amp;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20EA0-FF3D-4A7D-8C72-4CAA88BAF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Commands for folders: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, </a:t>
            </a:r>
            <a:r>
              <a:rPr lang="en-US" dirty="0" err="1"/>
              <a:t>rmdir</a:t>
            </a:r>
            <a:r>
              <a:rPr lang="en-US" dirty="0"/>
              <a:t>, ls</a:t>
            </a:r>
          </a:p>
          <a:p>
            <a:r>
              <a:rPr lang="en-US" dirty="0"/>
              <a:t>Commands for files:</a:t>
            </a:r>
          </a:p>
          <a:p>
            <a:pPr lvl="1"/>
            <a:r>
              <a:rPr lang="en-US" dirty="0"/>
              <a:t>cat, vim / nano, touch, rm, head / tail - less / more</a:t>
            </a:r>
          </a:p>
          <a:p>
            <a:pPr lvl="1"/>
            <a:endParaRPr lang="en-US" dirty="0"/>
          </a:p>
          <a:p>
            <a:r>
              <a:rPr lang="en-US" dirty="0"/>
              <a:t>Commands to move / change structure</a:t>
            </a:r>
          </a:p>
          <a:p>
            <a:pPr lvl="1"/>
            <a:r>
              <a:rPr lang="en-US" dirty="0"/>
              <a:t>mv, cp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03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1697</Words>
  <Application>Microsoft Office PowerPoint</Application>
  <PresentationFormat>Widescreen</PresentationFormat>
  <Paragraphs>236</Paragraphs>
  <Slides>39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Ion</vt:lpstr>
      <vt:lpstr>Week 03</vt:lpstr>
      <vt:lpstr>Updates</vt:lpstr>
      <vt:lpstr>AWS Quick Check</vt:lpstr>
      <vt:lpstr>The Course Commandments</vt:lpstr>
      <vt:lpstr>The Shell Commandments</vt:lpstr>
      <vt:lpstr>Terminology</vt:lpstr>
      <vt:lpstr>Working with Directories</vt:lpstr>
      <vt:lpstr>Directories / Folders</vt:lpstr>
      <vt:lpstr>Creating Directories &amp; Files</vt:lpstr>
      <vt:lpstr>* Vs .</vt:lpstr>
      <vt:lpstr>Importance of Names &amp; Extensions</vt:lpstr>
      <vt:lpstr>Back to Users &amp; Groups</vt:lpstr>
      <vt:lpstr>Previously</vt:lpstr>
      <vt:lpstr>QUIZ TODAY!</vt:lpstr>
      <vt:lpstr>Users &amp; Groups</vt:lpstr>
      <vt:lpstr>Adding a user</vt:lpstr>
      <vt:lpstr>Who are you?  Who who</vt:lpstr>
      <vt:lpstr>Passwords and a nod to PAM</vt:lpstr>
      <vt:lpstr>Messing with Groups</vt:lpstr>
      <vt:lpstr>Messing with sudo</vt:lpstr>
      <vt:lpstr>Copy &amp; move</vt:lpstr>
      <vt:lpstr>Resources</vt:lpstr>
      <vt:lpstr>Windows File Permissions</vt:lpstr>
      <vt:lpstr>Access Control Lists</vt:lpstr>
      <vt:lpstr>PowerPoint Presentation</vt:lpstr>
      <vt:lpstr>Permissions: Windows NTFS</vt:lpstr>
      <vt:lpstr>Permissions: Windows NTFS</vt:lpstr>
      <vt:lpstr>PowerPoint Presentation</vt:lpstr>
      <vt:lpstr>What about files my user shouldn’t be in?</vt:lpstr>
      <vt:lpstr>Managing Users &amp; Groups with Powershell</vt:lpstr>
      <vt:lpstr>Powershell: Create New User &amp; Add to Group</vt:lpstr>
      <vt:lpstr>Windows: Two Shells to Note</vt:lpstr>
      <vt:lpstr>Permissions: Windows command line</vt:lpstr>
      <vt:lpstr>Admin Permissions in Windows</vt:lpstr>
      <vt:lpstr>Could you ACLS in Linux?</vt:lpstr>
      <vt:lpstr>Who is in charge?</vt:lpstr>
      <vt:lpstr>PATH</vt:lpstr>
      <vt:lpstr>PowerPoint Presentation</vt:lpstr>
      <vt:lpstr>Review of git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dc:creator>Duncan, Kayleigh Elizabeth</dc:creator>
  <cp:lastModifiedBy>Duncan, Kayleigh Elizabeth</cp:lastModifiedBy>
  <cp:revision>5</cp:revision>
  <dcterms:created xsi:type="dcterms:W3CDTF">2020-09-07T16:16:08Z</dcterms:created>
  <dcterms:modified xsi:type="dcterms:W3CDTF">2021-12-10T21:23:07Z</dcterms:modified>
</cp:coreProperties>
</file>