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345" r:id="rId2"/>
    <p:sldId id="395" r:id="rId3"/>
    <p:sldId id="393" r:id="rId4"/>
    <p:sldId id="429" r:id="rId5"/>
    <p:sldId id="335" r:id="rId6"/>
    <p:sldId id="425" r:id="rId7"/>
    <p:sldId id="325" r:id="rId8"/>
    <p:sldId id="284" r:id="rId9"/>
    <p:sldId id="433" r:id="rId10"/>
    <p:sldId id="362" r:id="rId11"/>
    <p:sldId id="423" r:id="rId12"/>
    <p:sldId id="387" r:id="rId13"/>
    <p:sldId id="427" r:id="rId14"/>
    <p:sldId id="333" r:id="rId15"/>
    <p:sldId id="430" r:id="rId16"/>
    <p:sldId id="426" r:id="rId17"/>
    <p:sldId id="431" r:id="rId18"/>
    <p:sldId id="257" r:id="rId19"/>
    <p:sldId id="342" r:id="rId20"/>
    <p:sldId id="329" r:id="rId21"/>
    <p:sldId id="361" r:id="rId22"/>
    <p:sldId id="432" r:id="rId23"/>
    <p:sldId id="388" r:id="rId24"/>
    <p:sldId id="441" r:id="rId25"/>
    <p:sldId id="442" r:id="rId26"/>
    <p:sldId id="352" r:id="rId27"/>
    <p:sldId id="353" r:id="rId28"/>
    <p:sldId id="443" r:id="rId29"/>
    <p:sldId id="326" r:id="rId30"/>
    <p:sldId id="324" r:id="rId31"/>
    <p:sldId id="327" r:id="rId32"/>
    <p:sldId id="366" r:id="rId33"/>
    <p:sldId id="341" r:id="rId34"/>
    <p:sldId id="344" r:id="rId35"/>
    <p:sldId id="354" r:id="rId36"/>
    <p:sldId id="343" r:id="rId37"/>
    <p:sldId id="444" r:id="rId38"/>
    <p:sldId id="358" r:id="rId39"/>
    <p:sldId id="363" r:id="rId40"/>
    <p:sldId id="385" r:id="rId41"/>
    <p:sldId id="368" r:id="rId42"/>
    <p:sldId id="371" r:id="rId43"/>
    <p:sldId id="369" r:id="rId44"/>
    <p:sldId id="386" r:id="rId45"/>
    <p:sldId id="44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E4418-4B2B-4EFC-BA8A-7F23575259BD}" v="50" dt="2021-09-16T14:57:49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66206-4979-4D40-AC9B-EF45B349BDF5}" type="datetimeFigureOut">
              <a:rPr lang="en-US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92124-C526-41EF-B155-EB7A869EA2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https://www.cyberciti.biz/faq/linux-list-all-environment-variables-env-command/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92124-C526-41EF-B155-EB7A869EA2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11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https://linuxize.com/post/linux-tee-command/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92124-C526-41EF-B155-EB7A869EA22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3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https://ryanstutorials.net/bash-scripting-tutorial/bash-script.php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92124-C526-41EF-B155-EB7A869EA22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12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https://tldp.org/LDP/Bash-Beginners-Guide/html/sect_07_01.html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92124-C526-41EF-B155-EB7A869EA22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https://tldp.org/HOWTO/Bash-Prog-Intro-HOWTO-5.html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92124-C526-41EF-B155-EB7A869EA22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https://www.baeldung.com/linux/use-command-line-arguments-in-bash-script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92124-C526-41EF-B155-EB7A869EA22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0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https://unix.stackexchange.com/questions/306111/what-is-the-difference-between-the-bash-operators-vs-vs-vs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92124-C526-41EF-B155-EB7A869EA22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2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http://www.compciv.org/topics/bash</a:t>
            </a:r>
            <a:r>
              <a:rPr lang="en-US"/>
              <a:t>/conditional-branching/</a:t>
            </a:r>
          </a:p>
          <a:p>
            <a:r>
              <a:rPr lang="en-US"/>
              <a:t>https://tldp.org/LDP/Bash-Beginners-Guide/html/sect_07_01.html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92124-C526-41EF-B155-EB7A869EA22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54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http://www.compciv.org/topics/bash/conditional-branching/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92124-C526-41EF-B155-EB7A869EA22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https://benohead.com/blog/2013/04/16/linux-which-vs-whereis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855F7-082E-4437-99A0-F5C6277EDA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5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https://www.varonis.com/blog/powershell-vs-cmd/</a:t>
            </a:r>
          </a:p>
          <a:p>
            <a:r>
              <a:rPr lang="en-US"/>
              <a:t>https://study.com/academy/lesson/ssh-bash-scripts.html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92124-C526-41EF-B155-EB7A869EA2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08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https://linuxcommand.org/lc3_lts0010.php</a:t>
            </a:r>
          </a:p>
          <a:p>
            <a:r>
              <a:rPr lang="en-US"/>
              <a:t>https://www.cyberciti.biz/tips/how-do-i-find-out-what-shell-im-using.html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92124-C526-41EF-B155-EB7A869EA2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https://en.wikipedia.org/wiki/Secure_Shell</a:t>
            </a:r>
          </a:p>
          <a:p>
            <a:r>
              <a:rPr lang="en-US"/>
              <a:t>https://en.wikipedia.org/wiki/Remote_Desktop_Protocol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92124-C526-41EF-B155-EB7A869EA2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40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https://superuser.com/questions/183870/difference-between-bashrc-and-bash-profile/183980#183980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92124-C526-41EF-B155-EB7A869EA2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1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https://tldp.org/LDP/abs/html/io-redirection</a:t>
            </a:r>
            <a:r>
              <a:rPr lang="en-US"/>
              <a:t>.html</a:t>
            </a:r>
          </a:p>
          <a:p>
            <a:r>
              <a:rPr lang="en-US"/>
              <a:t>https://tldp.org/HOWTO/Bash-Prog-Intro-HOWTO-3.html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855F7-082E-4437-99A0-F5C6277EDA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7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https://www.guru99.com/linux-redirection.html</a:t>
            </a:r>
          </a:p>
          <a:p>
            <a:r>
              <a:rPr lang="en-US"/>
              <a:t>https://www.geeksforgeeks.org/input-output-redirection-in-linux/</a:t>
            </a:r>
          </a:p>
          <a:p>
            <a:r>
              <a:rPr lang="en-US"/>
              <a:t>https://linuxcommand.org/lc3_lts0070.php</a:t>
            </a:r>
          </a:p>
          <a:p>
            <a:r>
              <a:rPr lang="en-US"/>
              <a:t>https://tldp.org/LDP/abs/html/io-redirection.html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92124-C526-41EF-B155-EB7A869EA2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65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https://www.geeksforgeeks.org/piping-in-unix-or-linux/</a:t>
            </a:r>
          </a:p>
          <a:p>
            <a:r>
              <a:rPr lang="en-US"/>
              <a:t>https://www.guru99.com/linux-pipe-grep.html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92124-C526-41EF-B155-EB7A869EA2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9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2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3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19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44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73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93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91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95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1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4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2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6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8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JAbbRh9q4k&amp;ab_channel=YellowPurple" TargetMode="External"/><Relationship Id="rId2" Type="http://schemas.openxmlformats.org/officeDocument/2006/relationships/hyperlink" Target="https://www.cyberciti.biz/open-source/command-line-hacks/matrix-digital-rain-on-linux-macos-unix-terminal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linux-redirectio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ttonsgirl/Fall2021-CEG2350/blob/main/Quizzes/Quiz1.m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s://regexone.com/lesson/introduction_ab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eatography.com/davechild/cheat-sheets/regular-expressions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ttonsgirl/Fall2021-CEG2350/blob/main/Labs/Lab03/in-class-scri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B5D1DA-6BE4-4F50-8BFE-4EA6759CE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8B8CA6C-4218-4F9C-9A95-DF2F24CBB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6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A52F-8C56-4906-BF4D-7C62C582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– System vs User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6E5D-2565-410C-B60E-6CAA7C02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89" y="2209801"/>
            <a:ext cx="8946541" cy="4195481"/>
          </a:xfrm>
        </p:spPr>
        <p:txBody>
          <a:bodyPr/>
          <a:lstStyle/>
          <a:p>
            <a:r>
              <a:rPr lang="en-US" dirty="0"/>
              <a:t>Some installers prompt to install for “you” or “any user on your system / all users”</a:t>
            </a:r>
          </a:p>
          <a:p>
            <a:r>
              <a:rPr lang="en-US" dirty="0"/>
              <a:t>System variables exist for anyone who goes on the system</a:t>
            </a:r>
          </a:p>
          <a:p>
            <a:pPr lvl="1"/>
            <a:r>
              <a:rPr lang="en-US" dirty="0"/>
              <a:t>Account agnostic</a:t>
            </a:r>
          </a:p>
          <a:p>
            <a:r>
              <a:rPr lang="en-US" dirty="0"/>
              <a:t>User environment variables exist just for your user</a:t>
            </a:r>
          </a:p>
          <a:p>
            <a:pPr lvl="1"/>
            <a:r>
              <a:rPr lang="en-US" dirty="0"/>
              <a:t>Other users cannot use your user’s Path environment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6D360-C2A0-4E8B-956C-0496A9979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823" y="3158218"/>
            <a:ext cx="3894177" cy="369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0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A454-45D6-4D14-AF16-BD943264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F11A-B44E-4A8F-B79E-7036B28D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631ED-F0EF-4941-81AB-1E5B302C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25" y="1143000"/>
            <a:ext cx="110013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148F-B5D5-4F2F-8E28-0F8AE72B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Hunting Down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47AE-2B2A-45BA-B998-E198FDE3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seeing which version of a command you are running</a:t>
            </a:r>
          </a:p>
          <a:p>
            <a:pPr lvl="1"/>
            <a:r>
              <a:rPr lang="en-US" dirty="0"/>
              <a:t>Ex. python versions, accidental override of command, compiler locations (in case you need to change defaults)</a:t>
            </a:r>
          </a:p>
          <a:p>
            <a:r>
              <a:rPr lang="en-US" dirty="0"/>
              <a:t>Windows (cmd.exe &amp; </a:t>
            </a:r>
            <a:r>
              <a:rPr lang="en-US" dirty="0" err="1"/>
              <a:t>Powershell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where.exe </a:t>
            </a:r>
            <a:r>
              <a:rPr lang="en-US" dirty="0" err="1"/>
              <a:t>program_or_command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Linux:</a:t>
            </a:r>
          </a:p>
          <a:p>
            <a:pPr lvl="1"/>
            <a:r>
              <a:rPr lang="en-US" dirty="0"/>
              <a:t>which </a:t>
            </a:r>
            <a:r>
              <a:rPr lang="en-US" dirty="0" err="1"/>
              <a:t>program_or_command</a:t>
            </a:r>
            <a:endParaRPr lang="en-US" dirty="0"/>
          </a:p>
          <a:p>
            <a:pPr lvl="1"/>
            <a:r>
              <a:rPr lang="en-US" dirty="0" err="1"/>
              <a:t>whereis</a:t>
            </a:r>
            <a:r>
              <a:rPr lang="en-US" dirty="0"/>
              <a:t> </a:t>
            </a:r>
            <a:r>
              <a:rPr lang="en-US" dirty="0" err="1"/>
              <a:t>program_or_command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2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9D69-4C34-4087-887A-18CE10F8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python3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847FC-A6CD-4ED6-ABA5-8EFC7C12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Debian Linux:</a:t>
            </a:r>
          </a:p>
          <a:p>
            <a:pPr lvl="1"/>
            <a:r>
              <a:rPr lang="en-US"/>
              <a:t>$ sudo apt install python3</a:t>
            </a:r>
          </a:p>
          <a:p>
            <a:pPr lvl="1"/>
            <a:r>
              <a:rPr lang="en-US"/>
              <a:t>apt is a package manager - holder of software that has been verified via official channels</a:t>
            </a:r>
          </a:p>
          <a:p>
            <a:pPr lvl="1"/>
            <a:r>
              <a:rPr lang="en-US"/>
              <a:t>Verify / update path</a:t>
            </a:r>
          </a:p>
          <a:p>
            <a:pPr lvl="1"/>
            <a:r>
              <a:rPr lang="en-US"/>
              <a:t>Verify working in shell</a:t>
            </a:r>
          </a:p>
          <a:p>
            <a:r>
              <a:rPr lang="en-US"/>
              <a:t>Windows:</a:t>
            </a:r>
          </a:p>
          <a:p>
            <a:pPr lvl="1"/>
            <a:r>
              <a:rPr lang="en-US">
                <a:hlinkClick r:id="rId2"/>
              </a:rPr>
              <a:t>https://www.python.org/downloads/</a:t>
            </a:r>
            <a:r>
              <a:rPr lang="en-US"/>
              <a:t> </a:t>
            </a:r>
          </a:p>
          <a:p>
            <a:pPr lvl="1"/>
            <a:r>
              <a:rPr lang="en-US"/>
              <a:t>Install for all or just me?</a:t>
            </a:r>
          </a:p>
          <a:p>
            <a:pPr lvl="1"/>
            <a:r>
              <a:rPr lang="en-US"/>
              <a:t>Verify / update PATH</a:t>
            </a:r>
          </a:p>
          <a:p>
            <a:pPr lvl="1"/>
            <a:r>
              <a:rPr lang="en-US"/>
              <a:t>Verify working in cmd or Powershell</a:t>
            </a:r>
          </a:p>
        </p:txBody>
      </p:sp>
    </p:spTree>
    <p:extLst>
      <p:ext uri="{BB962C8B-B14F-4D97-AF65-F5344CB8AC3E}">
        <p14:creationId xmlns:p14="http://schemas.microsoft.com/office/powerpoint/2010/main" val="295612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52AA-924B-41A5-86D1-66036CE8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that base (knowledge)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10861-E7C1-44B1-8AB0-D44B2063C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Aliases, base concepts, intro to bash scripting, intro to regex</a:t>
            </a:r>
          </a:p>
        </p:txBody>
      </p:sp>
    </p:spTree>
    <p:extLst>
      <p:ext uri="{BB962C8B-B14F-4D97-AF65-F5344CB8AC3E}">
        <p14:creationId xmlns:p14="http://schemas.microsoft.com/office/powerpoint/2010/main" val="281635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91DA-983C-4B1B-9E05-12E46349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C7A2-5412-43EF-97F1-E1451E00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Terminal emulator</a:t>
            </a:r>
          </a:p>
          <a:p>
            <a:pPr lvl="1"/>
            <a:r>
              <a:rPr lang="en-US"/>
              <a:t>This is a program that opens a window and lets you interact with the shell. </a:t>
            </a:r>
          </a:p>
          <a:p>
            <a:pPr lvl="1"/>
            <a:r>
              <a:rPr lang="en-US"/>
              <a:t>gnome-terminal, konsole, xterm, rxvt, kvt, nxterm, and eterm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WSL2 is a terminal emulator, using a bash shell</a:t>
            </a:r>
          </a:p>
          <a:p>
            <a:r>
              <a:rPr lang="en-US"/>
              <a:t>CMD is a shell</a:t>
            </a:r>
          </a:p>
          <a:p>
            <a:pPr lvl="1"/>
            <a:r>
              <a:rPr lang="en-US"/>
              <a:t>Originally built for MS-DOS</a:t>
            </a:r>
          </a:p>
          <a:p>
            <a:r>
              <a:rPr lang="en-US"/>
              <a:t>Powershell is a shell</a:t>
            </a:r>
          </a:p>
          <a:p>
            <a:pPr lvl="1"/>
            <a:r>
              <a:rPr lang="en-US"/>
              <a:t>Windows 7 onward</a:t>
            </a:r>
          </a:p>
        </p:txBody>
      </p:sp>
    </p:spTree>
    <p:extLst>
      <p:ext uri="{BB962C8B-B14F-4D97-AF65-F5344CB8AC3E}">
        <p14:creationId xmlns:p14="http://schemas.microsoft.com/office/powerpoint/2010/main" val="52052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FC45-5E2B-402E-89A4-115EBB22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6216-EA27-4C03-AAAB-1B3006216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shell is a command line interface (CLI)</a:t>
            </a:r>
          </a:p>
          <a:p>
            <a:r>
              <a:rPr lang="en-US"/>
              <a:t>shell is a program that takes commands from the keyboard and gives them to the operating system to perform</a:t>
            </a:r>
          </a:p>
          <a:p>
            <a:r>
              <a:rPr lang="en-US"/>
              <a:t>Linux systems usually use bash </a:t>
            </a:r>
          </a:p>
          <a:p>
            <a:pPr lvl="1"/>
            <a:r>
              <a:rPr lang="en-US"/>
              <a:t>Bourne Again Shell</a:t>
            </a:r>
          </a:p>
          <a:p>
            <a:pPr lvl="1"/>
            <a:r>
              <a:rPr lang="en-US"/>
              <a:t>an enhanced version of the original Unix shell program, sh, written by Steve Bourne</a:t>
            </a:r>
          </a:p>
          <a:p>
            <a:pPr lvl="1"/>
            <a:r>
              <a:rPr lang="en-US"/>
              <a:t>other shell programs available for Linux systems include: ksh, tcsh and zsh</a:t>
            </a:r>
          </a:p>
        </p:txBody>
      </p:sp>
    </p:spTree>
    <p:extLst>
      <p:ext uri="{BB962C8B-B14F-4D97-AF65-F5344CB8AC3E}">
        <p14:creationId xmlns:p14="http://schemas.microsoft.com/office/powerpoint/2010/main" val="126692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7421-D143-4C16-B918-0C64DD02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A9B8-81A9-42FD-9627-D5D29313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Secure Shell (SSH) </a:t>
            </a:r>
          </a:p>
          <a:p>
            <a:pPr lvl="1"/>
            <a:r>
              <a:rPr lang="en-US"/>
              <a:t>cryptographic network protocol for operating network services securely over an unsecured network.</a:t>
            </a:r>
          </a:p>
          <a:p>
            <a:pPr lvl="1"/>
            <a:r>
              <a:rPr lang="en-US"/>
              <a:t> Typical applications include remote command-line, login, and remote command execution, but any network service can be secured with SSH.</a:t>
            </a:r>
          </a:p>
          <a:p>
            <a:pPr lvl="1"/>
            <a:r>
              <a:rPr lang="en-US"/>
              <a:t>Think secure communication </a:t>
            </a:r>
            <a:r>
              <a:rPr lang="en-US" b="1"/>
              <a:t>between</a:t>
            </a:r>
            <a:r>
              <a:rPr lang="en-US"/>
              <a:t> shells</a:t>
            </a:r>
          </a:p>
          <a:p>
            <a:r>
              <a:rPr lang="en-US"/>
              <a:t>Remote Desktop Protocol (RDP)</a:t>
            </a:r>
          </a:p>
          <a:p>
            <a:pPr lvl="1"/>
            <a:r>
              <a:rPr lang="en-US"/>
              <a:t> proprietary protocol developed by Microsoft which provides a user with a graphical interface to connect to another computer over a network connection.  </a:t>
            </a:r>
          </a:p>
          <a:p>
            <a:pPr lvl="1"/>
            <a:r>
              <a:rPr lang="en-US"/>
              <a:t>The user employs RDP client software for this purpose, while the other computer must run RDP server software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7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6A67-7371-46B3-A1D5-DCFF9F72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Alias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6A76-D554-4850-B81F-7EE70396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Aliasing is handy for long commands that have repetitive use or a command with flags that you frequently use and are tired of typing</a:t>
            </a:r>
          </a:p>
          <a:p>
            <a:r>
              <a:rPr lang="en-US" dirty="0">
                <a:cs typeface="Calibri"/>
              </a:rPr>
              <a:t>Try `alias` - some terminal colors exist</a:t>
            </a:r>
          </a:p>
          <a:p>
            <a:r>
              <a:rPr lang="en-US" dirty="0">
                <a:cs typeface="Calibri"/>
              </a:rPr>
              <a:t>To temporarily set: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alias list='ls –</a:t>
            </a:r>
            <a:r>
              <a:rPr lang="en-US" dirty="0" err="1">
                <a:cs typeface="Calibri"/>
              </a:rPr>
              <a:t>lah</a:t>
            </a:r>
            <a:r>
              <a:rPr lang="en-US" dirty="0">
                <a:cs typeface="Calibri"/>
              </a:rPr>
              <a:t>’</a:t>
            </a:r>
          </a:p>
          <a:p>
            <a:pPr lvl="1"/>
            <a:r>
              <a:rPr lang="en-US" dirty="0">
                <a:cs typeface="Calibri"/>
              </a:rPr>
              <a:t>Will not work after terminal closes, or use can use `unalias`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7559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823D-420A-4262-9C57-0EBF2192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Permanently Set an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F2E1-49C3-4C00-B382-EFD70C77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 permanently set:</a:t>
            </a:r>
          </a:p>
          <a:p>
            <a:pPr lvl="1"/>
            <a:r>
              <a:rPr lang="en-US" dirty="0">
                <a:cs typeface="Calibri"/>
              </a:rPr>
              <a:t>WSL2 / Linux / Mac:  add to your .</a:t>
            </a:r>
            <a:r>
              <a:rPr lang="en-US" dirty="0" err="1">
                <a:cs typeface="Calibri"/>
              </a:rPr>
              <a:t>bashrc</a:t>
            </a:r>
            <a:r>
              <a:rPr lang="en-US" dirty="0">
                <a:cs typeface="Calibri"/>
              </a:rPr>
              <a:t> file</a:t>
            </a:r>
          </a:p>
          <a:p>
            <a:pPr lvl="1"/>
            <a:r>
              <a:rPr lang="en-US" dirty="0" err="1">
                <a:cs typeface="Calibri"/>
              </a:rPr>
              <a:t>Moba</a:t>
            </a:r>
            <a:r>
              <a:rPr lang="en-US" dirty="0">
                <a:cs typeface="Calibri"/>
              </a:rPr>
              <a:t> + </a:t>
            </a:r>
            <a:r>
              <a:rPr lang="en-US" dirty="0" err="1">
                <a:cs typeface="Calibri"/>
              </a:rPr>
              <a:t>CygUtils</a:t>
            </a:r>
            <a:r>
              <a:rPr lang="en-US" dirty="0">
                <a:cs typeface="Calibri"/>
              </a:rPr>
              <a:t>: add to your .</a:t>
            </a:r>
            <a:r>
              <a:rPr lang="en-US" dirty="0" err="1">
                <a:cs typeface="Calibri"/>
              </a:rPr>
              <a:t>bash_profile</a:t>
            </a:r>
            <a:r>
              <a:rPr lang="en-US" dirty="0">
                <a:cs typeface="Calibri"/>
              </a:rPr>
              <a:t> file</a:t>
            </a:r>
          </a:p>
          <a:p>
            <a:r>
              <a:rPr lang="en-US" dirty="0">
                <a:cs typeface="Calibri"/>
              </a:rPr>
              <a:t>source .</a:t>
            </a:r>
            <a:r>
              <a:rPr lang="en-US" dirty="0" err="1">
                <a:cs typeface="Calibri"/>
              </a:rPr>
              <a:t>bashrc</a:t>
            </a:r>
            <a:r>
              <a:rPr lang="en-US" dirty="0">
                <a:cs typeface="Calibri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6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A7D3-7490-4F28-B6E0-FE1C3106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made it to Week 4!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4D5F-B378-4652-A48F-2579AC73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telnet towel.blinkenlights</a:t>
            </a:r>
            <a:r>
              <a:rPr lang="en-US"/>
              <a:t>.nl</a:t>
            </a:r>
          </a:p>
          <a:p>
            <a:pPr lvl="1"/>
            <a:r>
              <a:rPr lang="en-US"/>
              <a:t>IS GONE?!</a:t>
            </a:r>
          </a:p>
          <a:p>
            <a:r>
              <a:rPr lang="en-US"/>
              <a:t>$ curl parrot.live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7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8B1C-8A5F-4F5D-A123-E749DE4D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Be Careful!</a:t>
            </a:r>
          </a:p>
        </p:txBody>
      </p:sp>
      <p:pic>
        <p:nvPicPr>
          <p:cNvPr id="1026" name="Picture 2" descr="Post image">
            <a:extLst>
              <a:ext uri="{FF2B5EF4-FFF2-40B4-BE49-F238E27FC236}">
                <a16:creationId xmlns:a16="http://schemas.microsoft.com/office/drawing/2014/main" id="{E346A62F-7414-4D63-8A62-6806B1EBFE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108" y="647698"/>
            <a:ext cx="6180154" cy="5562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1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4CAA-2D13-4544-BAED-D833389E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~/.profile vs ~/.</a:t>
            </a:r>
            <a:r>
              <a:rPr lang="en-US" dirty="0" err="1"/>
              <a:t>bashrc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45D1-CAEB-4646-943C-28A86722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bashrc</a:t>
            </a:r>
            <a:r>
              <a:rPr lang="en-US" dirty="0"/>
              <a:t> – specific to bash</a:t>
            </a:r>
          </a:p>
          <a:p>
            <a:pPr lvl="1"/>
            <a:r>
              <a:rPr lang="en-US" dirty="0"/>
              <a:t>Aliases, colorings, things specific to the bash </a:t>
            </a:r>
            <a:r>
              <a:rPr lang="en-US" b="1" dirty="0"/>
              <a:t>shell</a:t>
            </a:r>
          </a:p>
          <a:p>
            <a:r>
              <a:rPr lang="en-US" dirty="0"/>
              <a:t>.profile – stuff that applies to your whole session</a:t>
            </a:r>
          </a:p>
          <a:p>
            <a:pPr lvl="1"/>
            <a:r>
              <a:rPr lang="en-US" dirty="0"/>
              <a:t>Programs that you want to start when you log in</a:t>
            </a:r>
          </a:p>
          <a:p>
            <a:pPr lvl="1"/>
            <a:r>
              <a:rPr lang="en-US" dirty="0"/>
              <a:t>Environment variable definitions</a:t>
            </a:r>
          </a:p>
        </p:txBody>
      </p:sp>
    </p:spTree>
    <p:extLst>
      <p:ext uri="{BB962C8B-B14F-4D97-AF65-F5344CB8AC3E}">
        <p14:creationId xmlns:p14="http://schemas.microsoft.com/office/powerpoint/2010/main" val="1556102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FE44-5B39-497F-818A-FE501003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Food for Thought: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B0B2B-F14C-4D9E-AD58-B40AF8129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some commands, cd, ls, etc run in Powershell?</a:t>
            </a:r>
          </a:p>
          <a:p>
            <a:r>
              <a:rPr lang="en-US"/>
              <a:t>&gt; alias</a:t>
            </a:r>
          </a:p>
          <a:p>
            <a:r>
              <a:rPr lang="en-US"/>
              <a:t>List of all commands that are aliased to their real Powershell cmdlets</a:t>
            </a:r>
          </a:p>
          <a:p>
            <a:pPr lvl="1"/>
            <a:r>
              <a:rPr lang="en-US"/>
              <a:t>Think of a cmdlet as a binaries - compiled, all in one, unchanging</a:t>
            </a:r>
          </a:p>
        </p:txBody>
      </p:sp>
    </p:spTree>
    <p:extLst>
      <p:ext uri="{BB962C8B-B14F-4D97-AF65-F5344CB8AC3E}">
        <p14:creationId xmlns:p14="http://schemas.microsoft.com/office/powerpoint/2010/main" val="93382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564D-1193-4852-B070-D3530A79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Input / Output Redirection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AE2D-4A14-4B11-A088-827978AC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Command &gt; filename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Overwrites the file</a:t>
            </a:r>
          </a:p>
          <a:p>
            <a:r>
              <a:rPr lang="en-US" dirty="0">
                <a:cs typeface="Calibri"/>
              </a:rPr>
              <a:t>Command &gt;&gt; filename</a:t>
            </a:r>
          </a:p>
          <a:p>
            <a:pPr lvl="1"/>
            <a:r>
              <a:rPr lang="en-US" dirty="0">
                <a:cs typeface="Calibri"/>
              </a:rPr>
              <a:t>Appends to the file</a:t>
            </a:r>
          </a:p>
          <a:p>
            <a:r>
              <a:rPr lang="en-US" dirty="0">
                <a:cs typeface="Calibri"/>
              </a:rPr>
              <a:t>Command &lt; filename</a:t>
            </a:r>
          </a:p>
          <a:p>
            <a:pPr lvl="1"/>
            <a:r>
              <a:rPr lang="en-US" dirty="0">
                <a:cs typeface="Calibri"/>
              </a:rPr>
              <a:t>Reads in from file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Command &lt; </a:t>
            </a:r>
            <a:r>
              <a:rPr lang="en-US" dirty="0" err="1">
                <a:cs typeface="Calibri"/>
              </a:rPr>
              <a:t>input_filename</a:t>
            </a:r>
            <a:r>
              <a:rPr lang="en-US" dirty="0">
                <a:cs typeface="Calibri"/>
              </a:rPr>
              <a:t> &gt; </a:t>
            </a:r>
            <a:r>
              <a:rPr lang="en-US" dirty="0" err="1">
                <a:cs typeface="Calibri"/>
              </a:rPr>
              <a:t>output_filename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1770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2C33-9D70-481C-9949-691E1B57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Pick up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A41E5-3083-463A-B080-1F27E79A6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Present revision…</a:t>
            </a:r>
          </a:p>
          <a:p>
            <a:r>
              <a:rPr lang="en-US">
                <a:hlinkClick r:id="rId2"/>
              </a:rPr>
              <a:t>https://www.cyberciti.biz/open-source/command-line-hacks/matrix-digital-rain-on-linux-macos-unix-terminal/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$ sudo apt install cmatrix</a:t>
            </a:r>
          </a:p>
          <a:p>
            <a:r>
              <a:rPr lang="en-US"/>
              <a:t>$ cmatrix</a:t>
            </a:r>
          </a:p>
          <a:p>
            <a:endParaRPr lang="en-US"/>
          </a:p>
          <a:p>
            <a:r>
              <a:rPr lang="en-US"/>
              <a:t>We and the support team have said a tearful farewell to blinkenlights.</a:t>
            </a:r>
          </a:p>
          <a:p>
            <a:r>
              <a:rPr lang="en-US">
                <a:hlinkClick r:id="rId3"/>
              </a:rPr>
              <a:t>https://www.youtube.com/watch?v=EJAbbRh9q4k&amp;ab_channel=YellowPurple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4589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E7F5-8024-4426-B209-EF4CA9C1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F8ED-34EE-4E4E-914A-D2F99121A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 echo</a:t>
            </a:r>
          </a:p>
          <a:p>
            <a:pPr lvl="1"/>
            <a:r>
              <a:rPr lang="en-US"/>
              <a:t>Puts a newline at end of output</a:t>
            </a:r>
          </a:p>
          <a:p>
            <a:r>
              <a:rPr lang="en-US"/>
              <a:t>$ printf</a:t>
            </a:r>
          </a:p>
          <a:p>
            <a:pPr lvl="1"/>
            <a:r>
              <a:rPr lang="en-US"/>
              <a:t>Requires newline be formatted (that \n you are familiar with)</a:t>
            </a:r>
          </a:p>
        </p:txBody>
      </p:sp>
    </p:spTree>
    <p:extLst>
      <p:ext uri="{BB962C8B-B14F-4D97-AF65-F5344CB8AC3E}">
        <p14:creationId xmlns:p14="http://schemas.microsoft.com/office/powerpoint/2010/main" val="2318650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5687-A099-4213-8C02-C6DF0E88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0A96-CCA2-42B6-85B6-8E6DEB88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input (0)</a:t>
            </a:r>
          </a:p>
          <a:p>
            <a:pPr lvl="1"/>
            <a:r>
              <a:rPr lang="en-US" dirty="0"/>
              <a:t>Think of typing on keyboard</a:t>
            </a:r>
          </a:p>
          <a:p>
            <a:pPr lvl="1"/>
            <a:r>
              <a:rPr lang="en-US" dirty="0"/>
              <a:t>Cat redirects input to output</a:t>
            </a:r>
          </a:p>
          <a:p>
            <a:r>
              <a:rPr lang="en-US" dirty="0"/>
              <a:t>Standard output (1)</a:t>
            </a:r>
          </a:p>
          <a:p>
            <a:pPr lvl="1"/>
            <a:r>
              <a:rPr lang="en-US" dirty="0"/>
              <a:t>Stuff showing up on the screen</a:t>
            </a:r>
          </a:p>
          <a:p>
            <a:pPr lvl="1"/>
            <a:r>
              <a:rPr lang="en-US" dirty="0"/>
              <a:t>Checkout echo command</a:t>
            </a:r>
          </a:p>
          <a:p>
            <a:r>
              <a:rPr lang="en-US" dirty="0"/>
              <a:t>Standard error (2)</a:t>
            </a:r>
          </a:p>
          <a:p>
            <a:pPr lvl="1"/>
            <a:r>
              <a:rPr lang="en-US" dirty="0"/>
              <a:t>Bad commands / bad command input</a:t>
            </a:r>
          </a:p>
          <a:p>
            <a:pPr lvl="1"/>
            <a:r>
              <a:rPr lang="en-US" dirty="0"/>
              <a:t>Ex. ls %, misspelled command, etc.</a:t>
            </a:r>
          </a:p>
        </p:txBody>
      </p:sp>
    </p:spTree>
    <p:extLst>
      <p:ext uri="{BB962C8B-B14F-4D97-AF65-F5344CB8AC3E}">
        <p14:creationId xmlns:p14="http://schemas.microsoft.com/office/powerpoint/2010/main" val="4074272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A8D7-AA62-41B4-88BB-824FF729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08D1-EE19-46E4-BFBD-8128CDD3D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used for log files</a:t>
            </a:r>
          </a:p>
          <a:p>
            <a:r>
              <a:rPr lang="en-US" dirty="0">
                <a:cs typeface="Calibri"/>
              </a:rPr>
              <a:t>Command 2&gt; filename</a:t>
            </a:r>
          </a:p>
          <a:p>
            <a:pPr lvl="1"/>
            <a:r>
              <a:rPr lang="en-US" dirty="0">
                <a:cs typeface="Calibri"/>
              </a:rPr>
              <a:t>Errors directed to file</a:t>
            </a:r>
          </a:p>
          <a:p>
            <a:r>
              <a:rPr lang="en-US" dirty="0"/>
              <a:t>Command 2&gt;&gt; filename</a:t>
            </a:r>
          </a:p>
          <a:p>
            <a:pPr lvl="1"/>
            <a:r>
              <a:rPr lang="en-US" dirty="0"/>
              <a:t>Appends errors to file</a:t>
            </a:r>
          </a:p>
        </p:txBody>
      </p:sp>
    </p:spTree>
    <p:extLst>
      <p:ext uri="{BB962C8B-B14F-4D97-AF65-F5344CB8AC3E}">
        <p14:creationId xmlns:p14="http://schemas.microsoft.com/office/powerpoint/2010/main" val="3784957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9FF2-D483-41F9-A787-E3A59DEF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80BC-BBD3-419E-8BC5-445CB1EE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 echo “all this text” &gt; newfile</a:t>
            </a:r>
          </a:p>
          <a:p>
            <a:r>
              <a:rPr lang="en-US"/>
              <a:t>$ cat &lt; filename</a:t>
            </a:r>
          </a:p>
          <a:p>
            <a:pPr lvl="1"/>
            <a:r>
              <a:rPr lang="en-US"/>
              <a:t>Cat actually prints line by line.  Cat can concatenate files together</a:t>
            </a:r>
          </a:p>
          <a:p>
            <a:r>
              <a:rPr lang="en-US"/>
              <a:t>$ cd unrealfolder 2&gt; errors</a:t>
            </a:r>
          </a:p>
          <a:p>
            <a:r>
              <a:rPr lang="en-US"/>
              <a:t>$ cat</a:t>
            </a:r>
          </a:p>
          <a:p>
            <a:pPr lvl="1"/>
            <a:r>
              <a:rPr lang="en-US"/>
              <a:t>Hit enter, and it’s waiting… type some stuff!  Now leave…</a:t>
            </a:r>
          </a:p>
          <a:p>
            <a:pPr lvl="1"/>
            <a:r>
              <a:rPr lang="en-US"/>
              <a:t>Now run the command and save your stuff</a:t>
            </a:r>
          </a:p>
          <a:p>
            <a:pPr lvl="1"/>
            <a:r>
              <a:rPr lang="en-US"/>
              <a:t>Ctrl+D exits to save.  Ctrl+C just exists</a:t>
            </a:r>
          </a:p>
          <a:p>
            <a:r>
              <a:rPr lang="en-US">
                <a:hlinkClick r:id="rId3"/>
              </a:rPr>
              <a:t>https://www.guru99.com/linux-redirection.html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468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4762-EB83-40BD-B265-B217B2E9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354C-9005-4271-AFAB-192B0C6E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Command1 | Command2 </a:t>
            </a:r>
          </a:p>
          <a:p>
            <a:pPr lvl="1"/>
            <a:r>
              <a:rPr lang="en-US" dirty="0">
                <a:cs typeface="Calibri"/>
              </a:rPr>
              <a:t>Passes the output of one command to the input of another command</a:t>
            </a:r>
          </a:p>
          <a:p>
            <a:pPr lvl="1"/>
            <a:r>
              <a:rPr lang="en-US" dirty="0">
                <a:cs typeface="Calibri"/>
              </a:rPr>
              <a:t>Silly example: fortune | </a:t>
            </a:r>
            <a:r>
              <a:rPr lang="en-US" dirty="0" err="1">
                <a:cs typeface="Calibri"/>
              </a:rPr>
              <a:t>cowsay</a:t>
            </a:r>
            <a:endParaRPr lang="en-US" dirty="0">
              <a:cs typeface="Calibri"/>
            </a:endParaRPr>
          </a:p>
          <a:p>
            <a:pPr lvl="2"/>
            <a:r>
              <a:rPr lang="en-US" dirty="0">
                <a:cs typeface="Calibri"/>
              </a:rPr>
              <a:t>Note: may need to install fortune &amp; </a:t>
            </a:r>
            <a:r>
              <a:rPr lang="en-US" dirty="0" err="1">
                <a:cs typeface="Calibri"/>
              </a:rPr>
              <a:t>cowsay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Seriously useful: history | </a:t>
            </a:r>
            <a:r>
              <a:rPr lang="en-US">
                <a:cs typeface="Calibri"/>
              </a:rPr>
              <a:t>grep ssh</a:t>
            </a:r>
          </a:p>
          <a:p>
            <a:r>
              <a:rPr lang="en-US">
                <a:cs typeface="Calibri"/>
              </a:rPr>
              <a:t>Examples:</a:t>
            </a:r>
          </a:p>
          <a:p>
            <a:pPr lvl="1"/>
            <a:r>
              <a:rPr lang="en-US">
                <a:cs typeface="Calibri"/>
              </a:rPr>
              <a:t>$ cat filename | less</a:t>
            </a:r>
          </a:p>
          <a:p>
            <a:pPr lvl="1"/>
            <a:r>
              <a:rPr lang="en-US">
                <a:cs typeface="Calibri"/>
              </a:rPr>
              <a:t>$ sort filename | uniq</a:t>
            </a:r>
          </a:p>
          <a:p>
            <a:pPr lvl="1"/>
            <a:r>
              <a:rPr lang="en-US">
                <a:cs typeface="Calibri"/>
              </a:rPr>
              <a:t>You can keep chaining piped output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2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0B23-4906-4DA3-9974-C93B3838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C9C7-B85E-4BA3-A1C0-4C311E1C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Lab 02 - Submit for late penalty until 9/16</a:t>
            </a:r>
          </a:p>
          <a:p>
            <a:r>
              <a:rPr lang="en-US"/>
              <a:t>Lab 03 - Live, Due 9/20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https://github.com/pattonsgirl/Fall2021-CEG2350/blob/main/Quizzes/Quiz1.md</a:t>
            </a:r>
            <a:r>
              <a:rPr lang="en-US"/>
              <a:t> </a:t>
            </a:r>
            <a:endParaRPr lang="en-US" dirty="0"/>
          </a:p>
          <a:p>
            <a:r>
              <a:rPr lang="en-US"/>
              <a:t>Quiz 2 - 9/23</a:t>
            </a:r>
          </a:p>
        </p:txBody>
      </p:sp>
    </p:spTree>
    <p:extLst>
      <p:ext uri="{BB962C8B-B14F-4D97-AF65-F5344CB8AC3E}">
        <p14:creationId xmlns:p14="http://schemas.microsoft.com/office/powerpoint/2010/main" val="4045267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86EE-F1E2-41F1-921B-BB76ADE3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Grep – new trick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05B9-A6FD-43C0-B68E-51C8CFBDA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'grep' - </a:t>
            </a:r>
            <a:r>
              <a:rPr lang="en-US" dirty="0">
                <a:ea typeface="+mn-lt"/>
                <a:cs typeface="+mn-lt"/>
              </a:rPr>
              <a:t>allows you to search for a certain pattern</a:t>
            </a:r>
          </a:p>
          <a:p>
            <a:pPr lvl="1"/>
            <a:r>
              <a:rPr lang="en-US" dirty="0">
                <a:cs typeface="Calibri"/>
              </a:rPr>
              <a:t>It is </a:t>
            </a:r>
            <a:r>
              <a:rPr lang="en-US" i="1" dirty="0">
                <a:cs typeface="Calibri"/>
              </a:rPr>
              <a:t>super</a:t>
            </a:r>
            <a:r>
              <a:rPr lang="en-US" dirty="0">
                <a:cs typeface="Calibri"/>
              </a:rPr>
              <a:t> versatile</a:t>
            </a:r>
          </a:p>
          <a:p>
            <a:pPr lvl="1"/>
            <a:r>
              <a:rPr lang="en-US" dirty="0">
                <a:cs typeface="Calibri"/>
              </a:rPr>
              <a:t>You could find a phrase or pattern (looking at you, regular expressions), in a file or a series of files </a:t>
            </a:r>
          </a:p>
          <a:p>
            <a:pPr lvl="1"/>
            <a:r>
              <a:rPr lang="en-US" dirty="0">
                <a:cs typeface="Calibri"/>
              </a:rPr>
              <a:t>Pipe output of a command to grep followed by a search term to narrow results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$ history | grep “what I’m looking for”</a:t>
            </a:r>
          </a:p>
          <a:p>
            <a:pPr lvl="2"/>
            <a:r>
              <a:rPr lang="en-US" dirty="0">
                <a:cs typeface="Calibri"/>
              </a:rPr>
              <a:t>Search your past to help your future!</a:t>
            </a:r>
          </a:p>
        </p:txBody>
      </p:sp>
    </p:spTree>
    <p:extLst>
      <p:ext uri="{BB962C8B-B14F-4D97-AF65-F5344CB8AC3E}">
        <p14:creationId xmlns:p14="http://schemas.microsoft.com/office/powerpoint/2010/main" val="3582806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0686-98E9-45DB-88D3-3880411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Tee, Less, and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5F7C-2F05-4388-A3F7-84D129CA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Tee outputs to terminal &amp; to the file you want to store output</a:t>
            </a:r>
          </a:p>
          <a:p>
            <a:pPr lvl="1"/>
            <a:r>
              <a:rPr lang="en-US"/>
              <a:t>The tee program reads standard input and copies it to both standard output (allowing the data to continue down the pipeline) and to one or more files</a:t>
            </a:r>
          </a:p>
          <a:p>
            <a:pPr lvl="1"/>
            <a:r>
              <a:rPr lang="en-US">
                <a:cs typeface="Calibri"/>
              </a:rPr>
              <a:t>$ </a:t>
            </a:r>
            <a:r>
              <a:rPr lang="en-US" dirty="0">
                <a:cs typeface="Calibri"/>
              </a:rPr>
              <a:t>df -h | tee disk_usage</a:t>
            </a:r>
            <a:r>
              <a:rPr lang="en-US">
                <a:cs typeface="Calibri"/>
              </a:rPr>
              <a:t>.txt</a:t>
            </a:r>
          </a:p>
          <a:p>
            <a:pPr lvl="1"/>
            <a:r>
              <a:rPr lang="en-US"/>
              <a:t>$ ls /usr/bin | tee ls.txt | grep zip</a:t>
            </a:r>
          </a:p>
          <a:p>
            <a:pPr lvl="2"/>
            <a:r>
              <a:rPr lang="en-US"/>
              <a:t>Capture the entire directory listing to the file ls.txt before grep filters the pipeline’s contents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Piping to 'less' &amp; 'more'</a:t>
            </a:r>
          </a:p>
          <a:p>
            <a:pPr lvl="1"/>
            <a:r>
              <a:rPr lang="en-US" dirty="0">
                <a:cs typeface="Calibri"/>
              </a:rPr>
              <a:t>'less' lets you gently scroll through output (like it was a file)</a:t>
            </a:r>
          </a:p>
          <a:p>
            <a:pPr lvl="1"/>
            <a:r>
              <a:rPr lang="en-US" dirty="0">
                <a:cs typeface="Calibri"/>
              </a:rPr>
              <a:t>'more' lets you scroll through in large steps (like it was a file)</a:t>
            </a:r>
          </a:p>
        </p:txBody>
      </p:sp>
    </p:spTree>
    <p:extLst>
      <p:ext uri="{BB962C8B-B14F-4D97-AF65-F5344CB8AC3E}">
        <p14:creationId xmlns:p14="http://schemas.microsoft.com/office/powerpoint/2010/main" val="3607987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1B76D-DF9B-495D-A091-959645A0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Scripting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20962-35B1-4657-AE7C-4A5947A89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Bash only here</a:t>
            </a:r>
          </a:p>
        </p:txBody>
      </p:sp>
    </p:spTree>
    <p:extLst>
      <p:ext uri="{BB962C8B-B14F-4D97-AF65-F5344CB8AC3E}">
        <p14:creationId xmlns:p14="http://schemas.microsoft.com/office/powerpoint/2010/main" val="1590030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59FC-D308-47F1-8CB7-8BB71012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7B64-D7E8-41E0-95D0-B2CF599E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 is a program</a:t>
            </a:r>
          </a:p>
          <a:p>
            <a:pPr lvl="1"/>
            <a:r>
              <a:rPr lang="en-US" dirty="0"/>
              <a:t>Bash, python, cmd.exe, </a:t>
            </a:r>
            <a:r>
              <a:rPr lang="en-US" dirty="0" err="1"/>
              <a:t>powershell</a:t>
            </a:r>
            <a:r>
              <a:rPr lang="en-US" dirty="0"/>
              <a:t> – all scripting languages</a:t>
            </a:r>
          </a:p>
          <a:p>
            <a:pPr lvl="1"/>
            <a:r>
              <a:rPr lang="en-US" dirty="0"/>
              <a:t>Known as interpreted language</a:t>
            </a:r>
          </a:p>
          <a:p>
            <a:pPr lvl="1"/>
            <a:r>
              <a:rPr lang="en-US" dirty="0"/>
              <a:t>No compiling</a:t>
            </a:r>
          </a:p>
          <a:p>
            <a:pPr lvl="1"/>
            <a:r>
              <a:rPr lang="en-US" dirty="0"/>
              <a:t>No separate executable to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3521401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F14B-A37F-4629-90E2-096FE413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create &amp; run a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EABE-41CD-466A-B66D-4F6C6E9C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commands in a file.</a:t>
            </a:r>
          </a:p>
          <a:p>
            <a:pPr lvl="1"/>
            <a:r>
              <a:rPr lang="en-US" dirty="0"/>
              <a:t>Run “source just_commands.sh” OR “. just_commands.</a:t>
            </a:r>
            <a:r>
              <a:rPr lang="en-US"/>
              <a:t>sh”</a:t>
            </a:r>
          </a:p>
          <a:p>
            <a:pPr lvl="2"/>
            <a:r>
              <a:rPr lang="en-US"/>
              <a:t>There is a space between . and the rest</a:t>
            </a:r>
            <a:endParaRPr lang="en-US" dirty="0"/>
          </a:p>
          <a:p>
            <a:r>
              <a:rPr lang="en-US" dirty="0"/>
              <a:t>At top of file, put “#! /bin/bash”</a:t>
            </a:r>
          </a:p>
          <a:p>
            <a:pPr lvl="1"/>
            <a:r>
              <a:rPr lang="en-US" dirty="0"/>
              <a:t>Make file executable – use those permissions!</a:t>
            </a:r>
          </a:p>
          <a:p>
            <a:pPr lvl="1"/>
            <a:r>
              <a:rPr lang="en-US" dirty="0"/>
              <a:t>Run “./just_commands.sh”</a:t>
            </a:r>
          </a:p>
        </p:txBody>
      </p:sp>
    </p:spTree>
    <p:extLst>
      <p:ext uri="{BB962C8B-B14F-4D97-AF65-F5344CB8AC3E}">
        <p14:creationId xmlns:p14="http://schemas.microsoft.com/office/powerpoint/2010/main" val="2293236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20EA-7CA7-448D-A809-97AA87E4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DA7E-E203-49FE-A410-9EEA116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using an existing environment variable name</a:t>
            </a:r>
          </a:p>
          <a:p>
            <a:pPr lvl="1"/>
            <a:r>
              <a:rPr lang="en-US" dirty="0"/>
              <a:t>Check env or </a:t>
            </a:r>
            <a:r>
              <a:rPr lang="en-US" dirty="0" err="1"/>
              <a:t>printenv</a:t>
            </a:r>
            <a:r>
              <a:rPr lang="en-US" dirty="0"/>
              <a:t> for current environment variables</a:t>
            </a:r>
          </a:p>
          <a:p>
            <a:r>
              <a:rPr lang="en-US" dirty="0"/>
              <a:t>VARIABLE_NAME=VALUE</a:t>
            </a:r>
          </a:p>
          <a:p>
            <a:r>
              <a:rPr lang="en-US" dirty="0"/>
              <a:t>$VARIABLE_NAME to use in script </a:t>
            </a:r>
            <a:r>
              <a:rPr lang="en-US"/>
              <a:t>after declaring</a:t>
            </a:r>
          </a:p>
          <a:p>
            <a:endParaRPr lang="en-US"/>
          </a:p>
          <a:p>
            <a:r>
              <a:rPr lang="en-US"/>
              <a:t>All caps variables are usually global / environment variables</a:t>
            </a:r>
          </a:p>
          <a:p>
            <a:r>
              <a:rPr lang="en-US"/>
              <a:t>$ sayhi=“Hello there friend!”</a:t>
            </a:r>
          </a:p>
          <a:p>
            <a:r>
              <a:rPr lang="en-US"/>
              <a:t>A variable is not an alias</a:t>
            </a:r>
          </a:p>
          <a:p>
            <a:pPr lvl="1"/>
            <a:r>
              <a:rPr lang="en-US"/>
              <a:t>Print statements work with variables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10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7CD2-D1A9-4CDB-9634-01B55296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5C8A-55A7-4062-90E9-64F76970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my_script.sh hello.txt world.txt</a:t>
            </a:r>
          </a:p>
          <a:p>
            <a:pPr lvl="1"/>
            <a:r>
              <a:rPr lang="en-US" dirty="0"/>
              <a:t>Reference hello.txt as $1, world.txt as $2, and so on</a:t>
            </a:r>
          </a:p>
          <a:p>
            <a:pPr lvl="1"/>
            <a:r>
              <a:rPr lang="en-US" dirty="0"/>
              <a:t>Reference script name with </a:t>
            </a:r>
            <a:r>
              <a:rPr lang="en-US"/>
              <a:t>$0</a:t>
            </a:r>
          </a:p>
          <a:p>
            <a:pPr lvl="1"/>
            <a:endParaRPr lang="en-US"/>
          </a:p>
          <a:p>
            <a:r>
              <a:rPr lang="en-US"/>
              <a:t>$ cd foldername</a:t>
            </a:r>
          </a:p>
          <a:p>
            <a:pPr lvl="1"/>
            <a:r>
              <a:rPr lang="en-US"/>
              <a:t>foldername is an argument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many arguments: $#</a:t>
            </a:r>
          </a:p>
          <a:p>
            <a:r>
              <a:rPr lang="en-US" dirty="0"/>
              <a:t>List of all arguments: $@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05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02BF-A07D-4D02-B1B5-AE4AB1CD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10E7-CA3F-4F72-AE3A-AE9753FE3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if statement uses [ ] - in between those go the test you want</a:t>
            </a:r>
          </a:p>
          <a:p>
            <a:r>
              <a:rPr lang="en-US"/>
              <a:t>$ man [</a:t>
            </a:r>
          </a:p>
          <a:p>
            <a:pPr lvl="1"/>
            <a:r>
              <a:rPr lang="en-US"/>
              <a:t>test enters the room!</a:t>
            </a:r>
          </a:p>
          <a:p>
            <a:r>
              <a:rPr lang="en-US"/>
              <a:t>The square bracket is bound to the test command.  Any condition available with the test command is a condition you can utilize</a:t>
            </a:r>
          </a:p>
          <a:p>
            <a:endParaRPr lang="en-US"/>
          </a:p>
          <a:p>
            <a:r>
              <a:rPr lang="en-US"/>
              <a:t>We are going to use [[ for conditions</a:t>
            </a:r>
          </a:p>
          <a:p>
            <a:pPr lvl="1"/>
            <a:r>
              <a:rPr lang="en-US"/>
              <a:t>Think of this as test 2.0 - it has some cooler tools we can use</a:t>
            </a:r>
          </a:p>
          <a:p>
            <a:pPr lvl="1"/>
            <a:r>
              <a:rPr lang="en-US"/>
              <a:t>Include pattern matching with regular expressions!</a:t>
            </a:r>
          </a:p>
        </p:txBody>
      </p:sp>
    </p:spTree>
    <p:extLst>
      <p:ext uri="{BB962C8B-B14F-4D97-AF65-F5344CB8AC3E}">
        <p14:creationId xmlns:p14="http://schemas.microsoft.com/office/powerpoint/2010/main" val="1314809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6A1-488F-4201-8FBD-E29735E5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(If)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0EEA-2BA3-470E-8450-E9F81005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[[ condition ]]; then</a:t>
            </a:r>
          </a:p>
          <a:p>
            <a:pPr lvl="1"/>
            <a:r>
              <a:rPr lang="en-US" dirty="0" err="1"/>
              <a:t>Stuff_to_do</a:t>
            </a:r>
            <a:endParaRPr lang="en-US" dirty="0"/>
          </a:p>
          <a:p>
            <a:r>
              <a:rPr lang="en-US" dirty="0"/>
              <a:t>fi</a:t>
            </a:r>
          </a:p>
          <a:p>
            <a:endParaRPr lang="en-US" dirty="0"/>
          </a:p>
          <a:p>
            <a:r>
              <a:rPr lang="en-US" dirty="0"/>
              <a:t>if [[ condition ]]; then</a:t>
            </a:r>
          </a:p>
          <a:p>
            <a:pPr lvl="1"/>
            <a:r>
              <a:rPr lang="en-US" dirty="0" err="1"/>
              <a:t>Stuff_to_do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 err="1"/>
              <a:t>Other_stuff_to_do</a:t>
            </a:r>
            <a:endParaRPr lang="en-US" dirty="0"/>
          </a:p>
          <a:p>
            <a:r>
              <a:rPr lang="en-US" dirty="0"/>
              <a:t>fi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19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6FB9-3EAC-4ACB-A759-BC8A84CC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(If)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0921-7894-4F3A-8EC2-813D5763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[[ condition ]]; then</a:t>
            </a:r>
          </a:p>
          <a:p>
            <a:pPr lvl="1"/>
            <a:r>
              <a:rPr lang="en-US" dirty="0" err="1"/>
              <a:t>Stuff_to_do</a:t>
            </a:r>
            <a:endParaRPr lang="en-US" dirty="0"/>
          </a:p>
          <a:p>
            <a:r>
              <a:rPr lang="en-US" dirty="0" err="1"/>
              <a:t>elif</a:t>
            </a:r>
            <a:r>
              <a:rPr lang="en-US" dirty="0"/>
              <a:t> [[ condition ]]; then</a:t>
            </a:r>
          </a:p>
          <a:p>
            <a:pPr lvl="1"/>
            <a:r>
              <a:rPr lang="en-US" dirty="0" err="1"/>
              <a:t>Stuff_to_do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 err="1"/>
              <a:t>Other_stuff_to_do</a:t>
            </a:r>
            <a:endParaRPr lang="en-US" dirty="0"/>
          </a:p>
          <a:p>
            <a:r>
              <a:rPr lang="en-US" dirty="0"/>
              <a:t>fi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3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D813-66B3-489F-933A-3504E6DB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Finishing 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D19E-0CEE-4545-8484-D5567AC0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played with the power of the root user</a:t>
            </a:r>
          </a:p>
          <a:p>
            <a:r>
              <a:rPr lang="en-US"/>
              <a:t>It’s real power is it can change the permission of any file to be something it can edit</a:t>
            </a:r>
          </a:p>
        </p:txBody>
      </p:sp>
    </p:spTree>
    <p:extLst>
      <p:ext uri="{BB962C8B-B14F-4D97-AF65-F5344CB8AC3E}">
        <p14:creationId xmlns:p14="http://schemas.microsoft.com/office/powerpoint/2010/main" val="1073721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1061-BC91-4731-B8D7-81C89065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552A-6CFE-4FA3-B231-ABF607D7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that checks if file exists</a:t>
            </a:r>
          </a:p>
          <a:p>
            <a:pPr lvl="1"/>
            <a:r>
              <a:rPr lang="en-US" dirty="0"/>
              <a:t>Prints file content if it exists.</a:t>
            </a:r>
          </a:p>
          <a:p>
            <a:pPr lvl="1"/>
            <a:r>
              <a:rPr lang="en-US" dirty="0"/>
              <a:t>Else creates the file</a:t>
            </a:r>
          </a:p>
          <a:p>
            <a:pPr lvl="1"/>
            <a:endParaRPr lang="en-US" dirty="0"/>
          </a:p>
          <a:p>
            <a:r>
              <a:rPr lang="en-US" dirty="0"/>
              <a:t>Put #! /bin/bash at top of file (it will be a bash program)</a:t>
            </a:r>
          </a:p>
          <a:p>
            <a:r>
              <a:rPr lang="en-US" dirty="0"/>
              <a:t>Check script is runnable – </a:t>
            </a:r>
            <a:r>
              <a:rPr lang="en-US" dirty="0" err="1"/>
              <a:t>chmod</a:t>
            </a:r>
            <a:endParaRPr lang="en-US" dirty="0"/>
          </a:p>
          <a:p>
            <a:r>
              <a:rPr lang="en-US" dirty="0"/>
              <a:t>Run with ./</a:t>
            </a:r>
            <a:r>
              <a:rPr lang="en-US" dirty="0" err="1"/>
              <a:t>script_name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21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82DC-5112-4693-A980-0C44343D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8AC6-3567-4D4D-954F-000578F1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using a “code” to match a pattern in text</a:t>
            </a:r>
          </a:p>
          <a:p>
            <a:r>
              <a:rPr lang="en-US" dirty="0"/>
              <a:t>Commonly used with `sed` or `grep`</a:t>
            </a:r>
          </a:p>
          <a:p>
            <a:r>
              <a:rPr lang="en-US" dirty="0"/>
              <a:t>Think of regex as writing a pattern match for a given array</a:t>
            </a:r>
          </a:p>
        </p:txBody>
      </p:sp>
    </p:spTree>
    <p:extLst>
      <p:ext uri="{BB962C8B-B14F-4D97-AF65-F5344CB8AC3E}">
        <p14:creationId xmlns:p14="http://schemas.microsoft.com/office/powerpoint/2010/main" val="3086909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02CB-BFC2-4CF0-9D65-C30B8394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plays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835A-1CD1-40BA-B942-369916F83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https://regexone.com/lesson/introduction_abcs</a:t>
            </a:r>
            <a:r>
              <a:rPr lang="en-US" dirty="0"/>
              <a:t> </a:t>
            </a:r>
          </a:p>
          <a:p>
            <a:r>
              <a:rPr lang="en-US" dirty="0"/>
              <a:t>Walking through usage lessons 1-10</a:t>
            </a:r>
          </a:p>
          <a:p>
            <a:endParaRPr lang="en-US" dirty="0"/>
          </a:p>
          <a:p>
            <a:r>
              <a:rPr lang="en-US" dirty="0"/>
              <a:t>Fun testing site:</a:t>
            </a:r>
          </a:p>
          <a:p>
            <a:r>
              <a:rPr lang="en-US" dirty="0">
                <a:hlinkClick r:id="rId3"/>
              </a:rPr>
              <a:t>https://regex101.com</a:t>
            </a:r>
            <a:r>
              <a:rPr lang="en-US">
                <a:hlinkClick r:id="rId3"/>
              </a:rPr>
              <a:t>/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Regex cheatsheet:</a:t>
            </a:r>
            <a:endParaRPr lang="en-US" dirty="0"/>
          </a:p>
          <a:p>
            <a:r>
              <a:rPr lang="en-US">
                <a:hlinkClick r:id="rId4"/>
              </a:rPr>
              <a:t>https://cheatography.com/davechild/cheat-sheets/regular-expressions/</a:t>
            </a:r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1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4193-CF63-47AB-8C1B-ED771480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in a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E915-1822-46A7-A884-35CD8D4D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condition (such as in an if statement)</a:t>
            </a:r>
          </a:p>
          <a:p>
            <a:pPr lvl="1"/>
            <a:r>
              <a:rPr lang="en-US" dirty="0"/>
              <a:t>[[ STRING =~ REGEX 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4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5F4F-97F6-4FEA-A7BE-6524DB5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C492F-93D6-4B6F-A633-27412BCC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that checks if file ends in .md</a:t>
            </a:r>
          </a:p>
          <a:p>
            <a:pPr lvl="1"/>
            <a:r>
              <a:rPr lang="en-US" dirty="0"/>
              <a:t>Prints contents if it does.</a:t>
            </a:r>
          </a:p>
          <a:p>
            <a:pPr lvl="1"/>
            <a:r>
              <a:rPr lang="en-US" dirty="0"/>
              <a:t>Else prints “File does not have correct extension”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20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BD01-4331-43CE-96D1-FF5C2EC9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class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65D8-F260-4614-99AA-7CEEB935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https://github.com/pattonsgirl/Fall2021-CEG2350/blob/main/Labs/Lab03/in-class-script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205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54A9-D01A-44CC-868B-6A39597F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0788-C6B6-4EAA-AC53-5098FDAA6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071" y="1492501"/>
            <a:ext cx="4396339" cy="4195763"/>
          </a:xfrm>
        </p:spPr>
        <p:txBody>
          <a:bodyPr>
            <a:normAutofit/>
          </a:bodyPr>
          <a:lstStyle/>
          <a:p>
            <a:r>
              <a:rPr lang="en-US" dirty="0"/>
              <a:t>man </a:t>
            </a:r>
          </a:p>
          <a:p>
            <a:r>
              <a:rPr lang="en-US" dirty="0"/>
              <a:t>ls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vim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cd</a:t>
            </a:r>
          </a:p>
          <a:p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touch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EB646-29F9-4D5B-A43A-CB647155E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87555" y="1488019"/>
            <a:ext cx="4396341" cy="4200245"/>
          </a:xfrm>
        </p:spPr>
        <p:txBody>
          <a:bodyPr/>
          <a:lstStyle/>
          <a:p>
            <a:r>
              <a:rPr lang="en-US" dirty="0" err="1"/>
              <a:t>mkdir</a:t>
            </a:r>
            <a:endParaRPr lang="en-US" dirty="0"/>
          </a:p>
          <a:p>
            <a:r>
              <a:rPr lang="en-US" dirty="0" err="1"/>
              <a:t>rmdir</a:t>
            </a:r>
            <a:endParaRPr lang="en-US" dirty="0"/>
          </a:p>
          <a:p>
            <a:r>
              <a:rPr lang="en-US" dirty="0"/>
              <a:t>cp</a:t>
            </a:r>
          </a:p>
          <a:p>
            <a:r>
              <a:rPr lang="en-US" dirty="0"/>
              <a:t>mv</a:t>
            </a:r>
          </a:p>
          <a:p>
            <a:r>
              <a:rPr lang="en-US" dirty="0" err="1"/>
              <a:t>chmod</a:t>
            </a:r>
            <a:endParaRPr lang="en-US" dirty="0"/>
          </a:p>
          <a:p>
            <a:r>
              <a:rPr lang="en-US" dirty="0" err="1"/>
              <a:t>chown</a:t>
            </a:r>
            <a:endParaRPr lang="en-US" dirty="0"/>
          </a:p>
          <a:p>
            <a:r>
              <a:rPr lang="en-US"/>
              <a:t>chgrp</a:t>
            </a:r>
            <a:endParaRPr lang="en-US" dirty="0"/>
          </a:p>
          <a:p>
            <a:r>
              <a:rPr lang="en-US"/>
              <a:t>sudo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E3CD529-3ED5-4F8E-92F6-DB18CE8BBA93}"/>
              </a:ext>
            </a:extLst>
          </p:cNvPr>
          <p:cNvSpPr txBox="1">
            <a:spLocks/>
          </p:cNvSpPr>
          <p:nvPr/>
        </p:nvSpPr>
        <p:spPr>
          <a:xfrm>
            <a:off x="6039355" y="1488018"/>
            <a:ext cx="4396341" cy="420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git clone</a:t>
            </a:r>
          </a:p>
          <a:p>
            <a:r>
              <a:rPr lang="en-US" dirty="0"/>
              <a:t>git add</a:t>
            </a:r>
          </a:p>
          <a:p>
            <a:r>
              <a:rPr lang="en-US" dirty="0"/>
              <a:t>git commit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89F0D94-F074-4885-956D-CA1133A3B59F}"/>
              </a:ext>
            </a:extLst>
          </p:cNvPr>
          <p:cNvSpPr txBox="1">
            <a:spLocks/>
          </p:cNvSpPr>
          <p:nvPr/>
        </p:nvSpPr>
        <p:spPr>
          <a:xfrm>
            <a:off x="9047549" y="1488017"/>
            <a:ext cx="4396341" cy="420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* vs . vs ..</a:t>
            </a:r>
          </a:p>
        </p:txBody>
      </p:sp>
    </p:spTree>
    <p:extLst>
      <p:ext uri="{BB962C8B-B14F-4D97-AF65-F5344CB8AC3E}">
        <p14:creationId xmlns:p14="http://schemas.microsoft.com/office/powerpoint/2010/main" val="359200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1E94-3851-47D3-82E0-CC3828D3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Paths Diverge…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6E08-4A6B-46EF-B985-600775413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Talking about path and path</a:t>
            </a:r>
          </a:p>
        </p:txBody>
      </p:sp>
    </p:spTree>
    <p:extLst>
      <p:ext uri="{BB962C8B-B14F-4D97-AF65-F5344CB8AC3E}">
        <p14:creationId xmlns:p14="http://schemas.microsoft.com/office/powerpoint/2010/main" val="337783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F41D-9E40-48DF-B332-08F9963A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F36F-D703-4CE6-A98C-E77253BD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is relative to where you are</a:t>
            </a:r>
          </a:p>
          <a:p>
            <a:pPr lvl="1"/>
            <a:r>
              <a:rPr lang="en-US" dirty="0"/>
              <a:t>Can still be a path, though</a:t>
            </a:r>
          </a:p>
          <a:p>
            <a:pPr lvl="1"/>
            <a:r>
              <a:rPr lang="en-US" dirty="0"/>
              <a:t>class-examples/my_file.txt</a:t>
            </a:r>
          </a:p>
          <a:p>
            <a:pPr lvl="1"/>
            <a:r>
              <a:rPr lang="en-US" dirty="0" err="1"/>
              <a:t>file_open</a:t>
            </a:r>
            <a:r>
              <a:rPr lang="en-US" dirty="0"/>
              <a:t>(</a:t>
            </a:r>
            <a:r>
              <a:rPr lang="en-US" dirty="0" err="1"/>
              <a:t>my_</a:t>
            </a:r>
            <a:r>
              <a:rPr lang="en-US" err="1"/>
              <a:t>file</a:t>
            </a:r>
            <a:r>
              <a:rPr lang="en-US"/>
              <a:t>);</a:t>
            </a:r>
          </a:p>
          <a:p>
            <a:pPr lvl="1"/>
            <a:r>
              <a:rPr lang="en-US"/>
              <a:t>../mydir/text.txt</a:t>
            </a:r>
            <a:endParaRPr lang="en-US" dirty="0"/>
          </a:p>
          <a:p>
            <a:r>
              <a:rPr lang="en-US" dirty="0"/>
              <a:t>Absolute is the full directory path, no shortcuts</a:t>
            </a:r>
          </a:p>
          <a:p>
            <a:pPr lvl="1"/>
            <a:r>
              <a:rPr lang="en-US" dirty="0"/>
              <a:t>/home/ubuntu/class-examples/my_file.txt</a:t>
            </a:r>
          </a:p>
          <a:p>
            <a:pPr lvl="1"/>
            <a:r>
              <a:rPr lang="en-US" dirty="0" err="1"/>
              <a:t>file_open</a:t>
            </a:r>
            <a:r>
              <a:rPr lang="en-US" dirty="0"/>
              <a:t>(C:\Users\kduncan\Documents\data\my_file.txt)</a:t>
            </a:r>
          </a:p>
        </p:txBody>
      </p:sp>
    </p:spTree>
    <p:extLst>
      <p:ext uri="{BB962C8B-B14F-4D97-AF65-F5344CB8AC3E}">
        <p14:creationId xmlns:p14="http://schemas.microsoft.com/office/powerpoint/2010/main" val="369759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2551-6699-44D4-BDBB-A734FA40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Environment Variables: 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36EC-56A5-4064-898B-1C39101E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does the OS know where to find things?</a:t>
            </a:r>
          </a:p>
          <a:p>
            <a:r>
              <a:rPr lang="en-US" dirty="0">
                <a:cs typeface="Calibri"/>
              </a:rPr>
              <a:t>Windows</a:t>
            </a:r>
          </a:p>
          <a:p>
            <a:pPr lvl="1"/>
            <a:r>
              <a:rPr lang="en-US" dirty="0">
                <a:cs typeface="Calibri"/>
              </a:rPr>
              <a:t>System Properties -&gt; Advanced tab -&gt; Environment Variables</a:t>
            </a:r>
          </a:p>
          <a:p>
            <a:r>
              <a:rPr lang="en-US" dirty="0">
                <a:cs typeface="Calibri"/>
              </a:rPr>
              <a:t>Linux</a:t>
            </a:r>
          </a:p>
          <a:p>
            <a:pPr lvl="1"/>
            <a:r>
              <a:rPr lang="en-US" dirty="0">
                <a:cs typeface="Calibri"/>
              </a:rPr>
              <a:t>$ env # shows all environment variables</a:t>
            </a:r>
          </a:p>
          <a:p>
            <a:pPr lvl="1"/>
            <a:r>
              <a:rPr lang="en-US" dirty="0">
                <a:cs typeface="Calibri"/>
              </a:rPr>
              <a:t>$ </a:t>
            </a:r>
            <a:r>
              <a:rPr lang="en-US" dirty="0" err="1">
                <a:cs typeface="Calibri"/>
              </a:rPr>
              <a:t>printenv</a:t>
            </a:r>
            <a:r>
              <a:rPr lang="en-US" dirty="0">
                <a:cs typeface="Calibri"/>
              </a:rPr>
              <a:t> PATH</a:t>
            </a:r>
          </a:p>
          <a:p>
            <a:pPr lvl="1"/>
            <a:r>
              <a:rPr lang="en-US" dirty="0">
                <a:cs typeface="Calibri"/>
              </a:rPr>
              <a:t>echo $PATH </a:t>
            </a:r>
          </a:p>
        </p:txBody>
      </p:sp>
    </p:spTree>
    <p:extLst>
      <p:ext uri="{BB962C8B-B14F-4D97-AF65-F5344CB8AC3E}">
        <p14:creationId xmlns:p14="http://schemas.microsoft.com/office/powerpoint/2010/main" val="235099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B881-BBA6-4084-B8F0-C02419CC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CC2E8-3F8F-44E6-9786-98889DA6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List of folders that hold executables</a:t>
            </a:r>
          </a:p>
          <a:p>
            <a:r>
              <a:rPr lang="en-US"/>
              <a:t>The executables can be </a:t>
            </a:r>
          </a:p>
          <a:p>
            <a:pPr lvl="1"/>
            <a:r>
              <a:rPr lang="en-US"/>
              <a:t>binaries (Linux is written in C)</a:t>
            </a:r>
          </a:p>
          <a:p>
            <a:pPr lvl="1"/>
            <a:r>
              <a:rPr lang="en-US"/>
              <a:t>cmdlets for Powershell</a:t>
            </a:r>
          </a:p>
          <a:p>
            <a:pPr lvl="1"/>
            <a:r>
              <a:rPr lang="en-US"/>
              <a:t>Scripts</a:t>
            </a:r>
          </a:p>
          <a:p>
            <a:pPr lvl="2"/>
            <a:r>
              <a:rPr lang="en-US"/>
              <a:t>We can specify the interpreter in a script</a:t>
            </a:r>
          </a:p>
          <a:p>
            <a:pPr lvl="2"/>
            <a:r>
              <a:rPr lang="en-US"/>
              <a:t>We can say: run with bash, python, or other interpreted languages</a:t>
            </a:r>
          </a:p>
        </p:txBody>
      </p:sp>
    </p:spTree>
    <p:extLst>
      <p:ext uri="{BB962C8B-B14F-4D97-AF65-F5344CB8AC3E}">
        <p14:creationId xmlns:p14="http://schemas.microsoft.com/office/powerpoint/2010/main" val="4073665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1185</TotalTime>
  <Words>2364</Words>
  <Application>Microsoft Office PowerPoint</Application>
  <PresentationFormat>Widescreen</PresentationFormat>
  <Paragraphs>353</Paragraphs>
  <Slides>45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Ion</vt:lpstr>
      <vt:lpstr>Week 04</vt:lpstr>
      <vt:lpstr>You made it to Week 4!</vt:lpstr>
      <vt:lpstr>Updates</vt:lpstr>
      <vt:lpstr>Finishing a demo</vt:lpstr>
      <vt:lpstr>Commands so far</vt:lpstr>
      <vt:lpstr>Two Paths Diverge…</vt:lpstr>
      <vt:lpstr>Absolute vs Relative Path</vt:lpstr>
      <vt:lpstr>Environment Variables: PATH</vt:lpstr>
      <vt:lpstr>PATH: What is it?</vt:lpstr>
      <vt:lpstr>Windows – System vs User Environment Variables</vt:lpstr>
      <vt:lpstr>PATH</vt:lpstr>
      <vt:lpstr>Hunting Down a Program</vt:lpstr>
      <vt:lpstr>Example: python3</vt:lpstr>
      <vt:lpstr>All about that base (knowledge)</vt:lpstr>
      <vt:lpstr>Terminals</vt:lpstr>
      <vt:lpstr>Shells</vt:lpstr>
      <vt:lpstr>Remote Connections</vt:lpstr>
      <vt:lpstr>Alias</vt:lpstr>
      <vt:lpstr>Permanently Set an Alias</vt:lpstr>
      <vt:lpstr>Be Careful!</vt:lpstr>
      <vt:lpstr>~/.profile vs ~/.bashrc</vt:lpstr>
      <vt:lpstr>Food for Thought: Powershell</vt:lpstr>
      <vt:lpstr>Input / Output Redirection</vt:lpstr>
      <vt:lpstr>Pick up here</vt:lpstr>
      <vt:lpstr>Output:</vt:lpstr>
      <vt:lpstr>Standard Streams</vt:lpstr>
      <vt:lpstr>Error Redirection</vt:lpstr>
      <vt:lpstr>Some Examples</vt:lpstr>
      <vt:lpstr>Piping</vt:lpstr>
      <vt:lpstr>Grep – new trick</vt:lpstr>
      <vt:lpstr>Tee, Less, and More</vt:lpstr>
      <vt:lpstr>Intro to Scripting</vt:lpstr>
      <vt:lpstr>What is a script?</vt:lpstr>
      <vt:lpstr>Ways to create &amp; run a script</vt:lpstr>
      <vt:lpstr>Variables</vt:lpstr>
      <vt:lpstr>Arguments</vt:lpstr>
      <vt:lpstr>Conditionals!</vt:lpstr>
      <vt:lpstr>Conditional Statements (If)</vt:lpstr>
      <vt:lpstr>Conditional Statements (If)</vt:lpstr>
      <vt:lpstr>Exercise</vt:lpstr>
      <vt:lpstr>What are regular expressions?</vt:lpstr>
      <vt:lpstr>Class plays regex</vt:lpstr>
      <vt:lpstr>RegEx in a Script</vt:lpstr>
      <vt:lpstr>Exercise</vt:lpstr>
      <vt:lpstr>In class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Duncan, Kayleigh Elizabeth</cp:lastModifiedBy>
  <cp:revision>1150</cp:revision>
  <dcterms:created xsi:type="dcterms:W3CDTF">2020-01-29T02:42:58Z</dcterms:created>
  <dcterms:modified xsi:type="dcterms:W3CDTF">2021-12-10T21:21:50Z</dcterms:modified>
</cp:coreProperties>
</file>