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395" r:id="rId2"/>
    <p:sldId id="548" r:id="rId3"/>
    <p:sldId id="392" r:id="rId4"/>
    <p:sldId id="415" r:id="rId5"/>
    <p:sldId id="554" r:id="rId6"/>
    <p:sldId id="567" r:id="rId7"/>
    <p:sldId id="371" r:id="rId8"/>
    <p:sldId id="575" r:id="rId9"/>
    <p:sldId id="557" r:id="rId10"/>
    <p:sldId id="577" r:id="rId11"/>
    <p:sldId id="413" r:id="rId12"/>
    <p:sldId id="472" r:id="rId13"/>
    <p:sldId id="559" r:id="rId14"/>
    <p:sldId id="560" r:id="rId15"/>
    <p:sldId id="561" r:id="rId16"/>
    <p:sldId id="562" r:id="rId17"/>
    <p:sldId id="381" r:id="rId18"/>
    <p:sldId id="403" r:id="rId19"/>
    <p:sldId id="405" r:id="rId20"/>
    <p:sldId id="576" r:id="rId21"/>
    <p:sldId id="445" r:id="rId22"/>
    <p:sldId id="448" r:id="rId23"/>
    <p:sldId id="449" r:id="rId24"/>
    <p:sldId id="450" r:id="rId25"/>
    <p:sldId id="446" r:id="rId26"/>
    <p:sldId id="447" r:id="rId27"/>
    <p:sldId id="570" r:id="rId28"/>
    <p:sldId id="451" r:id="rId29"/>
    <p:sldId id="435" r:id="rId30"/>
    <p:sldId id="382" r:id="rId31"/>
    <p:sldId id="434" r:id="rId32"/>
    <p:sldId id="572" r:id="rId33"/>
    <p:sldId id="453" r:id="rId34"/>
    <p:sldId id="573" r:id="rId35"/>
    <p:sldId id="571" r:id="rId36"/>
    <p:sldId id="574" r:id="rId37"/>
    <p:sldId id="57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FE623D-484C-48DD-A3F8-4110707DF78F}" v="27" dt="2021-09-23T14:58:40.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440" autoAdjust="0"/>
    <p:restoredTop sz="94660"/>
  </p:normalViewPr>
  <p:slideViewPr>
    <p:cSldViewPr snapToGrid="0">
      <p:cViewPr varScale="1">
        <p:scale>
          <a:sx n="120" d="100"/>
          <a:sy n="120" d="100"/>
        </p:scale>
        <p:origin x="492" y="102"/>
      </p:cViewPr>
      <p:guideLst/>
    </p:cSldViewPr>
  </p:slideViewPr>
  <p:notesTextViewPr>
    <p:cViewPr>
      <p:scale>
        <a:sx n="1" d="1"/>
        <a:sy n="1" d="1"/>
      </p:scale>
      <p:origin x="0" y="0"/>
    </p:cViewPr>
  </p:notesTextViewPr>
  <p:sorterViewPr>
    <p:cViewPr>
      <p:scale>
        <a:sx n="100" d="100"/>
        <a:sy n="100" d="100"/>
      </p:scale>
      <p:origin x="0" y="-55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9763D-218B-4B5F-94BF-5D7E6B22E158}"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77C34-294D-47C3-89CB-3621C4D13F6E}" type="slidenum">
              <a:rPr lang="en-US" smtClean="0"/>
              <a:t>‹#›</a:t>
            </a:fld>
            <a:endParaRPr lang="en-US"/>
          </a:p>
        </p:txBody>
      </p:sp>
    </p:spTree>
    <p:extLst>
      <p:ext uri="{BB962C8B-B14F-4D97-AF65-F5344CB8AC3E}">
        <p14:creationId xmlns:p14="http://schemas.microsoft.com/office/powerpoint/2010/main" val="265447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geeksforgeeks.org/sed-command-in-linux-unix-with-example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tutorialspoint.com/awk/index.htm"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www.grymoire.com/Unix/Awk.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https://www.digitalocean.com/community/tutorials/using-grep-regular-expressions-to-search-for-text-patterns-in-linux</a:t>
            </a:r>
          </a:p>
        </p:txBody>
      </p:sp>
      <p:sp>
        <p:nvSpPr>
          <p:cNvPr id="4" name="Slide Number Placeholder 3"/>
          <p:cNvSpPr>
            <a:spLocks noGrp="1"/>
          </p:cNvSpPr>
          <p:nvPr>
            <p:ph type="sldNum" sz="quarter" idx="5"/>
          </p:nvPr>
        </p:nvSpPr>
        <p:spPr/>
        <p:txBody>
          <a:bodyPr/>
          <a:lstStyle/>
          <a:p>
            <a:fld id="{E0777C34-294D-47C3-89CB-3621C4D13F6E}" type="slidenum">
              <a:rPr lang="en-US" smtClean="0"/>
              <a:t>8</a:t>
            </a:fld>
            <a:endParaRPr lang="en-US"/>
          </a:p>
        </p:txBody>
      </p:sp>
    </p:spTree>
    <p:extLst>
      <p:ext uri="{BB962C8B-B14F-4D97-AF65-F5344CB8AC3E}">
        <p14:creationId xmlns:p14="http://schemas.microsoft.com/office/powerpoint/2010/main" val="421909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https://linuxize.com/post/bash-for-loop/</a:t>
            </a:r>
          </a:p>
          <a:p>
            <a:endParaRPr lang="en-US"/>
          </a:p>
        </p:txBody>
      </p:sp>
      <p:sp>
        <p:nvSpPr>
          <p:cNvPr id="4" name="Slide Number Placeholder 3"/>
          <p:cNvSpPr>
            <a:spLocks noGrp="1"/>
          </p:cNvSpPr>
          <p:nvPr>
            <p:ph type="sldNum" sz="quarter" idx="5"/>
          </p:nvPr>
        </p:nvSpPr>
        <p:spPr/>
        <p:txBody>
          <a:bodyPr/>
          <a:lstStyle/>
          <a:p>
            <a:fld id="{EF392124-C526-41EF-B155-EB7A869EA22C}" type="slidenum">
              <a:rPr lang="en-US" smtClean="0"/>
              <a:t>28</a:t>
            </a:fld>
            <a:endParaRPr lang="en-US"/>
          </a:p>
        </p:txBody>
      </p:sp>
    </p:spTree>
    <p:extLst>
      <p:ext uri="{BB962C8B-B14F-4D97-AF65-F5344CB8AC3E}">
        <p14:creationId xmlns:p14="http://schemas.microsoft.com/office/powerpoint/2010/main" val="1600542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https://www.digitalocean.com/community/tutorials/using-grep-regular-expressions-to-search-for-text-patterns-in-linux</a:t>
            </a:r>
          </a:p>
        </p:txBody>
      </p:sp>
      <p:sp>
        <p:nvSpPr>
          <p:cNvPr id="4" name="Slide Number Placeholder 3"/>
          <p:cNvSpPr>
            <a:spLocks noGrp="1"/>
          </p:cNvSpPr>
          <p:nvPr>
            <p:ph type="sldNum" sz="quarter" idx="5"/>
          </p:nvPr>
        </p:nvSpPr>
        <p:spPr/>
        <p:txBody>
          <a:bodyPr/>
          <a:lstStyle/>
          <a:p>
            <a:fld id="{E0777C34-294D-47C3-89CB-3621C4D13F6E}" type="slidenum">
              <a:rPr lang="en-US" smtClean="0"/>
              <a:t>30</a:t>
            </a:fld>
            <a:endParaRPr lang="en-US"/>
          </a:p>
        </p:txBody>
      </p:sp>
    </p:spTree>
    <p:extLst>
      <p:ext uri="{BB962C8B-B14F-4D97-AF65-F5344CB8AC3E}">
        <p14:creationId xmlns:p14="http://schemas.microsoft.com/office/powerpoint/2010/main" val="595217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https://www.cyberciti.biz/faq/how-to-use-sed-to-find-and-replace-text-in-files-in-linux-unix-shell/</a:t>
            </a:r>
          </a:p>
          <a:p>
            <a:r>
              <a:rPr lang="en-US">
                <a:hlinkClick r:id="rId3"/>
              </a:rPr>
              <a:t>https://www.geeksforgeeks.org/sed-command-in-linux-unix-with-examples/</a:t>
            </a:r>
            <a:r>
              <a:rPr lang="en-US">
                <a:hlinkClick r:id="" action="ppaction://noaction"/>
              </a:rPr>
              <a:t> </a:t>
            </a:r>
          </a:p>
          <a:p>
            <a:r>
              <a:rPr lang="en-US">
                <a:hlinkClick r:id="" action="ppaction://noaction"/>
              </a:rPr>
              <a:t>https://www.grymoire.com/Unix/Sed.html</a:t>
            </a:r>
            <a:r>
              <a:rPr lang="en-US"/>
              <a:t> </a:t>
            </a:r>
          </a:p>
          <a:p>
            <a:endParaRPr lang="en-US"/>
          </a:p>
        </p:txBody>
      </p:sp>
      <p:sp>
        <p:nvSpPr>
          <p:cNvPr id="4" name="Slide Number Placeholder 3"/>
          <p:cNvSpPr>
            <a:spLocks noGrp="1"/>
          </p:cNvSpPr>
          <p:nvPr>
            <p:ph type="sldNum" sz="quarter" idx="5"/>
          </p:nvPr>
        </p:nvSpPr>
        <p:spPr/>
        <p:txBody>
          <a:bodyPr/>
          <a:lstStyle/>
          <a:p>
            <a:fld id="{E0777C34-294D-47C3-89CB-3621C4D13F6E}" type="slidenum">
              <a:rPr lang="en-US" smtClean="0"/>
              <a:t>31</a:t>
            </a:fld>
            <a:endParaRPr lang="en-US"/>
          </a:p>
        </p:txBody>
      </p:sp>
    </p:spTree>
    <p:extLst>
      <p:ext uri="{BB962C8B-B14F-4D97-AF65-F5344CB8AC3E}">
        <p14:creationId xmlns:p14="http://schemas.microsoft.com/office/powerpoint/2010/main" val="175197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https://www.geeksforgeeks.org/awk-command-unixlinux-examples/</a:t>
            </a:r>
          </a:p>
          <a:p>
            <a:r>
              <a:rPr lang="en-US">
                <a:hlinkClick r:id="rId3"/>
              </a:rPr>
              <a:t>https://www.tutorialspoint.com/awk/index.htm</a:t>
            </a:r>
          </a:p>
          <a:p>
            <a:r>
              <a:rPr lang="en-US">
                <a:hlinkClick r:id="rId4"/>
              </a:rPr>
              <a:t>https://www.grymoire.com/Unix/Awk.html</a:t>
            </a:r>
            <a:endParaRPr lang="en-US"/>
          </a:p>
        </p:txBody>
      </p:sp>
      <p:sp>
        <p:nvSpPr>
          <p:cNvPr id="4" name="Slide Number Placeholder 3"/>
          <p:cNvSpPr>
            <a:spLocks noGrp="1"/>
          </p:cNvSpPr>
          <p:nvPr>
            <p:ph type="sldNum" sz="quarter" idx="5"/>
          </p:nvPr>
        </p:nvSpPr>
        <p:spPr/>
        <p:txBody>
          <a:bodyPr/>
          <a:lstStyle/>
          <a:p>
            <a:fld id="{E0777C34-294D-47C3-89CB-3621C4D13F6E}" type="slidenum">
              <a:rPr lang="en-US" smtClean="0"/>
              <a:t>33</a:t>
            </a:fld>
            <a:endParaRPr lang="en-US"/>
          </a:p>
        </p:txBody>
      </p:sp>
    </p:spTree>
    <p:extLst>
      <p:ext uri="{BB962C8B-B14F-4D97-AF65-F5344CB8AC3E}">
        <p14:creationId xmlns:p14="http://schemas.microsoft.com/office/powerpoint/2010/main" val="262944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https://opensource.com/article/17/6/set-path-linux</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392124-C526-41EF-B155-EB7A869EA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660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392124-C526-41EF-B155-EB7A869EA22C}" type="slidenum">
              <a:rPr lang="en-US" smtClean="0"/>
              <a:t>21</a:t>
            </a:fld>
            <a:endParaRPr lang="en-US"/>
          </a:p>
        </p:txBody>
      </p:sp>
    </p:spTree>
    <p:extLst>
      <p:ext uri="{BB962C8B-B14F-4D97-AF65-F5344CB8AC3E}">
        <p14:creationId xmlns:p14="http://schemas.microsoft.com/office/powerpoint/2010/main" val="192988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https://www.gnu.org/software/bash/manual/html_node/Single-Quotes.html</a:t>
            </a:r>
          </a:p>
          <a:p>
            <a:r>
              <a:rPr lang="en-US"/>
              <a:t>https://www.geeksforgeeks.org/difference-between-single-and-double-quotes-in-shell-script-and-linux/</a:t>
            </a:r>
          </a:p>
        </p:txBody>
      </p:sp>
      <p:sp>
        <p:nvSpPr>
          <p:cNvPr id="4" name="Slide Number Placeholder 3"/>
          <p:cNvSpPr>
            <a:spLocks noGrp="1"/>
          </p:cNvSpPr>
          <p:nvPr>
            <p:ph type="sldNum" sz="quarter" idx="5"/>
          </p:nvPr>
        </p:nvSpPr>
        <p:spPr/>
        <p:txBody>
          <a:bodyPr/>
          <a:lstStyle/>
          <a:p>
            <a:fld id="{EF392124-C526-41EF-B155-EB7A869EA22C}" type="slidenum">
              <a:rPr lang="en-US" smtClean="0"/>
              <a:t>22</a:t>
            </a:fld>
            <a:endParaRPr lang="en-US"/>
          </a:p>
        </p:txBody>
      </p:sp>
    </p:spTree>
    <p:extLst>
      <p:ext uri="{BB962C8B-B14F-4D97-AF65-F5344CB8AC3E}">
        <p14:creationId xmlns:p14="http://schemas.microsoft.com/office/powerpoint/2010/main" val="31376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https://www.gnu.org/software/bash/manual/html_node/Double-Quotes.html</a:t>
            </a:r>
          </a:p>
          <a:p>
            <a:r>
              <a:rPr lang="en-US"/>
              <a:t>https://www.geeksforgeeks.org/difference-between-single-and-double-quotes-in-shell-script-and-linux/</a:t>
            </a:r>
          </a:p>
        </p:txBody>
      </p:sp>
      <p:sp>
        <p:nvSpPr>
          <p:cNvPr id="4" name="Slide Number Placeholder 3"/>
          <p:cNvSpPr>
            <a:spLocks noGrp="1"/>
          </p:cNvSpPr>
          <p:nvPr>
            <p:ph type="sldNum" sz="quarter" idx="5"/>
          </p:nvPr>
        </p:nvSpPr>
        <p:spPr/>
        <p:txBody>
          <a:bodyPr/>
          <a:lstStyle/>
          <a:p>
            <a:fld id="{EF392124-C526-41EF-B155-EB7A869EA22C}" type="slidenum">
              <a:rPr lang="en-US" smtClean="0"/>
              <a:t>23</a:t>
            </a:fld>
            <a:endParaRPr lang="en-US"/>
          </a:p>
        </p:txBody>
      </p:sp>
    </p:spTree>
    <p:extLst>
      <p:ext uri="{BB962C8B-B14F-4D97-AF65-F5344CB8AC3E}">
        <p14:creationId xmlns:p14="http://schemas.microsoft.com/office/powerpoint/2010/main" val="380597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https://www.redhat.com/sysadmin/backtick-operator-vs-parens</a:t>
            </a:r>
          </a:p>
        </p:txBody>
      </p:sp>
      <p:sp>
        <p:nvSpPr>
          <p:cNvPr id="4" name="Slide Number Placeholder 3"/>
          <p:cNvSpPr>
            <a:spLocks noGrp="1"/>
          </p:cNvSpPr>
          <p:nvPr>
            <p:ph type="sldNum" sz="quarter" idx="5"/>
          </p:nvPr>
        </p:nvSpPr>
        <p:spPr/>
        <p:txBody>
          <a:bodyPr/>
          <a:lstStyle/>
          <a:p>
            <a:fld id="{EF392124-C526-41EF-B155-EB7A869EA22C}" type="slidenum">
              <a:rPr lang="en-US" smtClean="0"/>
              <a:t>24</a:t>
            </a:fld>
            <a:endParaRPr lang="en-US"/>
          </a:p>
        </p:txBody>
      </p:sp>
    </p:spTree>
    <p:extLst>
      <p:ext uri="{BB962C8B-B14F-4D97-AF65-F5344CB8AC3E}">
        <p14:creationId xmlns:p14="http://schemas.microsoft.com/office/powerpoint/2010/main" val="3455932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https://www.tutorialspoint.com/unix/while-loop.htm</a:t>
            </a:r>
          </a:p>
          <a:p>
            <a:r>
              <a:rPr lang="en-US"/>
              <a:t>https://www.redhat.com/sysadmin/bash-scripting-while-loops</a:t>
            </a:r>
          </a:p>
          <a:p>
            <a:r>
              <a:rPr lang="en-US"/>
              <a:t>https://www.cyberciti.biz/faq/bash-while-loop/</a:t>
            </a:r>
          </a:p>
          <a:p>
            <a:r>
              <a:rPr lang="en-US"/>
              <a:t>https://tldp.org/LDP/Bash-Beginners-Guide/html/sect_09_02.html</a:t>
            </a:r>
          </a:p>
          <a:p>
            <a:r>
              <a:rPr lang="en-US"/>
              <a:t>https://tldp.org/HOWTO/Bash-Prog-Intro-HOWTO-7.html</a:t>
            </a:r>
          </a:p>
          <a:p>
            <a:r>
              <a:rPr lang="en-US"/>
              <a:t>https://linuxize.com/post/bash-while-loop/</a:t>
            </a:r>
          </a:p>
        </p:txBody>
      </p:sp>
      <p:sp>
        <p:nvSpPr>
          <p:cNvPr id="4" name="Slide Number Placeholder 3"/>
          <p:cNvSpPr>
            <a:spLocks noGrp="1"/>
          </p:cNvSpPr>
          <p:nvPr>
            <p:ph type="sldNum" sz="quarter" idx="5"/>
          </p:nvPr>
        </p:nvSpPr>
        <p:spPr/>
        <p:txBody>
          <a:bodyPr/>
          <a:lstStyle/>
          <a:p>
            <a:fld id="{EF392124-C526-41EF-B155-EB7A869EA22C}" type="slidenum">
              <a:rPr lang="en-US" smtClean="0"/>
              <a:t>25</a:t>
            </a:fld>
            <a:endParaRPr lang="en-US"/>
          </a:p>
        </p:txBody>
      </p:sp>
    </p:spTree>
    <p:extLst>
      <p:ext uri="{BB962C8B-B14F-4D97-AF65-F5344CB8AC3E}">
        <p14:creationId xmlns:p14="http://schemas.microsoft.com/office/powerpoint/2010/main" val="1480956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https://linuxize.com/post/bash-for-loop/</a:t>
            </a:r>
          </a:p>
          <a:p>
            <a:r>
              <a:rPr lang="en-US"/>
              <a:t>https://www.redhat.com/sysadmin/bash-scripting-loops</a:t>
            </a:r>
          </a:p>
          <a:p>
            <a:r>
              <a:rPr lang="en-US"/>
              <a:t>https://www.cyberciti.biz/faq/bash-for-loop/</a:t>
            </a:r>
          </a:p>
        </p:txBody>
      </p:sp>
      <p:sp>
        <p:nvSpPr>
          <p:cNvPr id="4" name="Slide Number Placeholder 3"/>
          <p:cNvSpPr>
            <a:spLocks noGrp="1"/>
          </p:cNvSpPr>
          <p:nvPr>
            <p:ph type="sldNum" sz="quarter" idx="5"/>
          </p:nvPr>
        </p:nvSpPr>
        <p:spPr/>
        <p:txBody>
          <a:bodyPr/>
          <a:lstStyle/>
          <a:p>
            <a:fld id="{EF392124-C526-41EF-B155-EB7A869EA22C}" type="slidenum">
              <a:rPr lang="en-US" smtClean="0"/>
              <a:t>26</a:t>
            </a:fld>
            <a:endParaRPr lang="en-US"/>
          </a:p>
        </p:txBody>
      </p:sp>
    </p:spTree>
    <p:extLst>
      <p:ext uri="{BB962C8B-B14F-4D97-AF65-F5344CB8AC3E}">
        <p14:creationId xmlns:p14="http://schemas.microsoft.com/office/powerpoint/2010/main" val="2994220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https://codefather.tech/blog/bash-loop-through-lines-file/</a:t>
            </a:r>
          </a:p>
        </p:txBody>
      </p:sp>
      <p:sp>
        <p:nvSpPr>
          <p:cNvPr id="4" name="Slide Number Placeholder 3"/>
          <p:cNvSpPr>
            <a:spLocks noGrp="1"/>
          </p:cNvSpPr>
          <p:nvPr>
            <p:ph type="sldNum" sz="quarter" idx="5"/>
          </p:nvPr>
        </p:nvSpPr>
        <p:spPr/>
        <p:txBody>
          <a:bodyPr/>
          <a:lstStyle/>
          <a:p>
            <a:fld id="{E0777C34-294D-47C3-89CB-3621C4D13F6E}" type="slidenum">
              <a:rPr lang="en-US" smtClean="0"/>
              <a:t>27</a:t>
            </a:fld>
            <a:endParaRPr lang="en-US"/>
          </a:p>
        </p:txBody>
      </p:sp>
    </p:spTree>
    <p:extLst>
      <p:ext uri="{BB962C8B-B14F-4D97-AF65-F5344CB8AC3E}">
        <p14:creationId xmlns:p14="http://schemas.microsoft.com/office/powerpoint/2010/main" val="297442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93198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6FCAA-444E-470C-A800-72D5E4FBA7CF}"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61130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209991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98301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098797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953357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834267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009616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66408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87496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402691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A6FCAA-444E-470C-A800-72D5E4FBA7CF}"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4049178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A6FCAA-444E-470C-A800-72D5E4FBA7CF}"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43666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69315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64182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003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6FCAA-444E-470C-A800-72D5E4FBA7CF}"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69784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A6FCAA-444E-470C-A800-72D5E4FBA7CF}" type="datetimeFigureOut">
              <a:rPr lang="en-US" smtClean="0"/>
              <a:t>12/10/2021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B40A96F-5EAC-4747-9F7E-8005318FAA7E}" type="slidenum">
              <a:rPr lang="en-US" smtClean="0"/>
              <a:t>‹#›</a:t>
            </a:fld>
            <a:endParaRPr lang="en-US"/>
          </a:p>
        </p:txBody>
      </p:sp>
    </p:spTree>
    <p:extLst>
      <p:ext uri="{BB962C8B-B14F-4D97-AF65-F5344CB8AC3E}">
        <p14:creationId xmlns:p14="http://schemas.microsoft.com/office/powerpoint/2010/main" val="371118340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hegeekstuff.com/2011/08/bash-history-expans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linuxize.com/post/bash-rea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pattonsgirl/Fall2021-CEG2350/tree/main/scrip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inuxize.com/post/how-to-find-files-in-linux-using-the-command-l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gex101.com/" TargetMode="External"/><Relationship Id="rId2" Type="http://schemas.openxmlformats.org/officeDocument/2006/relationships/hyperlink" Target="https://regexone.com/lesson/introduction_abc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58AFCB-D3A1-4545-B05F-7577CB83A1F1}"/>
              </a:ext>
            </a:extLst>
          </p:cNvPr>
          <p:cNvSpPr>
            <a:spLocks noGrp="1"/>
          </p:cNvSpPr>
          <p:nvPr>
            <p:ph type="ctrTitle"/>
          </p:nvPr>
        </p:nvSpPr>
        <p:spPr/>
        <p:txBody>
          <a:bodyPr/>
          <a:lstStyle/>
          <a:p>
            <a:r>
              <a:rPr lang="en-US" dirty="0"/>
              <a:t>Week 05</a:t>
            </a:r>
          </a:p>
        </p:txBody>
      </p:sp>
      <p:sp>
        <p:nvSpPr>
          <p:cNvPr id="5" name="Subtitle 4">
            <a:extLst>
              <a:ext uri="{FF2B5EF4-FFF2-40B4-BE49-F238E27FC236}">
                <a16:creationId xmlns:a16="http://schemas.microsoft.com/office/drawing/2014/main" id="{F4114FA1-0177-4442-B6EF-437664BFD1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491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2DC8-D6E2-4082-8D0B-EC5F9E759606}"/>
              </a:ext>
            </a:extLst>
          </p:cNvPr>
          <p:cNvSpPr>
            <a:spLocks noGrp="1"/>
          </p:cNvSpPr>
          <p:nvPr>
            <p:ph type="title"/>
          </p:nvPr>
        </p:nvSpPr>
        <p:spPr/>
        <p:txBody>
          <a:bodyPr/>
          <a:lstStyle/>
          <a:p>
            <a:r>
              <a:rPr lang="en-US"/>
              <a:t>QUIZ TODAY!</a:t>
            </a:r>
          </a:p>
        </p:txBody>
      </p:sp>
      <p:sp>
        <p:nvSpPr>
          <p:cNvPr id="3" name="Content Placeholder 2">
            <a:extLst>
              <a:ext uri="{FF2B5EF4-FFF2-40B4-BE49-F238E27FC236}">
                <a16:creationId xmlns:a16="http://schemas.microsoft.com/office/drawing/2014/main" id="{8BD18802-1559-464E-9123-C254A72028AA}"/>
              </a:ext>
            </a:extLst>
          </p:cNvPr>
          <p:cNvSpPr>
            <a:spLocks noGrp="1"/>
          </p:cNvSpPr>
          <p:nvPr>
            <p:ph idx="1"/>
          </p:nvPr>
        </p:nvSpPr>
        <p:spPr/>
        <p:txBody>
          <a:bodyPr/>
          <a:lstStyle/>
          <a:p>
            <a:r>
              <a:rPr lang="en-US"/>
              <a:t>Open until 11:59 PM</a:t>
            </a:r>
          </a:p>
          <a:p>
            <a:r>
              <a:rPr lang="en-US"/>
              <a:t>2 attempts available</a:t>
            </a:r>
          </a:p>
        </p:txBody>
      </p:sp>
    </p:spTree>
    <p:extLst>
      <p:ext uri="{BB962C8B-B14F-4D97-AF65-F5344CB8AC3E}">
        <p14:creationId xmlns:p14="http://schemas.microsoft.com/office/powerpoint/2010/main" val="170637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4D4E-29C8-4852-A18B-04EF05A641C4}"/>
              </a:ext>
            </a:extLst>
          </p:cNvPr>
          <p:cNvSpPr>
            <a:spLocks noGrp="1"/>
          </p:cNvSpPr>
          <p:nvPr>
            <p:ph type="title"/>
          </p:nvPr>
        </p:nvSpPr>
        <p:spPr/>
        <p:txBody>
          <a:bodyPr/>
          <a:lstStyle/>
          <a:p>
            <a:r>
              <a:rPr lang="en-US" dirty="0"/>
              <a:t>Path Finder</a:t>
            </a:r>
          </a:p>
        </p:txBody>
      </p:sp>
      <p:sp>
        <p:nvSpPr>
          <p:cNvPr id="3" name="Text Placeholder 2">
            <a:extLst>
              <a:ext uri="{FF2B5EF4-FFF2-40B4-BE49-F238E27FC236}">
                <a16:creationId xmlns:a16="http://schemas.microsoft.com/office/drawing/2014/main" id="{31A74335-9433-4AF6-862A-E9F71E06A885}"/>
              </a:ext>
            </a:extLst>
          </p:cNvPr>
          <p:cNvSpPr>
            <a:spLocks noGrp="1"/>
          </p:cNvSpPr>
          <p:nvPr>
            <p:ph type="body" idx="1"/>
          </p:nvPr>
        </p:nvSpPr>
        <p:spPr/>
        <p:txBody>
          <a:bodyPr/>
          <a:lstStyle/>
          <a:p>
            <a:r>
              <a:rPr lang="en-US" dirty="0"/>
              <a:t>Path and path</a:t>
            </a:r>
          </a:p>
        </p:txBody>
      </p:sp>
    </p:spTree>
    <p:extLst>
      <p:ext uri="{BB962C8B-B14F-4D97-AF65-F5344CB8AC3E}">
        <p14:creationId xmlns:p14="http://schemas.microsoft.com/office/powerpoint/2010/main" val="102032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30FA-60D1-437B-B463-5782F8B27797}"/>
              </a:ext>
            </a:extLst>
          </p:cNvPr>
          <p:cNvSpPr>
            <a:spLocks noGrp="1"/>
          </p:cNvSpPr>
          <p:nvPr>
            <p:ph type="title"/>
          </p:nvPr>
        </p:nvSpPr>
        <p:spPr/>
        <p:txBody>
          <a:bodyPr/>
          <a:lstStyle/>
          <a:p>
            <a:r>
              <a:rPr lang="en-US"/>
              <a:t>So far</a:t>
            </a:r>
          </a:p>
        </p:txBody>
      </p:sp>
      <p:sp>
        <p:nvSpPr>
          <p:cNvPr id="3" name="Content Placeholder 2">
            <a:extLst>
              <a:ext uri="{FF2B5EF4-FFF2-40B4-BE49-F238E27FC236}">
                <a16:creationId xmlns:a16="http://schemas.microsoft.com/office/drawing/2014/main" id="{FE95CB3A-0276-44ED-9145-3F2B5F14B77C}"/>
              </a:ext>
            </a:extLst>
          </p:cNvPr>
          <p:cNvSpPr>
            <a:spLocks noGrp="1"/>
          </p:cNvSpPr>
          <p:nvPr>
            <p:ph idx="1"/>
          </p:nvPr>
        </p:nvSpPr>
        <p:spPr/>
        <p:txBody>
          <a:bodyPr/>
          <a:lstStyle/>
          <a:p>
            <a:r>
              <a:rPr lang="en-US"/>
              <a:t>Scripts can be sourced</a:t>
            </a:r>
          </a:p>
          <a:p>
            <a:r>
              <a:rPr lang="en-US"/>
              <a:t>Scripts can be given execute permissions, and run with ./</a:t>
            </a:r>
          </a:p>
          <a:p>
            <a:r>
              <a:rPr lang="en-US"/>
              <a:t>But what if you want the command to be accessible anywhere, not just from one spot?</a:t>
            </a:r>
          </a:p>
        </p:txBody>
      </p:sp>
    </p:spTree>
    <p:extLst>
      <p:ext uri="{BB962C8B-B14F-4D97-AF65-F5344CB8AC3E}">
        <p14:creationId xmlns:p14="http://schemas.microsoft.com/office/powerpoint/2010/main" val="133021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508A-42EC-4670-B4FD-9524E81DE004}"/>
              </a:ext>
            </a:extLst>
          </p:cNvPr>
          <p:cNvSpPr>
            <a:spLocks noGrp="1"/>
          </p:cNvSpPr>
          <p:nvPr>
            <p:ph type="title"/>
          </p:nvPr>
        </p:nvSpPr>
        <p:spPr/>
        <p:txBody>
          <a:bodyPr/>
          <a:lstStyle/>
          <a:p>
            <a:r>
              <a:rPr lang="en-US"/>
              <a:t>Stuff in the Shell</a:t>
            </a:r>
          </a:p>
        </p:txBody>
      </p:sp>
      <p:sp>
        <p:nvSpPr>
          <p:cNvPr id="3" name="Content Placeholder 2">
            <a:extLst>
              <a:ext uri="{FF2B5EF4-FFF2-40B4-BE49-F238E27FC236}">
                <a16:creationId xmlns:a16="http://schemas.microsoft.com/office/drawing/2014/main" id="{D61C10BB-A0BD-4353-AAA5-F8F4B22BA2B1}"/>
              </a:ext>
            </a:extLst>
          </p:cNvPr>
          <p:cNvSpPr>
            <a:spLocks noGrp="1"/>
          </p:cNvSpPr>
          <p:nvPr>
            <p:ph idx="1"/>
          </p:nvPr>
        </p:nvSpPr>
        <p:spPr/>
        <p:txBody>
          <a:bodyPr/>
          <a:lstStyle/>
          <a:p>
            <a:r>
              <a:rPr lang="en-US"/>
              <a:t>$ printenv</a:t>
            </a:r>
          </a:p>
          <a:p>
            <a:pPr lvl="1"/>
            <a:r>
              <a:rPr lang="en-US"/>
              <a:t>All environment variables</a:t>
            </a:r>
          </a:p>
          <a:p>
            <a:pPr lvl="1"/>
            <a:r>
              <a:rPr lang="en-US"/>
              <a:t>$ printenv VAR_NAME - print only the specifyied value</a:t>
            </a:r>
          </a:p>
          <a:p>
            <a:r>
              <a:rPr lang="en-US"/>
              <a:t>$ set | less</a:t>
            </a:r>
          </a:p>
          <a:p>
            <a:pPr lvl="1"/>
            <a:r>
              <a:rPr lang="en-US"/>
              <a:t>Shows are set variables for the environment &amp; shell, + shell functions</a:t>
            </a:r>
          </a:p>
          <a:p>
            <a:r>
              <a:rPr lang="en-US"/>
              <a:t>$ alias</a:t>
            </a:r>
          </a:p>
          <a:p>
            <a:pPr lvl="1"/>
            <a:r>
              <a:rPr lang="en-US"/>
              <a:t>Shows all aliases</a:t>
            </a:r>
          </a:p>
        </p:txBody>
      </p:sp>
    </p:spTree>
    <p:extLst>
      <p:ext uri="{BB962C8B-B14F-4D97-AF65-F5344CB8AC3E}">
        <p14:creationId xmlns:p14="http://schemas.microsoft.com/office/powerpoint/2010/main" val="17762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2" name="Picture 11">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8479AAE-31EE-4CDC-8C8D-6AE55EA676BB}"/>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a:t>Common Env Vars</a:t>
            </a:r>
          </a:p>
        </p:txBody>
      </p:sp>
      <p:sp>
        <p:nvSpPr>
          <p:cNvPr id="22" name="Rectangle 21">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a:extLst>
              <a:ext uri="{FF2B5EF4-FFF2-40B4-BE49-F238E27FC236}">
                <a16:creationId xmlns:a16="http://schemas.microsoft.com/office/drawing/2014/main" id="{0E221B6A-0356-4202-94CE-8B5250953674}"/>
              </a:ext>
            </a:extLst>
          </p:cNvPr>
          <p:cNvPicPr>
            <a:picLocks noGrp="1" noChangeAspect="1"/>
          </p:cNvPicPr>
          <p:nvPr>
            <p:ph idx="1"/>
          </p:nvPr>
        </p:nvPicPr>
        <p:blipFill>
          <a:blip r:embed="rId7"/>
          <a:stretch>
            <a:fillRect/>
          </a:stretch>
        </p:blipFill>
        <p:spPr>
          <a:xfrm>
            <a:off x="1151074" y="647698"/>
            <a:ext cx="5256221" cy="5562139"/>
          </a:xfrm>
          <a:prstGeom prst="rect">
            <a:avLst/>
          </a:prstGeom>
          <a:effectLst/>
        </p:spPr>
      </p:pic>
    </p:spTree>
    <p:extLst>
      <p:ext uri="{BB962C8B-B14F-4D97-AF65-F5344CB8AC3E}">
        <p14:creationId xmlns:p14="http://schemas.microsoft.com/office/powerpoint/2010/main" val="102651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2" name="Picture 11">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0C2327-C4C4-48A7-8AF7-996D704F28B4}"/>
              </a:ext>
            </a:extLst>
          </p:cNvPr>
          <p:cNvSpPr>
            <a:spLocks noGrp="1"/>
          </p:cNvSpPr>
          <p:nvPr>
            <p:ph type="title"/>
          </p:nvPr>
        </p:nvSpPr>
        <p:spPr>
          <a:xfrm>
            <a:off x="8189492" y="1325880"/>
            <a:ext cx="3354807" cy="3066507"/>
          </a:xfrm>
        </p:spPr>
        <p:txBody>
          <a:bodyPr vert="horz" lIns="91440" tIns="45720" rIns="91440" bIns="45720" rtlCol="0" anchor="b">
            <a:normAutofit/>
          </a:bodyPr>
          <a:lstStyle/>
          <a:p>
            <a:r>
              <a:rPr lang="en-US" sz="5400"/>
              <a:t>Startup Files</a:t>
            </a:r>
          </a:p>
        </p:txBody>
      </p:sp>
      <p:sp>
        <p:nvSpPr>
          <p:cNvPr id="22" name="Rectangle 21">
            <a:extLst>
              <a:ext uri="{FF2B5EF4-FFF2-40B4-BE49-F238E27FC236}">
                <a16:creationId xmlns:a16="http://schemas.microsoft.com/office/drawing/2014/main" id="{0860D8F0-A306-4C31-9D42-A33FAB08E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4">
            <a:extLst>
              <a:ext uri="{FF2B5EF4-FFF2-40B4-BE49-F238E27FC236}">
                <a16:creationId xmlns:a16="http://schemas.microsoft.com/office/drawing/2014/main" id="{F72FAF9E-BD51-4B3A-8E81-F667B6DCA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591673"/>
            <a:ext cx="6272784" cy="562624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2B209F2-4C9B-4B91-9FE9-1CD8B16BED78}"/>
              </a:ext>
            </a:extLst>
          </p:cNvPr>
          <p:cNvPicPr>
            <a:picLocks noGrp="1" noChangeAspect="1"/>
          </p:cNvPicPr>
          <p:nvPr>
            <p:ph idx="1"/>
          </p:nvPr>
        </p:nvPicPr>
        <p:blipFill>
          <a:blip r:embed="rId7"/>
          <a:stretch>
            <a:fillRect/>
          </a:stretch>
        </p:blipFill>
        <p:spPr>
          <a:xfrm>
            <a:off x="1127253" y="1188855"/>
            <a:ext cx="5307644" cy="4431882"/>
          </a:xfrm>
          <a:prstGeom prst="rect">
            <a:avLst/>
          </a:prstGeom>
          <a:effectLst/>
        </p:spPr>
      </p:pic>
    </p:spTree>
    <p:extLst>
      <p:ext uri="{BB962C8B-B14F-4D97-AF65-F5344CB8AC3E}">
        <p14:creationId xmlns:p14="http://schemas.microsoft.com/office/powerpoint/2010/main" val="4212652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3413-851E-4E66-83AC-8F63392D0462}"/>
              </a:ext>
            </a:extLst>
          </p:cNvPr>
          <p:cNvSpPr>
            <a:spLocks noGrp="1"/>
          </p:cNvSpPr>
          <p:nvPr>
            <p:ph type="title"/>
          </p:nvPr>
        </p:nvSpPr>
        <p:spPr/>
        <p:txBody>
          <a:bodyPr/>
          <a:lstStyle/>
          <a:p>
            <a:r>
              <a:rPr lang="en-US"/>
              <a:t>Peek at .profile</a:t>
            </a:r>
          </a:p>
        </p:txBody>
      </p:sp>
      <p:sp>
        <p:nvSpPr>
          <p:cNvPr id="3" name="Content Placeholder 2">
            <a:extLst>
              <a:ext uri="{FF2B5EF4-FFF2-40B4-BE49-F238E27FC236}">
                <a16:creationId xmlns:a16="http://schemas.microsoft.com/office/drawing/2014/main" id="{500560D8-96A6-4DE5-A27D-D7921123124A}"/>
              </a:ext>
            </a:extLst>
          </p:cNvPr>
          <p:cNvSpPr>
            <a:spLocks noGrp="1"/>
          </p:cNvSpPr>
          <p:nvPr>
            <p:ph idx="1"/>
          </p:nvPr>
        </p:nvSpPr>
        <p:spPr/>
        <p:txBody>
          <a:bodyPr/>
          <a:lstStyle/>
          <a:p>
            <a:r>
              <a:rPr lang="en-US"/>
              <a:t>PATH hold folders where programs &amp; scripts can be run by name</a:t>
            </a:r>
          </a:p>
          <a:p>
            <a:r>
              <a:rPr lang="en-US"/>
              <a:t>.profile holds configs once we have logged in to a shell session</a:t>
            </a:r>
          </a:p>
          <a:p>
            <a:r>
              <a:rPr lang="en-US"/>
              <a:t>Is there somewhere we could store scripts to run by name?</a:t>
            </a:r>
          </a:p>
          <a:p>
            <a:endParaRPr lang="en-US"/>
          </a:p>
          <a:p>
            <a:endParaRPr lang="en-US"/>
          </a:p>
        </p:txBody>
      </p:sp>
      <p:pic>
        <p:nvPicPr>
          <p:cNvPr id="7" name="Picture 6">
            <a:extLst>
              <a:ext uri="{FF2B5EF4-FFF2-40B4-BE49-F238E27FC236}">
                <a16:creationId xmlns:a16="http://schemas.microsoft.com/office/drawing/2014/main" id="{2F1C8509-0A29-44C2-9CBC-978568F16BBE}"/>
              </a:ext>
            </a:extLst>
          </p:cNvPr>
          <p:cNvPicPr>
            <a:picLocks noChangeAspect="1"/>
          </p:cNvPicPr>
          <p:nvPr/>
        </p:nvPicPr>
        <p:blipFill>
          <a:blip r:embed="rId2"/>
          <a:stretch>
            <a:fillRect/>
          </a:stretch>
        </p:blipFill>
        <p:spPr>
          <a:xfrm>
            <a:off x="2447925" y="3429000"/>
            <a:ext cx="7296150" cy="3295650"/>
          </a:xfrm>
          <a:prstGeom prst="rect">
            <a:avLst/>
          </a:prstGeom>
        </p:spPr>
      </p:pic>
    </p:spTree>
    <p:extLst>
      <p:ext uri="{BB962C8B-B14F-4D97-AF65-F5344CB8AC3E}">
        <p14:creationId xmlns:p14="http://schemas.microsoft.com/office/powerpoint/2010/main" val="296553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55BC-986F-4CB3-A8A8-30FF9DC3CB37}"/>
              </a:ext>
            </a:extLst>
          </p:cNvPr>
          <p:cNvSpPr>
            <a:spLocks noGrp="1"/>
          </p:cNvSpPr>
          <p:nvPr>
            <p:ph type="title"/>
          </p:nvPr>
        </p:nvSpPr>
        <p:spPr/>
        <p:txBody>
          <a:bodyPr/>
          <a:lstStyle/>
          <a:p>
            <a:r>
              <a:rPr lang="en-US" dirty="0"/>
              <a:t>Modifying PATH</a:t>
            </a:r>
          </a:p>
        </p:txBody>
      </p:sp>
      <p:sp>
        <p:nvSpPr>
          <p:cNvPr id="3" name="Content Placeholder 2">
            <a:extLst>
              <a:ext uri="{FF2B5EF4-FFF2-40B4-BE49-F238E27FC236}">
                <a16:creationId xmlns:a16="http://schemas.microsoft.com/office/drawing/2014/main" id="{3F08ACA7-092A-49D3-8B40-1337F9F96573}"/>
              </a:ext>
            </a:extLst>
          </p:cNvPr>
          <p:cNvSpPr>
            <a:spLocks noGrp="1"/>
          </p:cNvSpPr>
          <p:nvPr>
            <p:ph idx="1"/>
          </p:nvPr>
        </p:nvSpPr>
        <p:spPr/>
        <p:txBody>
          <a:bodyPr/>
          <a:lstStyle/>
          <a:p>
            <a:r>
              <a:rPr lang="en-US" dirty="0"/>
              <a:t>echo $PATH – prints the value of PATH to terminal</a:t>
            </a:r>
          </a:p>
          <a:p>
            <a:r>
              <a:rPr lang="en-US" dirty="0"/>
              <a:t>PATH is a series of directories the environment uses to find a command</a:t>
            </a:r>
          </a:p>
          <a:p>
            <a:r>
              <a:rPr lang="en-US" dirty="0"/>
              <a:t>‘export’ is a command that modifies environment variables (Linux)</a:t>
            </a:r>
          </a:p>
          <a:p>
            <a:r>
              <a:rPr lang="en-US"/>
              <a:t>Set to every time your shell logs in by adding to .</a:t>
            </a:r>
            <a:r>
              <a:rPr lang="en-US" dirty="0"/>
              <a:t>profile</a:t>
            </a:r>
          </a:p>
          <a:p>
            <a:r>
              <a:rPr lang="en-US" dirty="0"/>
              <a:t>Use echo to check format before making permanent</a:t>
            </a:r>
          </a:p>
        </p:txBody>
      </p:sp>
    </p:spTree>
    <p:extLst>
      <p:ext uri="{BB962C8B-B14F-4D97-AF65-F5344CB8AC3E}">
        <p14:creationId xmlns:p14="http://schemas.microsoft.com/office/powerpoint/2010/main" val="860407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CEC6-8674-4231-A76D-F8A476B684B3}"/>
              </a:ext>
            </a:extLst>
          </p:cNvPr>
          <p:cNvSpPr>
            <a:spLocks noGrp="1"/>
          </p:cNvSpPr>
          <p:nvPr>
            <p:ph type="title"/>
          </p:nvPr>
        </p:nvSpPr>
        <p:spPr/>
        <p:txBody>
          <a:bodyPr/>
          <a:lstStyle/>
          <a:p>
            <a:r>
              <a:rPr lang="en-US" dirty="0"/>
              <a:t>PATH mess ups</a:t>
            </a:r>
          </a:p>
        </p:txBody>
      </p:sp>
      <p:sp>
        <p:nvSpPr>
          <p:cNvPr id="3" name="Content Placeholder 2">
            <a:extLst>
              <a:ext uri="{FF2B5EF4-FFF2-40B4-BE49-F238E27FC236}">
                <a16:creationId xmlns:a16="http://schemas.microsoft.com/office/drawing/2014/main" id="{4E308410-7747-43B0-ACB5-3D1EB24FE4BC}"/>
              </a:ext>
            </a:extLst>
          </p:cNvPr>
          <p:cNvSpPr>
            <a:spLocks noGrp="1"/>
          </p:cNvSpPr>
          <p:nvPr>
            <p:ph idx="1"/>
          </p:nvPr>
        </p:nvSpPr>
        <p:spPr/>
        <p:txBody>
          <a:bodyPr/>
          <a:lstStyle/>
          <a:p>
            <a:r>
              <a:rPr lang="en-US" dirty="0"/>
              <a:t>It’s okay!</a:t>
            </a:r>
          </a:p>
          <a:p>
            <a:r>
              <a:rPr lang="en-US" dirty="0"/>
              <a:t>Disconnect from your AWS system, reconnect via </a:t>
            </a:r>
            <a:r>
              <a:rPr lang="en-US" dirty="0" err="1"/>
              <a:t>ssh</a:t>
            </a:r>
            <a:endParaRPr lang="en-US" dirty="0"/>
          </a:p>
          <a:p>
            <a:r>
              <a:rPr lang="en-US" dirty="0"/>
              <a:t>The export command (before you add it to .profile) is temporary for the shell you are in</a:t>
            </a:r>
          </a:p>
          <a:p>
            <a:endParaRPr lang="en-US" dirty="0"/>
          </a:p>
        </p:txBody>
      </p:sp>
    </p:spTree>
    <p:extLst>
      <p:ext uri="{BB962C8B-B14F-4D97-AF65-F5344CB8AC3E}">
        <p14:creationId xmlns:p14="http://schemas.microsoft.com/office/powerpoint/2010/main" val="1461052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EF5A-77EA-4445-BDB2-AD78765324DF}"/>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54DC98AA-FD1D-412A-A2B6-474D45A2C336}"/>
              </a:ext>
            </a:extLst>
          </p:cNvPr>
          <p:cNvSpPr>
            <a:spLocks noGrp="1"/>
          </p:cNvSpPr>
          <p:nvPr>
            <p:ph idx="1"/>
          </p:nvPr>
        </p:nvSpPr>
        <p:spPr/>
        <p:txBody>
          <a:bodyPr/>
          <a:lstStyle/>
          <a:p>
            <a:r>
              <a:rPr lang="en-US" dirty="0"/>
              <a:t>Create a directory called demos</a:t>
            </a:r>
          </a:p>
          <a:p>
            <a:r>
              <a:rPr lang="en-US" dirty="0"/>
              <a:t>Create a script that </a:t>
            </a:r>
            <a:r>
              <a:rPr lang="en-US" dirty="0" err="1"/>
              <a:t>echos</a:t>
            </a:r>
            <a:r>
              <a:rPr lang="en-US" dirty="0"/>
              <a:t> “You found me!” called </a:t>
            </a:r>
            <a:r>
              <a:rPr lang="en-US" dirty="0" err="1"/>
              <a:t>korrok</a:t>
            </a:r>
            <a:endParaRPr lang="en-US" dirty="0"/>
          </a:p>
          <a:p>
            <a:pPr lvl="1"/>
            <a:r>
              <a:rPr lang="en-US" dirty="0"/>
              <a:t>Make sure </a:t>
            </a:r>
            <a:r>
              <a:rPr lang="en-US" dirty="0" err="1"/>
              <a:t>korrok</a:t>
            </a:r>
            <a:r>
              <a:rPr lang="en-US" dirty="0"/>
              <a:t> is executable</a:t>
            </a:r>
          </a:p>
          <a:p>
            <a:r>
              <a:rPr lang="en-US" dirty="0"/>
              <a:t>Add the demos directory to PATH</a:t>
            </a:r>
          </a:p>
          <a:p>
            <a:endParaRPr lang="en-US" dirty="0"/>
          </a:p>
        </p:txBody>
      </p:sp>
    </p:spTree>
    <p:extLst>
      <p:ext uri="{BB962C8B-B14F-4D97-AF65-F5344CB8AC3E}">
        <p14:creationId xmlns:p14="http://schemas.microsoft.com/office/powerpoint/2010/main" val="329847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B043-1B0D-4471-AD25-FBA0C15D705E}"/>
              </a:ext>
            </a:extLst>
          </p:cNvPr>
          <p:cNvSpPr>
            <a:spLocks noGrp="1"/>
          </p:cNvSpPr>
          <p:nvPr>
            <p:ph type="title"/>
          </p:nvPr>
        </p:nvSpPr>
        <p:spPr/>
        <p:txBody>
          <a:bodyPr/>
          <a:lstStyle/>
          <a:p>
            <a:r>
              <a:rPr lang="en-US"/>
              <a:t>Updates</a:t>
            </a:r>
          </a:p>
        </p:txBody>
      </p:sp>
      <p:sp>
        <p:nvSpPr>
          <p:cNvPr id="3" name="Content Placeholder 2">
            <a:extLst>
              <a:ext uri="{FF2B5EF4-FFF2-40B4-BE49-F238E27FC236}">
                <a16:creationId xmlns:a16="http://schemas.microsoft.com/office/drawing/2014/main" id="{F26FC8EB-652F-4E56-AAD5-ED1EA01D343B}"/>
              </a:ext>
            </a:extLst>
          </p:cNvPr>
          <p:cNvSpPr>
            <a:spLocks noGrp="1"/>
          </p:cNvSpPr>
          <p:nvPr>
            <p:ph idx="1"/>
          </p:nvPr>
        </p:nvSpPr>
        <p:spPr/>
        <p:txBody>
          <a:bodyPr/>
          <a:lstStyle/>
          <a:p>
            <a:r>
              <a:rPr lang="en-US"/>
              <a:t>Present:</a:t>
            </a:r>
          </a:p>
          <a:p>
            <a:pPr lvl="1"/>
            <a:r>
              <a:rPr lang="en-US"/>
              <a:t>$ curl wttr.in</a:t>
            </a:r>
          </a:p>
          <a:p>
            <a:pPr lvl="1"/>
            <a:r>
              <a:rPr lang="en-US"/>
              <a:t>More $ history usage:</a:t>
            </a:r>
          </a:p>
          <a:p>
            <a:pPr lvl="2"/>
            <a:r>
              <a:rPr lang="en-US">
                <a:hlinkClick r:id="rId2"/>
              </a:rPr>
              <a:t>https://www.thegeekstuff.com/2011/08/bash-history-expansion/</a:t>
            </a:r>
            <a:r>
              <a:rPr lang="en-US"/>
              <a:t> </a:t>
            </a:r>
          </a:p>
          <a:p>
            <a:pPr lvl="1"/>
            <a:endParaRPr lang="en-US"/>
          </a:p>
          <a:p>
            <a:r>
              <a:rPr lang="en-US"/>
              <a:t>Quiz 9/23</a:t>
            </a:r>
          </a:p>
          <a:p>
            <a:endParaRPr lang="en-US"/>
          </a:p>
          <a:p>
            <a:r>
              <a:rPr lang="en-US"/>
              <a:t>Lab 04 live, due 9/27</a:t>
            </a:r>
          </a:p>
          <a:p>
            <a:r>
              <a:rPr lang="en-US"/>
              <a:t>Lab 03 - late turn ins through Thursday, 9/23</a:t>
            </a:r>
          </a:p>
        </p:txBody>
      </p:sp>
    </p:spTree>
    <p:extLst>
      <p:ext uri="{BB962C8B-B14F-4D97-AF65-F5344CB8AC3E}">
        <p14:creationId xmlns:p14="http://schemas.microsoft.com/office/powerpoint/2010/main" val="3254246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0753-379B-475A-83B0-27BA02A39441}"/>
              </a:ext>
            </a:extLst>
          </p:cNvPr>
          <p:cNvSpPr>
            <a:spLocks noGrp="1"/>
          </p:cNvSpPr>
          <p:nvPr>
            <p:ph type="title"/>
          </p:nvPr>
        </p:nvSpPr>
        <p:spPr/>
        <p:txBody>
          <a:bodyPr/>
          <a:lstStyle/>
          <a:p>
            <a:r>
              <a:rPr lang="en-US"/>
              <a:t>Bash Scripting Crash Course</a:t>
            </a:r>
          </a:p>
        </p:txBody>
      </p:sp>
      <p:sp>
        <p:nvSpPr>
          <p:cNvPr id="3" name="Text Placeholder 2">
            <a:extLst>
              <a:ext uri="{FF2B5EF4-FFF2-40B4-BE49-F238E27FC236}">
                <a16:creationId xmlns:a16="http://schemas.microsoft.com/office/drawing/2014/main" id="{3A65C798-8300-4205-AC0F-6D33A344895D}"/>
              </a:ext>
            </a:extLst>
          </p:cNvPr>
          <p:cNvSpPr>
            <a:spLocks noGrp="1"/>
          </p:cNvSpPr>
          <p:nvPr>
            <p:ph type="body" idx="1"/>
          </p:nvPr>
        </p:nvSpPr>
        <p:spPr/>
        <p:txBody>
          <a:bodyPr/>
          <a:lstStyle/>
          <a:p>
            <a:r>
              <a:rPr lang="en-US"/>
              <a:t>You may be using these through the rest of the labs</a:t>
            </a:r>
          </a:p>
        </p:txBody>
      </p:sp>
    </p:spTree>
    <p:extLst>
      <p:ext uri="{BB962C8B-B14F-4D97-AF65-F5344CB8AC3E}">
        <p14:creationId xmlns:p14="http://schemas.microsoft.com/office/powerpoint/2010/main" val="364638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9D50-DED4-4E68-9EAC-D1D15A3B4B13}"/>
              </a:ext>
            </a:extLst>
          </p:cNvPr>
          <p:cNvSpPr>
            <a:spLocks noGrp="1"/>
          </p:cNvSpPr>
          <p:nvPr>
            <p:ph type="title"/>
          </p:nvPr>
        </p:nvSpPr>
        <p:spPr/>
        <p:txBody>
          <a:bodyPr/>
          <a:lstStyle/>
          <a:p>
            <a:r>
              <a:rPr lang="en-US"/>
              <a:t>Read in content</a:t>
            </a:r>
          </a:p>
        </p:txBody>
      </p:sp>
      <p:sp>
        <p:nvSpPr>
          <p:cNvPr id="3" name="Content Placeholder 2">
            <a:extLst>
              <a:ext uri="{FF2B5EF4-FFF2-40B4-BE49-F238E27FC236}">
                <a16:creationId xmlns:a16="http://schemas.microsoft.com/office/drawing/2014/main" id="{2E652DD1-A034-469D-A461-F9E817D66D4D}"/>
              </a:ext>
            </a:extLst>
          </p:cNvPr>
          <p:cNvSpPr>
            <a:spLocks noGrp="1"/>
          </p:cNvSpPr>
          <p:nvPr>
            <p:ph idx="1"/>
          </p:nvPr>
        </p:nvSpPr>
        <p:spPr>
          <a:xfrm>
            <a:off x="1104293" y="2052918"/>
            <a:ext cx="8946541" cy="4195481"/>
          </a:xfrm>
        </p:spPr>
        <p:txBody>
          <a:bodyPr/>
          <a:lstStyle/>
          <a:p>
            <a:r>
              <a:rPr lang="en-US"/>
              <a:t>Sure you can pass in info with arguments</a:t>
            </a:r>
          </a:p>
          <a:p>
            <a:r>
              <a:rPr lang="en-US"/>
              <a:t>But getting user input is still nice</a:t>
            </a:r>
          </a:p>
          <a:p>
            <a:r>
              <a:rPr lang="en-US"/>
              <a:t>read variablename</a:t>
            </a:r>
          </a:p>
          <a:p>
            <a:pPr lvl="1"/>
            <a:r>
              <a:rPr lang="en-US"/>
              <a:t>Command that stores content in the variable</a:t>
            </a:r>
          </a:p>
          <a:p>
            <a:pPr lvl="1"/>
            <a:r>
              <a:rPr lang="en-US"/>
              <a:t>Much like any code, you should maybe prompt the user…</a:t>
            </a:r>
          </a:p>
          <a:p>
            <a:pPr lvl="1"/>
            <a:r>
              <a:rPr lang="en-US"/>
              <a:t>Try using: read -s</a:t>
            </a:r>
          </a:p>
          <a:p>
            <a:pPr lvl="1"/>
            <a:endParaRPr lang="en-US"/>
          </a:p>
          <a:p>
            <a:pPr lvl="1"/>
            <a:endParaRPr lang="en-US"/>
          </a:p>
          <a:p>
            <a:r>
              <a:rPr lang="en-US">
                <a:hlinkClick r:id="rId3"/>
              </a:rPr>
              <a:t>https://linuxize.com/post/bash-read/</a:t>
            </a:r>
            <a:r>
              <a:rPr lang="en-US"/>
              <a:t> </a:t>
            </a:r>
          </a:p>
        </p:txBody>
      </p:sp>
    </p:spTree>
    <p:extLst>
      <p:ext uri="{BB962C8B-B14F-4D97-AF65-F5344CB8AC3E}">
        <p14:creationId xmlns:p14="http://schemas.microsoft.com/office/powerpoint/2010/main" val="642615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51C8-AFA2-4C0E-97B3-8EBF93ED465E}"/>
              </a:ext>
            </a:extLst>
          </p:cNvPr>
          <p:cNvSpPr>
            <a:spLocks noGrp="1"/>
          </p:cNvSpPr>
          <p:nvPr>
            <p:ph type="title"/>
          </p:nvPr>
        </p:nvSpPr>
        <p:spPr/>
        <p:txBody>
          <a:bodyPr/>
          <a:lstStyle/>
          <a:p>
            <a:r>
              <a:rPr lang="en-US"/>
              <a:t>Single quotes</a:t>
            </a:r>
          </a:p>
        </p:txBody>
      </p:sp>
      <p:sp>
        <p:nvSpPr>
          <p:cNvPr id="3" name="Content Placeholder 2">
            <a:extLst>
              <a:ext uri="{FF2B5EF4-FFF2-40B4-BE49-F238E27FC236}">
                <a16:creationId xmlns:a16="http://schemas.microsoft.com/office/drawing/2014/main" id="{314600DF-3B70-431B-9420-A67EA5A9F3FB}"/>
              </a:ext>
            </a:extLst>
          </p:cNvPr>
          <p:cNvSpPr>
            <a:spLocks noGrp="1"/>
          </p:cNvSpPr>
          <p:nvPr>
            <p:ph idx="1"/>
          </p:nvPr>
        </p:nvSpPr>
        <p:spPr/>
        <p:txBody>
          <a:bodyPr/>
          <a:lstStyle/>
          <a:p>
            <a:r>
              <a:rPr lang="en-US"/>
              <a:t>Enclosing characters in single quotes (‘'’) preserves the literal value of each character within the quotes. A single quote may not occur between single quotes, even when preceded by a backslash.</a:t>
            </a:r>
          </a:p>
          <a:p>
            <a:endParaRPr lang="en-US"/>
          </a:p>
          <a:p>
            <a:r>
              <a:rPr lang="en-US"/>
              <a:t>$ echo ‘$test’</a:t>
            </a:r>
          </a:p>
          <a:p>
            <a:r>
              <a:rPr lang="en-US"/>
              <a:t>Vs</a:t>
            </a:r>
          </a:p>
          <a:p>
            <a:r>
              <a:rPr lang="en-US"/>
              <a:t>$ echo “$test”</a:t>
            </a:r>
          </a:p>
        </p:txBody>
      </p:sp>
    </p:spTree>
    <p:extLst>
      <p:ext uri="{BB962C8B-B14F-4D97-AF65-F5344CB8AC3E}">
        <p14:creationId xmlns:p14="http://schemas.microsoft.com/office/powerpoint/2010/main" val="464976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88AA-B4BF-4F87-B4A9-C4FEE268D682}"/>
              </a:ext>
            </a:extLst>
          </p:cNvPr>
          <p:cNvSpPr>
            <a:spLocks noGrp="1"/>
          </p:cNvSpPr>
          <p:nvPr>
            <p:ph type="title"/>
          </p:nvPr>
        </p:nvSpPr>
        <p:spPr/>
        <p:txBody>
          <a:bodyPr/>
          <a:lstStyle/>
          <a:p>
            <a:r>
              <a:rPr lang="en-US"/>
              <a:t>Double quotes</a:t>
            </a:r>
          </a:p>
        </p:txBody>
      </p:sp>
      <p:sp>
        <p:nvSpPr>
          <p:cNvPr id="3" name="Content Placeholder 2">
            <a:extLst>
              <a:ext uri="{FF2B5EF4-FFF2-40B4-BE49-F238E27FC236}">
                <a16:creationId xmlns:a16="http://schemas.microsoft.com/office/drawing/2014/main" id="{D1A39B07-C6E3-4232-BD72-872AE421DED4}"/>
              </a:ext>
            </a:extLst>
          </p:cNvPr>
          <p:cNvSpPr>
            <a:spLocks noGrp="1"/>
          </p:cNvSpPr>
          <p:nvPr>
            <p:ph idx="1"/>
          </p:nvPr>
        </p:nvSpPr>
        <p:spPr/>
        <p:txBody>
          <a:bodyPr/>
          <a:lstStyle/>
          <a:p>
            <a:r>
              <a:rPr lang="en-US"/>
              <a:t>Double quotes (‘"’) preserves the literal value of all characters within the quotes, with the exception of ‘$’, ‘`’, ‘\’, and, when history expansion is enabled, ‘!’</a:t>
            </a:r>
          </a:p>
          <a:p>
            <a:endParaRPr lang="en-US"/>
          </a:p>
          <a:p>
            <a:r>
              <a:rPr lang="en-US"/>
              <a:t>So…</a:t>
            </a:r>
          </a:p>
          <a:p>
            <a:r>
              <a:rPr lang="en-US"/>
              <a:t>For a print statement in which you are going to print a variable, you need to put it in double quotes:</a:t>
            </a:r>
          </a:p>
          <a:p>
            <a:r>
              <a:rPr lang="en-US"/>
              <a:t>$ printf “My variable output is $var"</a:t>
            </a:r>
          </a:p>
        </p:txBody>
      </p:sp>
    </p:spTree>
    <p:extLst>
      <p:ext uri="{BB962C8B-B14F-4D97-AF65-F5344CB8AC3E}">
        <p14:creationId xmlns:p14="http://schemas.microsoft.com/office/powerpoint/2010/main" val="3871834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780E-3CB7-4F4C-A864-4C8FA1E4275A}"/>
              </a:ext>
            </a:extLst>
          </p:cNvPr>
          <p:cNvSpPr>
            <a:spLocks noGrp="1"/>
          </p:cNvSpPr>
          <p:nvPr>
            <p:ph type="title"/>
          </p:nvPr>
        </p:nvSpPr>
        <p:spPr/>
        <p:txBody>
          <a:bodyPr/>
          <a:lstStyle/>
          <a:p>
            <a:r>
              <a:rPr lang="en-US"/>
              <a:t>Backticks (and $ parens)</a:t>
            </a:r>
          </a:p>
        </p:txBody>
      </p:sp>
      <p:sp>
        <p:nvSpPr>
          <p:cNvPr id="3" name="Content Placeholder 2">
            <a:extLst>
              <a:ext uri="{FF2B5EF4-FFF2-40B4-BE49-F238E27FC236}">
                <a16:creationId xmlns:a16="http://schemas.microsoft.com/office/drawing/2014/main" id="{A9F9CFC1-2FF1-4E10-A0DA-9C3AAFA912AF}"/>
              </a:ext>
            </a:extLst>
          </p:cNvPr>
          <p:cNvSpPr>
            <a:spLocks noGrp="1"/>
          </p:cNvSpPr>
          <p:nvPr>
            <p:ph idx="1"/>
          </p:nvPr>
        </p:nvSpPr>
        <p:spPr/>
        <p:txBody>
          <a:bodyPr/>
          <a:lstStyle/>
          <a:p>
            <a:r>
              <a:rPr lang="en-US"/>
              <a:t>Or the grave accent?</a:t>
            </a:r>
          </a:p>
          <a:p>
            <a:r>
              <a:rPr lang="en-US"/>
              <a:t>Backticks stand for command substitution</a:t>
            </a:r>
          </a:p>
          <a:p>
            <a:r>
              <a:rPr lang="en-US"/>
              <a:t>$ file_count=`ls | wc -l`</a:t>
            </a:r>
          </a:p>
          <a:p>
            <a:r>
              <a:rPr lang="en-US"/>
              <a:t>$ echo "There are $file_count files in this directory"</a:t>
            </a:r>
          </a:p>
          <a:p>
            <a:pPr marL="0" indent="0">
              <a:buNone/>
            </a:pPr>
            <a:endParaRPr lang="en-US"/>
          </a:p>
          <a:p>
            <a:pPr marL="0" indent="0">
              <a:buNone/>
            </a:pPr>
            <a:endParaRPr lang="en-US"/>
          </a:p>
          <a:p>
            <a:r>
              <a:rPr lang="en-US"/>
              <a:t>There is a better way:</a:t>
            </a:r>
          </a:p>
          <a:p>
            <a:r>
              <a:rPr lang="en-US"/>
              <a:t>$ echo "There are $(ls | wc -l) files in this directory"</a:t>
            </a:r>
          </a:p>
          <a:p>
            <a:r>
              <a:rPr lang="en-US"/>
              <a:t>Instead of backticks use $ parens</a:t>
            </a:r>
          </a:p>
          <a:p>
            <a:endParaRPr lang="en-US"/>
          </a:p>
        </p:txBody>
      </p:sp>
    </p:spTree>
    <p:extLst>
      <p:ext uri="{BB962C8B-B14F-4D97-AF65-F5344CB8AC3E}">
        <p14:creationId xmlns:p14="http://schemas.microsoft.com/office/powerpoint/2010/main" val="2638490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D5E8-E9D7-4509-A7D3-5741C0DF2DC7}"/>
              </a:ext>
            </a:extLst>
          </p:cNvPr>
          <p:cNvSpPr>
            <a:spLocks noGrp="1"/>
          </p:cNvSpPr>
          <p:nvPr>
            <p:ph type="title"/>
          </p:nvPr>
        </p:nvSpPr>
        <p:spPr/>
        <p:txBody>
          <a:bodyPr/>
          <a:lstStyle/>
          <a:p>
            <a:r>
              <a:rPr lang="en-US"/>
              <a:t>While loops</a:t>
            </a:r>
          </a:p>
        </p:txBody>
      </p:sp>
      <p:sp>
        <p:nvSpPr>
          <p:cNvPr id="3" name="Content Placeholder 2">
            <a:extLst>
              <a:ext uri="{FF2B5EF4-FFF2-40B4-BE49-F238E27FC236}">
                <a16:creationId xmlns:a16="http://schemas.microsoft.com/office/drawing/2014/main" id="{37FB9A33-1FFE-4601-8F28-F93BD13D4BE7}"/>
              </a:ext>
            </a:extLst>
          </p:cNvPr>
          <p:cNvSpPr>
            <a:spLocks noGrp="1"/>
          </p:cNvSpPr>
          <p:nvPr>
            <p:ph idx="1"/>
          </p:nvPr>
        </p:nvSpPr>
        <p:spPr/>
        <p:txBody>
          <a:bodyPr>
            <a:normAutofit fontScale="85000" lnSpcReduction="20000"/>
          </a:bodyPr>
          <a:lstStyle/>
          <a:p>
            <a:r>
              <a:rPr lang="en-US"/>
              <a:t>while command</a:t>
            </a:r>
          </a:p>
          <a:p>
            <a:r>
              <a:rPr lang="en-US"/>
              <a:t>do</a:t>
            </a:r>
          </a:p>
          <a:p>
            <a:r>
              <a:rPr lang="en-US"/>
              <a:t>   Statement(s) to be executed if command is true</a:t>
            </a:r>
          </a:p>
          <a:p>
            <a:r>
              <a:rPr lang="en-US"/>
              <a:t>done</a:t>
            </a:r>
          </a:p>
          <a:p>
            <a:endParaRPr lang="en-US"/>
          </a:p>
          <a:p>
            <a:r>
              <a:rPr lang="en-US"/>
              <a:t>#!/bin/sh</a:t>
            </a:r>
          </a:p>
          <a:p>
            <a:r>
              <a:rPr lang="en-US"/>
              <a:t>a=0</a:t>
            </a:r>
          </a:p>
          <a:p>
            <a:r>
              <a:rPr lang="en-US"/>
              <a:t>while [ $a -lt 10 ]</a:t>
            </a:r>
          </a:p>
          <a:p>
            <a:r>
              <a:rPr lang="en-US"/>
              <a:t>do</a:t>
            </a:r>
          </a:p>
          <a:p>
            <a:r>
              <a:rPr lang="en-US"/>
              <a:t>   echo $a</a:t>
            </a:r>
          </a:p>
          <a:p>
            <a:r>
              <a:rPr lang="en-US"/>
              <a:t>   a=`expr $a + 1`</a:t>
            </a:r>
          </a:p>
          <a:p>
            <a:r>
              <a:rPr lang="en-US"/>
              <a:t>done</a:t>
            </a:r>
          </a:p>
        </p:txBody>
      </p:sp>
    </p:spTree>
    <p:extLst>
      <p:ext uri="{BB962C8B-B14F-4D97-AF65-F5344CB8AC3E}">
        <p14:creationId xmlns:p14="http://schemas.microsoft.com/office/powerpoint/2010/main" val="2854301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6F23-F322-40A2-AFD5-33048AB7D034}"/>
              </a:ext>
            </a:extLst>
          </p:cNvPr>
          <p:cNvSpPr>
            <a:spLocks noGrp="1"/>
          </p:cNvSpPr>
          <p:nvPr>
            <p:ph type="title"/>
          </p:nvPr>
        </p:nvSpPr>
        <p:spPr/>
        <p:txBody>
          <a:bodyPr/>
          <a:lstStyle/>
          <a:p>
            <a:r>
              <a:rPr lang="en-US"/>
              <a:t>For loops</a:t>
            </a:r>
          </a:p>
        </p:txBody>
      </p:sp>
      <p:sp>
        <p:nvSpPr>
          <p:cNvPr id="3" name="Content Placeholder 2">
            <a:extLst>
              <a:ext uri="{FF2B5EF4-FFF2-40B4-BE49-F238E27FC236}">
                <a16:creationId xmlns:a16="http://schemas.microsoft.com/office/drawing/2014/main" id="{D09BDC6F-B607-4A2F-8AEE-1E71C40289DF}"/>
              </a:ext>
            </a:extLst>
          </p:cNvPr>
          <p:cNvSpPr>
            <a:spLocks noGrp="1"/>
          </p:cNvSpPr>
          <p:nvPr>
            <p:ph idx="1"/>
          </p:nvPr>
        </p:nvSpPr>
        <p:spPr/>
        <p:txBody>
          <a:bodyPr>
            <a:normAutofit lnSpcReduction="10000"/>
          </a:bodyPr>
          <a:lstStyle/>
          <a:p>
            <a:r>
              <a:rPr lang="en-US"/>
              <a:t>Exciting news - they auto iterate</a:t>
            </a:r>
          </a:p>
          <a:p>
            <a:r>
              <a:rPr lang="en-US"/>
              <a:t>for item in [LIST]</a:t>
            </a:r>
          </a:p>
          <a:p>
            <a:r>
              <a:rPr lang="en-US"/>
              <a:t>do</a:t>
            </a:r>
          </a:p>
          <a:p>
            <a:r>
              <a:rPr lang="en-US"/>
              <a:t>  [COMMANDS]</a:t>
            </a:r>
          </a:p>
          <a:p>
            <a:r>
              <a:rPr lang="en-US"/>
              <a:t>done</a:t>
            </a:r>
          </a:p>
          <a:p>
            <a:endParaRPr lang="en-US"/>
          </a:p>
          <a:p>
            <a:r>
              <a:rPr lang="en-US"/>
              <a:t>for element in Hydrogen Helium Lithium Beryllium</a:t>
            </a:r>
          </a:p>
          <a:p>
            <a:r>
              <a:rPr lang="en-US"/>
              <a:t>do</a:t>
            </a:r>
          </a:p>
          <a:p>
            <a:r>
              <a:rPr lang="en-US"/>
              <a:t>  echo "Element: $element"</a:t>
            </a:r>
          </a:p>
          <a:p>
            <a:r>
              <a:rPr lang="en-US"/>
              <a:t>done</a:t>
            </a:r>
          </a:p>
        </p:txBody>
      </p:sp>
    </p:spTree>
    <p:extLst>
      <p:ext uri="{BB962C8B-B14F-4D97-AF65-F5344CB8AC3E}">
        <p14:creationId xmlns:p14="http://schemas.microsoft.com/office/powerpoint/2010/main" val="899786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8EB-C990-4AB7-97FB-C27560B6E882}"/>
              </a:ext>
            </a:extLst>
          </p:cNvPr>
          <p:cNvSpPr>
            <a:spLocks noGrp="1"/>
          </p:cNvSpPr>
          <p:nvPr>
            <p:ph type="title"/>
          </p:nvPr>
        </p:nvSpPr>
        <p:spPr/>
        <p:txBody>
          <a:bodyPr/>
          <a:lstStyle/>
          <a:p>
            <a:r>
              <a:rPr lang="en-US"/>
              <a:t>Looping through file lines</a:t>
            </a:r>
          </a:p>
        </p:txBody>
      </p:sp>
      <p:sp>
        <p:nvSpPr>
          <p:cNvPr id="3" name="Content Placeholder 2">
            <a:extLst>
              <a:ext uri="{FF2B5EF4-FFF2-40B4-BE49-F238E27FC236}">
                <a16:creationId xmlns:a16="http://schemas.microsoft.com/office/drawing/2014/main" id="{4AE09A16-ED56-4FEF-BBA3-6C6CA695EF6D}"/>
              </a:ext>
            </a:extLst>
          </p:cNvPr>
          <p:cNvSpPr>
            <a:spLocks noGrp="1"/>
          </p:cNvSpPr>
          <p:nvPr>
            <p:ph idx="1"/>
          </p:nvPr>
        </p:nvSpPr>
        <p:spPr/>
        <p:txBody>
          <a:bodyPr/>
          <a:lstStyle/>
          <a:p>
            <a:r>
              <a:rPr lang="en-US"/>
              <a:t>For loops work on list of inputs.</a:t>
            </a:r>
          </a:p>
          <a:p>
            <a:r>
              <a:rPr lang="en-US"/>
              <a:t>You could think of a file as a return character separated list</a:t>
            </a:r>
          </a:p>
          <a:p>
            <a:r>
              <a:rPr lang="en-US"/>
              <a:t>$ cat filename</a:t>
            </a:r>
          </a:p>
          <a:p>
            <a:pPr lvl="1"/>
            <a:r>
              <a:rPr lang="en-US"/>
              <a:t>Prints contents of a file, but really it prints LINES of a file</a:t>
            </a:r>
          </a:p>
          <a:p>
            <a:r>
              <a:rPr lang="en-US"/>
              <a:t>for line in $(cat filename)</a:t>
            </a:r>
          </a:p>
          <a:p>
            <a:r>
              <a:rPr lang="en-US"/>
              <a:t>do</a:t>
            </a:r>
          </a:p>
          <a:p>
            <a:r>
              <a:rPr lang="en-US"/>
              <a:t>    echo $line</a:t>
            </a:r>
          </a:p>
          <a:p>
            <a:r>
              <a:rPr lang="en-US"/>
              <a:t>done</a:t>
            </a:r>
          </a:p>
        </p:txBody>
      </p:sp>
    </p:spTree>
    <p:extLst>
      <p:ext uri="{BB962C8B-B14F-4D97-AF65-F5344CB8AC3E}">
        <p14:creationId xmlns:p14="http://schemas.microsoft.com/office/powerpoint/2010/main" val="501663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0EA3-C737-4EBE-88A4-8B21E0A72DC1}"/>
              </a:ext>
            </a:extLst>
          </p:cNvPr>
          <p:cNvSpPr>
            <a:spLocks noGrp="1"/>
          </p:cNvSpPr>
          <p:nvPr>
            <p:ph type="title"/>
          </p:nvPr>
        </p:nvSpPr>
        <p:spPr/>
        <p:txBody>
          <a:bodyPr/>
          <a:lstStyle/>
          <a:p>
            <a:r>
              <a:rPr lang="en-US"/>
              <a:t>Note on for loops</a:t>
            </a:r>
          </a:p>
        </p:txBody>
      </p:sp>
      <p:sp>
        <p:nvSpPr>
          <p:cNvPr id="3" name="Content Placeholder 2">
            <a:extLst>
              <a:ext uri="{FF2B5EF4-FFF2-40B4-BE49-F238E27FC236}">
                <a16:creationId xmlns:a16="http://schemas.microsoft.com/office/drawing/2014/main" id="{9CC30ED5-E618-4065-A5D1-9B124571EFF5}"/>
              </a:ext>
            </a:extLst>
          </p:cNvPr>
          <p:cNvSpPr>
            <a:spLocks noGrp="1"/>
          </p:cNvSpPr>
          <p:nvPr>
            <p:ph idx="1"/>
          </p:nvPr>
        </p:nvSpPr>
        <p:spPr/>
        <p:txBody>
          <a:bodyPr>
            <a:normAutofit lnSpcReduction="10000"/>
          </a:bodyPr>
          <a:lstStyle/>
          <a:p>
            <a:r>
              <a:rPr lang="en-US"/>
              <a:t>You can get your iterator back if you are sad</a:t>
            </a:r>
          </a:p>
          <a:p>
            <a:endParaRPr lang="en-US"/>
          </a:p>
          <a:p>
            <a:r>
              <a:rPr lang="en-US"/>
              <a:t>for ((INITIALIZATION; TEST; STEP))</a:t>
            </a:r>
          </a:p>
          <a:p>
            <a:r>
              <a:rPr lang="en-US"/>
              <a:t>do</a:t>
            </a:r>
          </a:p>
          <a:p>
            <a:r>
              <a:rPr lang="en-US"/>
              <a:t>  [COMMANDS]</a:t>
            </a:r>
          </a:p>
          <a:p>
            <a:r>
              <a:rPr lang="en-US"/>
              <a:t>done</a:t>
            </a:r>
          </a:p>
          <a:p>
            <a:endParaRPr lang="en-US"/>
          </a:p>
          <a:p>
            <a:r>
              <a:rPr lang="en-US"/>
              <a:t>for ((i = 0 ; i &lt;= 1000 ; i++)); do</a:t>
            </a:r>
          </a:p>
          <a:p>
            <a:r>
              <a:rPr lang="en-US"/>
              <a:t>  echo "Counter: $i"</a:t>
            </a:r>
          </a:p>
          <a:p>
            <a:r>
              <a:rPr lang="en-US"/>
              <a:t>done</a:t>
            </a:r>
          </a:p>
        </p:txBody>
      </p:sp>
    </p:spTree>
    <p:extLst>
      <p:ext uri="{BB962C8B-B14F-4D97-AF65-F5344CB8AC3E}">
        <p14:creationId xmlns:p14="http://schemas.microsoft.com/office/powerpoint/2010/main" val="209898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B6F2-2A4E-4863-BFD1-EABA132BBBE2}"/>
              </a:ext>
            </a:extLst>
          </p:cNvPr>
          <p:cNvSpPr>
            <a:spLocks noGrp="1"/>
          </p:cNvSpPr>
          <p:nvPr>
            <p:ph type="title"/>
          </p:nvPr>
        </p:nvSpPr>
        <p:spPr/>
        <p:txBody>
          <a:bodyPr/>
          <a:lstStyle/>
          <a:p>
            <a:r>
              <a:rPr lang="en-US"/>
              <a:t>Intro to `grep`</a:t>
            </a:r>
          </a:p>
        </p:txBody>
      </p:sp>
      <p:sp>
        <p:nvSpPr>
          <p:cNvPr id="3" name="Content Placeholder 2">
            <a:extLst>
              <a:ext uri="{FF2B5EF4-FFF2-40B4-BE49-F238E27FC236}">
                <a16:creationId xmlns:a16="http://schemas.microsoft.com/office/drawing/2014/main" id="{D9501197-C2D2-4C55-9455-EE49EA477DE9}"/>
              </a:ext>
            </a:extLst>
          </p:cNvPr>
          <p:cNvSpPr>
            <a:spLocks noGrp="1"/>
          </p:cNvSpPr>
          <p:nvPr>
            <p:ph idx="1"/>
          </p:nvPr>
        </p:nvSpPr>
        <p:spPr/>
        <p:txBody>
          <a:bodyPr/>
          <a:lstStyle/>
          <a:p>
            <a:r>
              <a:rPr lang="en-US"/>
              <a:t>grep searches the named input FILEs (or standard input if no files are named, or if a single hyphen-minus (-) is given as file name) for lines containing a match to the given PATTERN. </a:t>
            </a:r>
          </a:p>
          <a:p>
            <a:r>
              <a:rPr lang="en-US"/>
              <a:t>By default, grep prints the matching lines.</a:t>
            </a:r>
          </a:p>
          <a:p>
            <a:r>
              <a:rPr lang="en-US"/>
              <a:t>`man grep` - what other options might be useful?</a:t>
            </a:r>
          </a:p>
          <a:p>
            <a:r>
              <a:rPr lang="en-US">
                <a:hlinkClick r:id="" action="ppaction://noaction"/>
              </a:rPr>
              <a:t>https://www.tutorialspoint.com/unix_commands/grep.htm</a:t>
            </a:r>
          </a:p>
          <a:p>
            <a:r>
              <a:rPr lang="en-US">
                <a:hlinkClick r:id="" action="ppaction://noaction"/>
              </a:rPr>
              <a:t>https://www.opensourceforu.com/2012/06/beginners-guide-gnu-grep-basics/</a:t>
            </a:r>
            <a:r>
              <a:rPr lang="en-US"/>
              <a:t> </a:t>
            </a:r>
          </a:p>
          <a:p>
            <a:endParaRPr lang="en-US"/>
          </a:p>
        </p:txBody>
      </p:sp>
    </p:spTree>
    <p:extLst>
      <p:ext uri="{BB962C8B-B14F-4D97-AF65-F5344CB8AC3E}">
        <p14:creationId xmlns:p14="http://schemas.microsoft.com/office/powerpoint/2010/main" val="423998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54A9-D01A-44CC-868B-6A39597FA57C}"/>
              </a:ext>
            </a:extLst>
          </p:cNvPr>
          <p:cNvSpPr>
            <a:spLocks noGrp="1"/>
          </p:cNvSpPr>
          <p:nvPr>
            <p:ph type="title"/>
          </p:nvPr>
        </p:nvSpPr>
        <p:spPr/>
        <p:txBody>
          <a:bodyPr/>
          <a:lstStyle/>
          <a:p>
            <a:r>
              <a:rPr lang="en-US" dirty="0"/>
              <a:t>Commands so far</a:t>
            </a:r>
          </a:p>
        </p:txBody>
      </p:sp>
      <p:sp>
        <p:nvSpPr>
          <p:cNvPr id="3" name="Content Placeholder 2">
            <a:extLst>
              <a:ext uri="{FF2B5EF4-FFF2-40B4-BE49-F238E27FC236}">
                <a16:creationId xmlns:a16="http://schemas.microsoft.com/office/drawing/2014/main" id="{94050788-C6B6-4EAA-AC53-5098FDAA61ED}"/>
              </a:ext>
            </a:extLst>
          </p:cNvPr>
          <p:cNvSpPr>
            <a:spLocks noGrp="1"/>
          </p:cNvSpPr>
          <p:nvPr>
            <p:ph sz="half" idx="1"/>
          </p:nvPr>
        </p:nvSpPr>
        <p:spPr>
          <a:xfrm>
            <a:off x="586072" y="1492501"/>
            <a:ext cx="1616440" cy="4195763"/>
          </a:xfrm>
        </p:spPr>
        <p:txBody>
          <a:bodyPr>
            <a:normAutofit/>
          </a:bodyPr>
          <a:lstStyle/>
          <a:p>
            <a:r>
              <a:rPr lang="en-US" dirty="0"/>
              <a:t>man </a:t>
            </a:r>
          </a:p>
          <a:p>
            <a:r>
              <a:rPr lang="en-US" dirty="0"/>
              <a:t>ls</a:t>
            </a:r>
          </a:p>
          <a:p>
            <a:r>
              <a:rPr lang="en-US" dirty="0"/>
              <a:t>cat</a:t>
            </a:r>
          </a:p>
          <a:p>
            <a:r>
              <a:rPr lang="en-US" dirty="0"/>
              <a:t>vim</a:t>
            </a:r>
          </a:p>
          <a:p>
            <a:r>
              <a:rPr lang="en-US" dirty="0"/>
              <a:t>history</a:t>
            </a:r>
          </a:p>
          <a:p>
            <a:r>
              <a:rPr lang="en-US" dirty="0"/>
              <a:t>cd</a:t>
            </a:r>
          </a:p>
          <a:p>
            <a:r>
              <a:rPr lang="en-US" dirty="0" err="1"/>
              <a:t>pwd</a:t>
            </a:r>
            <a:endParaRPr lang="en-US" dirty="0"/>
          </a:p>
          <a:p>
            <a:r>
              <a:rPr lang="en-US" dirty="0"/>
              <a:t>touch</a:t>
            </a:r>
          </a:p>
        </p:txBody>
      </p:sp>
      <p:sp>
        <p:nvSpPr>
          <p:cNvPr id="4" name="Content Placeholder 3">
            <a:extLst>
              <a:ext uri="{FF2B5EF4-FFF2-40B4-BE49-F238E27FC236}">
                <a16:creationId xmlns:a16="http://schemas.microsoft.com/office/drawing/2014/main" id="{787EB646-29F9-4D5B-A43A-CB647155E36E}"/>
              </a:ext>
            </a:extLst>
          </p:cNvPr>
          <p:cNvSpPr>
            <a:spLocks noGrp="1"/>
          </p:cNvSpPr>
          <p:nvPr>
            <p:ph sz="half" idx="2"/>
          </p:nvPr>
        </p:nvSpPr>
        <p:spPr>
          <a:xfrm>
            <a:off x="2443465" y="1488018"/>
            <a:ext cx="2074991" cy="4200245"/>
          </a:xfrm>
        </p:spPr>
        <p:txBody>
          <a:bodyPr/>
          <a:lstStyle/>
          <a:p>
            <a:r>
              <a:rPr lang="en-US" dirty="0" err="1"/>
              <a:t>mkdir</a:t>
            </a:r>
            <a:endParaRPr lang="en-US" dirty="0"/>
          </a:p>
          <a:p>
            <a:r>
              <a:rPr lang="en-US" dirty="0" err="1"/>
              <a:t>rmdir</a:t>
            </a:r>
            <a:endParaRPr lang="en-US" dirty="0"/>
          </a:p>
          <a:p>
            <a:r>
              <a:rPr lang="en-US" dirty="0"/>
              <a:t>cp</a:t>
            </a:r>
          </a:p>
          <a:p>
            <a:r>
              <a:rPr lang="en-US" dirty="0"/>
              <a:t>mv</a:t>
            </a:r>
          </a:p>
          <a:p>
            <a:r>
              <a:rPr lang="en-US" dirty="0" err="1"/>
              <a:t>chmod</a:t>
            </a:r>
            <a:endParaRPr lang="en-US" dirty="0"/>
          </a:p>
          <a:p>
            <a:r>
              <a:rPr lang="en-US" dirty="0" err="1"/>
              <a:t>chown</a:t>
            </a:r>
            <a:endParaRPr lang="en-US" dirty="0"/>
          </a:p>
          <a:p>
            <a:r>
              <a:rPr lang="en-US" dirty="0" err="1"/>
              <a:t>chgrp</a:t>
            </a:r>
            <a:endParaRPr lang="en-US" dirty="0"/>
          </a:p>
          <a:p>
            <a:endParaRPr lang="en-US" dirty="0"/>
          </a:p>
          <a:p>
            <a:endParaRPr lang="en-US" dirty="0"/>
          </a:p>
        </p:txBody>
      </p:sp>
      <p:sp>
        <p:nvSpPr>
          <p:cNvPr id="5" name="Content Placeholder 3">
            <a:extLst>
              <a:ext uri="{FF2B5EF4-FFF2-40B4-BE49-F238E27FC236}">
                <a16:creationId xmlns:a16="http://schemas.microsoft.com/office/drawing/2014/main" id="{EE3CD529-3ED5-4F8E-92F6-DB18CE8BBA93}"/>
              </a:ext>
            </a:extLst>
          </p:cNvPr>
          <p:cNvSpPr txBox="1">
            <a:spLocks/>
          </p:cNvSpPr>
          <p:nvPr/>
        </p:nvSpPr>
        <p:spPr>
          <a:xfrm>
            <a:off x="4385485" y="1497093"/>
            <a:ext cx="2074992" cy="42002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9pPr>
          </a:lstStyle>
          <a:p>
            <a:r>
              <a:rPr lang="en-US" dirty="0"/>
              <a:t>git clone</a:t>
            </a:r>
          </a:p>
          <a:p>
            <a:r>
              <a:rPr lang="en-US" dirty="0"/>
              <a:t>git add</a:t>
            </a:r>
          </a:p>
          <a:p>
            <a:r>
              <a:rPr lang="en-US" dirty="0"/>
              <a:t>git commit</a:t>
            </a:r>
          </a:p>
          <a:p>
            <a:r>
              <a:rPr lang="en-US" dirty="0"/>
              <a:t>git push</a:t>
            </a:r>
          </a:p>
        </p:txBody>
      </p:sp>
      <p:sp>
        <p:nvSpPr>
          <p:cNvPr id="9" name="Content Placeholder 3">
            <a:extLst>
              <a:ext uri="{FF2B5EF4-FFF2-40B4-BE49-F238E27FC236}">
                <a16:creationId xmlns:a16="http://schemas.microsoft.com/office/drawing/2014/main" id="{689F0D94-F074-4885-956D-CA1133A3B59F}"/>
              </a:ext>
            </a:extLst>
          </p:cNvPr>
          <p:cNvSpPr txBox="1">
            <a:spLocks/>
          </p:cNvSpPr>
          <p:nvPr/>
        </p:nvSpPr>
        <p:spPr>
          <a:xfrm>
            <a:off x="6315810" y="1488018"/>
            <a:ext cx="2402329" cy="47135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9pPr>
          </a:lstStyle>
          <a:p>
            <a:r>
              <a:rPr lang="en-US" dirty="0"/>
              <a:t>* vs . vs ..</a:t>
            </a:r>
          </a:p>
          <a:p>
            <a:r>
              <a:rPr lang="en-US"/>
              <a:t>printenv</a:t>
            </a:r>
            <a:endParaRPr lang="en-US" dirty="0"/>
          </a:p>
          <a:p>
            <a:r>
              <a:rPr lang="en-US" dirty="0"/>
              <a:t>echo</a:t>
            </a:r>
          </a:p>
          <a:p>
            <a:r>
              <a:rPr lang="en-US" dirty="0"/>
              <a:t>which</a:t>
            </a:r>
          </a:p>
          <a:p>
            <a:r>
              <a:rPr lang="en-US"/>
              <a:t>whereis</a:t>
            </a:r>
            <a:endParaRPr lang="en-US" dirty="0"/>
          </a:p>
          <a:p>
            <a:r>
              <a:rPr lang="en-US" dirty="0"/>
              <a:t>alias </a:t>
            </a:r>
          </a:p>
          <a:p>
            <a:r>
              <a:rPr lang="en-US"/>
              <a:t>history</a:t>
            </a:r>
          </a:p>
          <a:p>
            <a:r>
              <a:rPr lang="en-US"/>
              <a:t>sort</a:t>
            </a:r>
          </a:p>
          <a:p>
            <a:r>
              <a:rPr lang="en-US"/>
              <a:t>uniq</a:t>
            </a:r>
            <a:endParaRPr lang="en-US" dirty="0"/>
          </a:p>
        </p:txBody>
      </p:sp>
      <p:sp>
        <p:nvSpPr>
          <p:cNvPr id="7" name="Content Placeholder 3">
            <a:extLst>
              <a:ext uri="{FF2B5EF4-FFF2-40B4-BE49-F238E27FC236}">
                <a16:creationId xmlns:a16="http://schemas.microsoft.com/office/drawing/2014/main" id="{825EF2EC-7023-4C62-9211-B0CF47F69C6A}"/>
              </a:ext>
            </a:extLst>
          </p:cNvPr>
          <p:cNvSpPr txBox="1">
            <a:spLocks/>
          </p:cNvSpPr>
          <p:nvPr/>
        </p:nvSpPr>
        <p:spPr>
          <a:xfrm>
            <a:off x="8849669" y="1488018"/>
            <a:ext cx="2402329" cy="47135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9pPr>
          </a:lstStyle>
          <a:p>
            <a:r>
              <a:rPr lang="en-US"/>
              <a:t>|</a:t>
            </a:r>
          </a:p>
          <a:p>
            <a:r>
              <a:rPr lang="en-US"/>
              <a:t>&gt; vs &gt;&gt; vs &lt;</a:t>
            </a:r>
          </a:p>
          <a:p>
            <a:r>
              <a:rPr lang="en-US"/>
              <a:t>if statements</a:t>
            </a:r>
          </a:p>
          <a:p>
            <a:r>
              <a:rPr lang="en-US"/>
              <a:t>test / [</a:t>
            </a:r>
          </a:p>
          <a:p>
            <a:r>
              <a:rPr lang="en-US"/>
              <a:t>regex</a:t>
            </a:r>
          </a:p>
          <a:p>
            <a:endParaRPr lang="en-US" dirty="0"/>
          </a:p>
        </p:txBody>
      </p:sp>
    </p:spTree>
    <p:extLst>
      <p:ext uri="{BB962C8B-B14F-4D97-AF65-F5344CB8AC3E}">
        <p14:creationId xmlns:p14="http://schemas.microsoft.com/office/powerpoint/2010/main" val="337311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8DC8-2906-4D32-AEAC-D1BFF2D759AA}"/>
              </a:ext>
            </a:extLst>
          </p:cNvPr>
          <p:cNvSpPr>
            <a:spLocks noGrp="1"/>
          </p:cNvSpPr>
          <p:nvPr>
            <p:ph type="title"/>
          </p:nvPr>
        </p:nvSpPr>
        <p:spPr/>
        <p:txBody>
          <a:bodyPr/>
          <a:lstStyle/>
          <a:p>
            <a:r>
              <a:rPr lang="en-US" dirty="0"/>
              <a:t>Grep + Regex</a:t>
            </a:r>
          </a:p>
        </p:txBody>
      </p:sp>
      <p:sp>
        <p:nvSpPr>
          <p:cNvPr id="3" name="Content Placeholder 2">
            <a:extLst>
              <a:ext uri="{FF2B5EF4-FFF2-40B4-BE49-F238E27FC236}">
                <a16:creationId xmlns:a16="http://schemas.microsoft.com/office/drawing/2014/main" id="{0DCDC55E-FD84-4806-9DDE-2CA5F1C4F424}"/>
              </a:ext>
            </a:extLst>
          </p:cNvPr>
          <p:cNvSpPr>
            <a:spLocks noGrp="1"/>
          </p:cNvSpPr>
          <p:nvPr>
            <p:ph idx="1"/>
          </p:nvPr>
        </p:nvSpPr>
        <p:spPr/>
        <p:txBody>
          <a:bodyPr/>
          <a:lstStyle/>
          <a:p>
            <a:r>
              <a:rPr lang="en-US" dirty="0"/>
              <a:t>Grep – print lines matching a pattern</a:t>
            </a:r>
          </a:p>
          <a:p>
            <a:r>
              <a:rPr lang="en-US" dirty="0"/>
              <a:t>$ grep [Options] ‘</a:t>
            </a:r>
            <a:r>
              <a:rPr lang="en-US" dirty="0" err="1"/>
              <a:t>pattern_here</a:t>
            </a:r>
            <a:r>
              <a:rPr lang="en-US" dirty="0"/>
              <a:t>’ </a:t>
            </a:r>
            <a:r>
              <a:rPr lang="en-US" dirty="0" err="1"/>
              <a:t>file_name</a:t>
            </a:r>
            <a:endParaRPr lang="en-US" dirty="0"/>
          </a:p>
          <a:p>
            <a:r>
              <a:rPr lang="en-US" dirty="0"/>
              <a:t>/</a:t>
            </a:r>
            <a:r>
              <a:rPr lang="en-US" dirty="0" err="1"/>
              <a:t>usr</a:t>
            </a:r>
            <a:r>
              <a:rPr lang="en-US" dirty="0"/>
              <a:t>/share/</a:t>
            </a:r>
            <a:r>
              <a:rPr lang="en-US" dirty="0" err="1"/>
              <a:t>dict</a:t>
            </a:r>
            <a:r>
              <a:rPr lang="en-US" dirty="0"/>
              <a:t>/words – contains a lot of words</a:t>
            </a:r>
          </a:p>
          <a:p>
            <a:endParaRPr lang="en-US" dirty="0"/>
          </a:p>
          <a:p>
            <a:r>
              <a:rPr lang="en-US" dirty="0"/>
              <a:t>-E flag – boosts regular expressions</a:t>
            </a:r>
          </a:p>
          <a:p>
            <a:pPr lvl="1"/>
            <a:r>
              <a:rPr lang="en-US" dirty="0"/>
              <a:t>Enables {}, +, etc.</a:t>
            </a:r>
          </a:p>
          <a:p>
            <a:pPr lvl="1"/>
            <a:r>
              <a:rPr lang="en-US" dirty="0"/>
              <a:t>So if it isn’t working, try E flag</a:t>
            </a:r>
          </a:p>
          <a:p>
            <a:pPr lvl="1"/>
            <a:r>
              <a:rPr lang="en-US" dirty="0" err="1"/>
              <a:t>egrep</a:t>
            </a:r>
            <a:r>
              <a:rPr lang="en-US" dirty="0"/>
              <a:t> == grep -E</a:t>
            </a:r>
          </a:p>
          <a:p>
            <a:endParaRPr lang="en-US" dirty="0"/>
          </a:p>
        </p:txBody>
      </p:sp>
    </p:spTree>
    <p:extLst>
      <p:ext uri="{BB962C8B-B14F-4D97-AF65-F5344CB8AC3E}">
        <p14:creationId xmlns:p14="http://schemas.microsoft.com/office/powerpoint/2010/main" val="4148872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590A-32FC-48C4-8AB7-11E4D2A373E6}"/>
              </a:ext>
            </a:extLst>
          </p:cNvPr>
          <p:cNvSpPr>
            <a:spLocks noGrp="1"/>
          </p:cNvSpPr>
          <p:nvPr>
            <p:ph type="title"/>
          </p:nvPr>
        </p:nvSpPr>
        <p:spPr/>
        <p:txBody>
          <a:bodyPr/>
          <a:lstStyle/>
          <a:p>
            <a:r>
              <a:rPr lang="en-US"/>
              <a:t>Intro to `sed`</a:t>
            </a:r>
          </a:p>
        </p:txBody>
      </p:sp>
      <p:sp>
        <p:nvSpPr>
          <p:cNvPr id="3" name="Content Placeholder 2">
            <a:extLst>
              <a:ext uri="{FF2B5EF4-FFF2-40B4-BE49-F238E27FC236}">
                <a16:creationId xmlns:a16="http://schemas.microsoft.com/office/drawing/2014/main" id="{2F0F4986-F63B-4721-B6EA-B06847278450}"/>
              </a:ext>
            </a:extLst>
          </p:cNvPr>
          <p:cNvSpPr>
            <a:spLocks noGrp="1"/>
          </p:cNvSpPr>
          <p:nvPr>
            <p:ph idx="1"/>
          </p:nvPr>
        </p:nvSpPr>
        <p:spPr/>
        <p:txBody>
          <a:bodyPr>
            <a:normAutofit/>
          </a:bodyPr>
          <a:lstStyle/>
          <a:p>
            <a:r>
              <a:rPr lang="en-US"/>
              <a:t>SED command in UNIX is stands for stream editor and it can perform lot’s of function on file like, searching, find and replace, insertion or deletion. Though most common use of SED command in UNIX is for substitution or for find and replace. By using SED you can edit files even without opening it, which is much quicker way to find and replace something in file, than first opening that file in VI Editor and then changing it.</a:t>
            </a:r>
          </a:p>
          <a:p>
            <a:r>
              <a:rPr lang="en-US"/>
              <a:t>SED is a powerful text stream editor. Can do insertion, deletion, search and replace(substitution).</a:t>
            </a:r>
          </a:p>
          <a:p>
            <a:r>
              <a:rPr lang="en-US"/>
              <a:t>SED command in unix supports regular expression which allows it perform complex pattern matching.</a:t>
            </a:r>
          </a:p>
          <a:p>
            <a:endParaRPr lang="en-US"/>
          </a:p>
        </p:txBody>
      </p:sp>
    </p:spTree>
    <p:extLst>
      <p:ext uri="{BB962C8B-B14F-4D97-AF65-F5344CB8AC3E}">
        <p14:creationId xmlns:p14="http://schemas.microsoft.com/office/powerpoint/2010/main" val="2684774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5C9A-E275-4900-86EB-8B0A1C3A08C9}"/>
              </a:ext>
            </a:extLst>
          </p:cNvPr>
          <p:cNvSpPr>
            <a:spLocks noGrp="1"/>
          </p:cNvSpPr>
          <p:nvPr>
            <p:ph type="title"/>
          </p:nvPr>
        </p:nvSpPr>
        <p:spPr/>
        <p:txBody>
          <a:bodyPr/>
          <a:lstStyle/>
          <a:p>
            <a:r>
              <a:rPr lang="en-US"/>
              <a:t>sed example</a:t>
            </a:r>
          </a:p>
        </p:txBody>
      </p:sp>
      <p:sp>
        <p:nvSpPr>
          <p:cNvPr id="3" name="Content Placeholder 2">
            <a:extLst>
              <a:ext uri="{FF2B5EF4-FFF2-40B4-BE49-F238E27FC236}">
                <a16:creationId xmlns:a16="http://schemas.microsoft.com/office/drawing/2014/main" id="{00CA3B10-4223-4FF8-9CDC-236F4190DAE5}"/>
              </a:ext>
            </a:extLst>
          </p:cNvPr>
          <p:cNvSpPr>
            <a:spLocks noGrp="1"/>
          </p:cNvSpPr>
          <p:nvPr>
            <p:ph idx="1"/>
          </p:nvPr>
        </p:nvSpPr>
        <p:spPr/>
        <p:txBody>
          <a:bodyPr/>
          <a:lstStyle/>
          <a:p>
            <a:r>
              <a:rPr lang="en-US"/>
              <a:t>$ sed 's/unix/linux/g' geekfile.txt</a:t>
            </a:r>
          </a:p>
          <a:p>
            <a:pPr lvl="1"/>
            <a:r>
              <a:rPr lang="en-US"/>
              <a:t>s = search</a:t>
            </a:r>
          </a:p>
          <a:p>
            <a:pPr lvl="1"/>
            <a:r>
              <a:rPr lang="en-US"/>
              <a:t>unix is the search phrase.  linux is the replace phrase</a:t>
            </a:r>
          </a:p>
          <a:p>
            <a:pPr lvl="1"/>
            <a:r>
              <a:rPr lang="en-US"/>
              <a:t>g = global (replace all instances)</a:t>
            </a:r>
          </a:p>
          <a:p>
            <a:r>
              <a:rPr lang="en-US"/>
              <a:t>$ echo "Welcome To The Geek Stuff" | sed 's/\(\b[A-Z]\)/\(\1\)/g’</a:t>
            </a:r>
          </a:p>
          <a:p>
            <a:endParaRPr lang="en-US"/>
          </a:p>
          <a:p>
            <a:r>
              <a:rPr lang="en-US"/>
              <a:t>Save with output redirection OR by using the -i option (which will svae the result to the input file</a:t>
            </a:r>
          </a:p>
          <a:p>
            <a:pPr marL="0" indent="0">
              <a:buNone/>
            </a:pPr>
            <a:endParaRPr lang="en-US"/>
          </a:p>
        </p:txBody>
      </p:sp>
    </p:spTree>
    <p:extLst>
      <p:ext uri="{BB962C8B-B14F-4D97-AF65-F5344CB8AC3E}">
        <p14:creationId xmlns:p14="http://schemas.microsoft.com/office/powerpoint/2010/main" val="223540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D112-4815-4A68-9B06-289BC15B8A1D}"/>
              </a:ext>
            </a:extLst>
          </p:cNvPr>
          <p:cNvSpPr>
            <a:spLocks noGrp="1"/>
          </p:cNvSpPr>
          <p:nvPr>
            <p:ph type="title"/>
          </p:nvPr>
        </p:nvSpPr>
        <p:spPr/>
        <p:txBody>
          <a:bodyPr/>
          <a:lstStyle/>
          <a:p>
            <a:r>
              <a:rPr lang="en-US"/>
              <a:t>Intro to `awk`</a:t>
            </a:r>
          </a:p>
        </p:txBody>
      </p:sp>
      <p:sp>
        <p:nvSpPr>
          <p:cNvPr id="3" name="Content Placeholder 2">
            <a:extLst>
              <a:ext uri="{FF2B5EF4-FFF2-40B4-BE49-F238E27FC236}">
                <a16:creationId xmlns:a16="http://schemas.microsoft.com/office/drawing/2014/main" id="{D30A0496-2E50-4445-A494-E08B821E1C1F}"/>
              </a:ext>
            </a:extLst>
          </p:cNvPr>
          <p:cNvSpPr>
            <a:spLocks noGrp="1"/>
          </p:cNvSpPr>
          <p:nvPr>
            <p:ph idx="1"/>
          </p:nvPr>
        </p:nvSpPr>
        <p:spPr/>
        <p:txBody>
          <a:bodyPr>
            <a:normAutofit/>
          </a:bodyPr>
          <a:lstStyle/>
          <a:p>
            <a:r>
              <a:rPr lang="en-US"/>
              <a:t>AWK is an interpreted programming language</a:t>
            </a:r>
          </a:p>
          <a:p>
            <a:r>
              <a:rPr lang="en-US"/>
              <a:t>Myriad of tasks can be done with AWK. Listed below are just a few of them −</a:t>
            </a:r>
          </a:p>
          <a:p>
            <a:pPr lvl="1"/>
            <a:r>
              <a:rPr lang="en-US"/>
              <a:t>Text processing,</a:t>
            </a:r>
          </a:p>
          <a:p>
            <a:pPr lvl="1"/>
            <a:r>
              <a:rPr lang="en-US"/>
              <a:t>Producing formatted text reports,</a:t>
            </a:r>
          </a:p>
          <a:p>
            <a:pPr lvl="1"/>
            <a:r>
              <a:rPr lang="en-US"/>
              <a:t>Performing arithmetic operations,</a:t>
            </a:r>
          </a:p>
          <a:p>
            <a:pPr lvl="1"/>
            <a:r>
              <a:rPr lang="en-US"/>
              <a:t>Performing string operations, and many more.</a:t>
            </a:r>
          </a:p>
          <a:p>
            <a:pPr lvl="1"/>
            <a:endParaRPr lang="en-US"/>
          </a:p>
        </p:txBody>
      </p:sp>
    </p:spTree>
    <p:extLst>
      <p:ext uri="{BB962C8B-B14F-4D97-AF65-F5344CB8AC3E}">
        <p14:creationId xmlns:p14="http://schemas.microsoft.com/office/powerpoint/2010/main" val="3962600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482E-4B72-415A-8C90-328C9D00C248}"/>
              </a:ext>
            </a:extLst>
          </p:cNvPr>
          <p:cNvSpPr>
            <a:spLocks noGrp="1"/>
          </p:cNvSpPr>
          <p:nvPr>
            <p:ph type="title"/>
          </p:nvPr>
        </p:nvSpPr>
        <p:spPr/>
        <p:txBody>
          <a:bodyPr/>
          <a:lstStyle/>
          <a:p>
            <a:r>
              <a:rPr lang="en-US"/>
              <a:t>Awk Examples</a:t>
            </a:r>
          </a:p>
        </p:txBody>
      </p:sp>
      <p:sp>
        <p:nvSpPr>
          <p:cNvPr id="3" name="Content Placeholder 2">
            <a:extLst>
              <a:ext uri="{FF2B5EF4-FFF2-40B4-BE49-F238E27FC236}">
                <a16:creationId xmlns:a16="http://schemas.microsoft.com/office/drawing/2014/main" id="{4681E977-1908-406C-B610-54C11D7AB929}"/>
              </a:ext>
            </a:extLst>
          </p:cNvPr>
          <p:cNvSpPr>
            <a:spLocks noGrp="1"/>
          </p:cNvSpPr>
          <p:nvPr>
            <p:ph sz="half" idx="1"/>
          </p:nvPr>
        </p:nvSpPr>
        <p:spPr/>
        <p:txBody>
          <a:bodyPr/>
          <a:lstStyle/>
          <a:p>
            <a:r>
              <a:rPr lang="en-US"/>
              <a:t>ajay manager account 45000</a:t>
            </a:r>
          </a:p>
          <a:p>
            <a:r>
              <a:rPr lang="en-US"/>
              <a:t>sunil clerk account 25000</a:t>
            </a:r>
          </a:p>
          <a:p>
            <a:r>
              <a:rPr lang="en-US"/>
              <a:t>varun manager sales 50000</a:t>
            </a:r>
          </a:p>
          <a:p>
            <a:r>
              <a:rPr lang="en-US"/>
              <a:t>amit manager account 47000</a:t>
            </a:r>
          </a:p>
          <a:p>
            <a:r>
              <a:rPr lang="en-US"/>
              <a:t>tarun peon sales 15000</a:t>
            </a:r>
          </a:p>
          <a:p>
            <a:r>
              <a:rPr lang="en-US"/>
              <a:t>deepak clerk sales 23000</a:t>
            </a:r>
          </a:p>
          <a:p>
            <a:r>
              <a:rPr lang="en-US"/>
              <a:t>sunil peon sales 13000</a:t>
            </a:r>
          </a:p>
          <a:p>
            <a:r>
              <a:rPr lang="en-US"/>
              <a:t>satvik director purchase 80000</a:t>
            </a:r>
          </a:p>
        </p:txBody>
      </p:sp>
      <p:sp>
        <p:nvSpPr>
          <p:cNvPr id="5" name="Content Placeholder 4">
            <a:extLst>
              <a:ext uri="{FF2B5EF4-FFF2-40B4-BE49-F238E27FC236}">
                <a16:creationId xmlns:a16="http://schemas.microsoft.com/office/drawing/2014/main" id="{60C1634A-446B-4C7D-8E6A-5AA9B36C3CD9}"/>
              </a:ext>
            </a:extLst>
          </p:cNvPr>
          <p:cNvSpPr>
            <a:spLocks noGrp="1"/>
          </p:cNvSpPr>
          <p:nvPr>
            <p:ph sz="half" idx="2"/>
          </p:nvPr>
        </p:nvSpPr>
        <p:spPr/>
        <p:txBody>
          <a:bodyPr/>
          <a:lstStyle/>
          <a:p>
            <a:r>
              <a:rPr lang="en-US"/>
              <a:t>$ awk '{print $1,$4}' employee.txt </a:t>
            </a:r>
          </a:p>
          <a:p>
            <a:endParaRPr lang="en-US"/>
          </a:p>
        </p:txBody>
      </p:sp>
    </p:spTree>
    <p:extLst>
      <p:ext uri="{BB962C8B-B14F-4D97-AF65-F5344CB8AC3E}">
        <p14:creationId xmlns:p14="http://schemas.microsoft.com/office/powerpoint/2010/main" val="423711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BB1F-481E-4999-A724-8D07ADCBAB83}"/>
              </a:ext>
            </a:extLst>
          </p:cNvPr>
          <p:cNvSpPr>
            <a:spLocks noGrp="1"/>
          </p:cNvSpPr>
          <p:nvPr>
            <p:ph type="title"/>
          </p:nvPr>
        </p:nvSpPr>
        <p:spPr/>
        <p:txBody>
          <a:bodyPr/>
          <a:lstStyle/>
          <a:p>
            <a:r>
              <a:rPr lang="en-US"/>
              <a:t>In summary</a:t>
            </a:r>
          </a:p>
        </p:txBody>
      </p:sp>
      <p:sp>
        <p:nvSpPr>
          <p:cNvPr id="3" name="Content Placeholder 2">
            <a:extLst>
              <a:ext uri="{FF2B5EF4-FFF2-40B4-BE49-F238E27FC236}">
                <a16:creationId xmlns:a16="http://schemas.microsoft.com/office/drawing/2014/main" id="{DBDD1409-88D9-4FD0-9FF1-BE91C1DF2EA4}"/>
              </a:ext>
            </a:extLst>
          </p:cNvPr>
          <p:cNvSpPr>
            <a:spLocks noGrp="1"/>
          </p:cNvSpPr>
          <p:nvPr>
            <p:ph idx="1"/>
          </p:nvPr>
        </p:nvSpPr>
        <p:spPr/>
        <p:txBody>
          <a:bodyPr/>
          <a:lstStyle/>
          <a:p>
            <a:r>
              <a:rPr lang="en-US"/>
              <a:t>Grep is find</a:t>
            </a:r>
          </a:p>
          <a:p>
            <a:r>
              <a:rPr lang="en-US"/>
              <a:t>Sed is find and replace</a:t>
            </a:r>
          </a:p>
          <a:p>
            <a:r>
              <a:rPr lang="en-US"/>
              <a:t>AWK can do a ton more, such as parse line separators and store them in a variable, then you can access them like an array</a:t>
            </a:r>
          </a:p>
        </p:txBody>
      </p:sp>
    </p:spTree>
    <p:extLst>
      <p:ext uri="{BB962C8B-B14F-4D97-AF65-F5344CB8AC3E}">
        <p14:creationId xmlns:p14="http://schemas.microsoft.com/office/powerpoint/2010/main" val="3396816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2EB5-E165-401D-BCD0-AE859142AA3C}"/>
              </a:ext>
            </a:extLst>
          </p:cNvPr>
          <p:cNvSpPr>
            <a:spLocks noGrp="1"/>
          </p:cNvSpPr>
          <p:nvPr>
            <p:ph type="title"/>
          </p:nvPr>
        </p:nvSpPr>
        <p:spPr/>
        <p:txBody>
          <a:bodyPr/>
          <a:lstStyle/>
          <a:p>
            <a:r>
              <a:rPr lang="en-US"/>
              <a:t>Note on Lab 04</a:t>
            </a:r>
          </a:p>
        </p:txBody>
      </p:sp>
      <p:sp>
        <p:nvSpPr>
          <p:cNvPr id="3" name="Content Placeholder 2">
            <a:extLst>
              <a:ext uri="{FF2B5EF4-FFF2-40B4-BE49-F238E27FC236}">
                <a16:creationId xmlns:a16="http://schemas.microsoft.com/office/drawing/2014/main" id="{D6A7FCFC-641D-4B8B-8D72-115253DF09F7}"/>
              </a:ext>
            </a:extLst>
          </p:cNvPr>
          <p:cNvSpPr>
            <a:spLocks noGrp="1"/>
          </p:cNvSpPr>
          <p:nvPr>
            <p:ph idx="1"/>
          </p:nvPr>
        </p:nvSpPr>
        <p:spPr/>
        <p:txBody>
          <a:bodyPr/>
          <a:lstStyle/>
          <a:p>
            <a:r>
              <a:rPr lang="en-US"/>
              <a:t>Part 3 has two goals:</a:t>
            </a:r>
          </a:p>
          <a:p>
            <a:pPr marL="800100" lvl="1" indent="-342900">
              <a:buFont typeface="+mj-lt"/>
              <a:buAutoNum type="arabicPeriod"/>
            </a:pPr>
            <a:r>
              <a:rPr lang="en-US"/>
              <a:t>Find a regular expression that matches emails</a:t>
            </a:r>
          </a:p>
          <a:p>
            <a:pPr marL="800100" lvl="1" indent="-342900">
              <a:buFont typeface="+mj-lt"/>
              <a:buAutoNum type="arabicPeriod"/>
            </a:pPr>
            <a:r>
              <a:rPr lang="en-US"/>
              <a:t>Find a tool that will give you the result you want</a:t>
            </a:r>
          </a:p>
          <a:p>
            <a:pPr marL="800100" lvl="1" indent="-342900">
              <a:buFont typeface="+mj-lt"/>
              <a:buAutoNum type="arabicPeriod"/>
            </a:pPr>
            <a:endParaRPr lang="en-US"/>
          </a:p>
          <a:p>
            <a:endParaRPr lang="en-US"/>
          </a:p>
          <a:p>
            <a:endParaRPr lang="en-US"/>
          </a:p>
          <a:p>
            <a:r>
              <a:rPr lang="en-US"/>
              <a:t>As a hint, I went with egrep and had egrep only show matching output, not that whole line that matched</a:t>
            </a:r>
          </a:p>
          <a:p>
            <a:pPr lvl="1"/>
            <a:r>
              <a:rPr lang="en-US"/>
              <a:t>This is only a hint, not a requirement.</a:t>
            </a:r>
          </a:p>
        </p:txBody>
      </p:sp>
    </p:spTree>
    <p:extLst>
      <p:ext uri="{BB962C8B-B14F-4D97-AF65-F5344CB8AC3E}">
        <p14:creationId xmlns:p14="http://schemas.microsoft.com/office/powerpoint/2010/main" val="860847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D9D7-2962-4477-9E5A-28ACA20BFAF9}"/>
              </a:ext>
            </a:extLst>
          </p:cNvPr>
          <p:cNvSpPr>
            <a:spLocks noGrp="1"/>
          </p:cNvSpPr>
          <p:nvPr>
            <p:ph type="title"/>
          </p:nvPr>
        </p:nvSpPr>
        <p:spPr/>
        <p:txBody>
          <a:bodyPr/>
          <a:lstStyle/>
          <a:p>
            <a:r>
              <a:rPr lang="en-US"/>
              <a:t>In class scripts 9/23</a:t>
            </a:r>
          </a:p>
        </p:txBody>
      </p:sp>
      <p:sp>
        <p:nvSpPr>
          <p:cNvPr id="3" name="Content Placeholder 2">
            <a:extLst>
              <a:ext uri="{FF2B5EF4-FFF2-40B4-BE49-F238E27FC236}">
                <a16:creationId xmlns:a16="http://schemas.microsoft.com/office/drawing/2014/main" id="{7524EFBD-2779-4D37-8CD8-703D4459E619}"/>
              </a:ext>
            </a:extLst>
          </p:cNvPr>
          <p:cNvSpPr>
            <a:spLocks noGrp="1"/>
          </p:cNvSpPr>
          <p:nvPr>
            <p:ph idx="1"/>
          </p:nvPr>
        </p:nvSpPr>
        <p:spPr/>
        <p:txBody>
          <a:bodyPr/>
          <a:lstStyle/>
          <a:p>
            <a:r>
              <a:rPr lang="en-US">
                <a:hlinkClick r:id="rId2"/>
              </a:rPr>
              <a:t>https://github.com/pattonsgirl/Fall2021-CEG2350/tree/main/scripts</a:t>
            </a:r>
            <a:r>
              <a:rPr lang="en-US"/>
              <a:t> </a:t>
            </a:r>
          </a:p>
        </p:txBody>
      </p:sp>
    </p:spTree>
    <p:extLst>
      <p:ext uri="{BB962C8B-B14F-4D97-AF65-F5344CB8AC3E}">
        <p14:creationId xmlns:p14="http://schemas.microsoft.com/office/powerpoint/2010/main" val="2970789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75C1-64C0-4942-BF24-28588D2DE816}"/>
              </a:ext>
            </a:extLst>
          </p:cNvPr>
          <p:cNvSpPr>
            <a:spLocks noGrp="1"/>
          </p:cNvSpPr>
          <p:nvPr>
            <p:ph type="title"/>
          </p:nvPr>
        </p:nvSpPr>
        <p:spPr/>
        <p:txBody>
          <a:bodyPr/>
          <a:lstStyle/>
          <a:p>
            <a:r>
              <a:rPr lang="en-US" dirty="0"/>
              <a:t>Package manager</a:t>
            </a:r>
          </a:p>
        </p:txBody>
      </p:sp>
      <p:sp>
        <p:nvSpPr>
          <p:cNvPr id="3" name="Content Placeholder 2">
            <a:extLst>
              <a:ext uri="{FF2B5EF4-FFF2-40B4-BE49-F238E27FC236}">
                <a16:creationId xmlns:a16="http://schemas.microsoft.com/office/drawing/2014/main" id="{87C32D8E-EC3A-413C-B741-4A29FFAA299F}"/>
              </a:ext>
            </a:extLst>
          </p:cNvPr>
          <p:cNvSpPr>
            <a:spLocks noGrp="1"/>
          </p:cNvSpPr>
          <p:nvPr>
            <p:ph idx="1"/>
          </p:nvPr>
        </p:nvSpPr>
        <p:spPr/>
        <p:txBody>
          <a:bodyPr/>
          <a:lstStyle/>
          <a:p>
            <a:r>
              <a:rPr lang="en-US" dirty="0"/>
              <a:t>$ apt</a:t>
            </a:r>
          </a:p>
          <a:p>
            <a:pPr lvl="1"/>
            <a:r>
              <a:rPr lang="en-US" dirty="0"/>
              <a:t>List of all official package repositories (apt install-able software)</a:t>
            </a:r>
          </a:p>
          <a:p>
            <a:r>
              <a:rPr lang="en-US" dirty="0"/>
              <a:t>$ </a:t>
            </a:r>
            <a:r>
              <a:rPr lang="en-US" dirty="0" err="1"/>
              <a:t>sudo</a:t>
            </a:r>
            <a:r>
              <a:rPr lang="en-US" dirty="0"/>
              <a:t> apt update</a:t>
            </a:r>
          </a:p>
          <a:p>
            <a:pPr lvl="1"/>
            <a:r>
              <a:rPr lang="en-US" dirty="0"/>
              <a:t>Updates list of available packages</a:t>
            </a:r>
          </a:p>
          <a:p>
            <a:r>
              <a:rPr lang="en-US" dirty="0"/>
              <a:t>$ </a:t>
            </a:r>
            <a:r>
              <a:rPr lang="en-US" dirty="0" err="1"/>
              <a:t>sudo</a:t>
            </a:r>
            <a:r>
              <a:rPr lang="en-US" dirty="0"/>
              <a:t> apt upgrade</a:t>
            </a:r>
          </a:p>
          <a:p>
            <a:pPr lvl="1"/>
            <a:r>
              <a:rPr lang="en-US" dirty="0"/>
              <a:t>Upgrades all packages that have new versions</a:t>
            </a:r>
          </a:p>
          <a:p>
            <a:r>
              <a:rPr lang="en-US" dirty="0"/>
              <a:t>$ </a:t>
            </a:r>
            <a:r>
              <a:rPr lang="en-US" dirty="0" err="1"/>
              <a:t>sudo</a:t>
            </a:r>
            <a:r>
              <a:rPr lang="en-US" dirty="0"/>
              <a:t> apt install </a:t>
            </a:r>
            <a:r>
              <a:rPr lang="en-US" dirty="0" err="1"/>
              <a:t>package_name</a:t>
            </a:r>
            <a:endParaRPr lang="en-US" dirty="0"/>
          </a:p>
          <a:p>
            <a:pPr lvl="1"/>
            <a:r>
              <a:rPr lang="en-US" dirty="0"/>
              <a:t>Installs package (if it is in package repositories)</a:t>
            </a:r>
          </a:p>
        </p:txBody>
      </p:sp>
    </p:spTree>
    <p:extLst>
      <p:ext uri="{BB962C8B-B14F-4D97-AF65-F5344CB8AC3E}">
        <p14:creationId xmlns:p14="http://schemas.microsoft.com/office/powerpoint/2010/main" val="281335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EFD0-D47E-465A-9964-81BD494161E1}"/>
              </a:ext>
            </a:extLst>
          </p:cNvPr>
          <p:cNvSpPr>
            <a:spLocks noGrp="1"/>
          </p:cNvSpPr>
          <p:nvPr>
            <p:ph type="title"/>
          </p:nvPr>
        </p:nvSpPr>
        <p:spPr/>
        <p:txBody>
          <a:bodyPr/>
          <a:lstStyle/>
          <a:p>
            <a:r>
              <a:rPr lang="en-US"/>
              <a:t>What is this thing I’m using?</a:t>
            </a:r>
          </a:p>
        </p:txBody>
      </p:sp>
      <p:sp>
        <p:nvSpPr>
          <p:cNvPr id="3" name="Content Placeholder 2">
            <a:extLst>
              <a:ext uri="{FF2B5EF4-FFF2-40B4-BE49-F238E27FC236}">
                <a16:creationId xmlns:a16="http://schemas.microsoft.com/office/drawing/2014/main" id="{66FC7792-CD42-4E90-AF28-37502A7D11B5}"/>
              </a:ext>
            </a:extLst>
          </p:cNvPr>
          <p:cNvSpPr>
            <a:spLocks noGrp="1"/>
          </p:cNvSpPr>
          <p:nvPr>
            <p:ph idx="1"/>
          </p:nvPr>
        </p:nvSpPr>
        <p:spPr/>
        <p:txBody>
          <a:bodyPr/>
          <a:lstStyle/>
          <a:p>
            <a:r>
              <a:rPr lang="en-US"/>
              <a:t>$ type what_is_this</a:t>
            </a:r>
          </a:p>
          <a:p>
            <a:pPr lvl="1"/>
            <a:r>
              <a:rPr lang="en-US"/>
              <a:t>Displays the type of a command, alias, etc.</a:t>
            </a:r>
          </a:p>
          <a:p>
            <a:pPr lvl="1"/>
            <a:r>
              <a:rPr lang="en-US"/>
              <a:t>Does not work on files and folders</a:t>
            </a:r>
          </a:p>
          <a:p>
            <a:pPr lvl="1"/>
            <a:r>
              <a:rPr lang="en-US"/>
              <a:t>cd, aws-2350, ls, type </a:t>
            </a:r>
          </a:p>
          <a:p>
            <a:r>
              <a:rPr lang="en-US"/>
              <a:t>$ apropos thing_you_want_to_do</a:t>
            </a:r>
          </a:p>
          <a:p>
            <a:pPr lvl="1"/>
            <a:r>
              <a:rPr lang="en-US"/>
              <a:t>Shows some command suggestions and what they do (memory jogger)</a:t>
            </a:r>
          </a:p>
          <a:p>
            <a:pPr lvl="1"/>
            <a:r>
              <a:rPr lang="en-US"/>
              <a:t>Keyword search of command definitions</a:t>
            </a:r>
          </a:p>
          <a:p>
            <a:pPr lvl="1"/>
            <a:r>
              <a:rPr lang="en-US"/>
              <a:t>edit, directory, make</a:t>
            </a:r>
          </a:p>
        </p:txBody>
      </p:sp>
    </p:spTree>
    <p:extLst>
      <p:ext uri="{BB962C8B-B14F-4D97-AF65-F5344CB8AC3E}">
        <p14:creationId xmlns:p14="http://schemas.microsoft.com/office/powerpoint/2010/main" val="106750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7CA5-6BF7-4254-9C74-1B57CCEF62DF}"/>
              </a:ext>
            </a:extLst>
          </p:cNvPr>
          <p:cNvSpPr>
            <a:spLocks noGrp="1"/>
          </p:cNvSpPr>
          <p:nvPr>
            <p:ph type="title"/>
          </p:nvPr>
        </p:nvSpPr>
        <p:spPr/>
        <p:txBody>
          <a:bodyPr/>
          <a:lstStyle/>
          <a:p>
            <a:r>
              <a:rPr lang="en-US"/>
              <a:t>It was here a minute ago…</a:t>
            </a:r>
          </a:p>
        </p:txBody>
      </p:sp>
      <p:sp>
        <p:nvSpPr>
          <p:cNvPr id="3" name="Content Placeholder 2">
            <a:extLst>
              <a:ext uri="{FF2B5EF4-FFF2-40B4-BE49-F238E27FC236}">
                <a16:creationId xmlns:a16="http://schemas.microsoft.com/office/drawing/2014/main" id="{3B3D6B3B-E8AF-4397-A998-9C6C896729A4}"/>
              </a:ext>
            </a:extLst>
          </p:cNvPr>
          <p:cNvSpPr>
            <a:spLocks noGrp="1"/>
          </p:cNvSpPr>
          <p:nvPr>
            <p:ph idx="1"/>
          </p:nvPr>
        </p:nvSpPr>
        <p:spPr/>
        <p:txBody>
          <a:bodyPr>
            <a:normAutofit fontScale="92500"/>
          </a:bodyPr>
          <a:lstStyle/>
          <a:p>
            <a:r>
              <a:rPr lang="en-US"/>
              <a:t>$ locate filename</a:t>
            </a:r>
          </a:p>
          <a:p>
            <a:pPr lvl="1"/>
            <a:r>
              <a:rPr lang="en-US"/>
              <a:t>Locate uses a database of files - it is not always up to date</a:t>
            </a:r>
          </a:p>
          <a:p>
            <a:r>
              <a:rPr lang="en-US"/>
              <a:t>$ find [where to start searching from] [expression determines what to find] [-options] [what to find]</a:t>
            </a:r>
          </a:p>
          <a:p>
            <a:pPr lvl="1"/>
            <a:r>
              <a:rPr lang="en-US"/>
              <a:t>By name</a:t>
            </a:r>
          </a:p>
          <a:p>
            <a:pPr lvl="2"/>
            <a:r>
              <a:rPr lang="en-US"/>
              <a:t>$ find ~ -name sample.txt </a:t>
            </a:r>
          </a:p>
          <a:p>
            <a:pPr lvl="1"/>
            <a:r>
              <a:rPr lang="en-US"/>
              <a:t>By size</a:t>
            </a:r>
          </a:p>
          <a:p>
            <a:pPr lvl="1"/>
            <a:r>
              <a:rPr lang="en-US"/>
              <a:t>By type</a:t>
            </a:r>
          </a:p>
          <a:p>
            <a:pPr lvl="1"/>
            <a:r>
              <a:rPr lang="en-US"/>
              <a:t>By permission</a:t>
            </a:r>
          </a:p>
          <a:p>
            <a:pPr lvl="2"/>
            <a:r>
              <a:rPr lang="en-US"/>
              <a:t>$ find ~ -perm 664</a:t>
            </a:r>
          </a:p>
          <a:p>
            <a:pPr lvl="1"/>
            <a:r>
              <a:rPr lang="en-US">
                <a:hlinkClick r:id="rId2"/>
              </a:rPr>
              <a:t>https://linuxize.com/post/how-to-find-files-in-linux-using-the-command-line/</a:t>
            </a:r>
            <a:r>
              <a:rPr lang="en-US"/>
              <a:t> </a:t>
            </a:r>
          </a:p>
        </p:txBody>
      </p:sp>
    </p:spTree>
    <p:extLst>
      <p:ext uri="{BB962C8B-B14F-4D97-AF65-F5344CB8AC3E}">
        <p14:creationId xmlns:p14="http://schemas.microsoft.com/office/powerpoint/2010/main" val="3259733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02CB-BFC2-4CF0-9D65-C30B83943D21}"/>
              </a:ext>
            </a:extLst>
          </p:cNvPr>
          <p:cNvSpPr>
            <a:spLocks noGrp="1"/>
          </p:cNvSpPr>
          <p:nvPr>
            <p:ph type="title"/>
          </p:nvPr>
        </p:nvSpPr>
        <p:spPr/>
        <p:txBody>
          <a:bodyPr/>
          <a:lstStyle/>
          <a:p>
            <a:r>
              <a:rPr lang="en-US" dirty="0"/>
              <a:t>Class plays regex</a:t>
            </a:r>
          </a:p>
        </p:txBody>
      </p:sp>
      <p:sp>
        <p:nvSpPr>
          <p:cNvPr id="3" name="Content Placeholder 2">
            <a:extLst>
              <a:ext uri="{FF2B5EF4-FFF2-40B4-BE49-F238E27FC236}">
                <a16:creationId xmlns:a16="http://schemas.microsoft.com/office/drawing/2014/main" id="{0AF0835A-1CD1-40BA-B942-369916F83800}"/>
              </a:ext>
            </a:extLst>
          </p:cNvPr>
          <p:cNvSpPr>
            <a:spLocks noGrp="1"/>
          </p:cNvSpPr>
          <p:nvPr>
            <p:ph idx="1"/>
          </p:nvPr>
        </p:nvSpPr>
        <p:spPr/>
        <p:txBody>
          <a:bodyPr/>
          <a:lstStyle/>
          <a:p>
            <a:r>
              <a:rPr lang="en-US" dirty="0">
                <a:hlinkClick r:id="rId2"/>
              </a:rPr>
              <a:t>https://regexone.com/lesson/introduction_abcs</a:t>
            </a:r>
            <a:r>
              <a:rPr lang="en-US" dirty="0"/>
              <a:t> </a:t>
            </a:r>
          </a:p>
          <a:p>
            <a:r>
              <a:rPr lang="en-US" dirty="0"/>
              <a:t>Walking through usage </a:t>
            </a:r>
            <a:r>
              <a:rPr lang="en-US"/>
              <a:t>lessons 1-10</a:t>
            </a:r>
          </a:p>
          <a:p>
            <a:pPr lvl="1"/>
            <a:r>
              <a:rPr lang="en-US"/>
              <a:t>Left off on [a-z][A-Z][0-9]</a:t>
            </a:r>
            <a:endParaRPr lang="en-US" dirty="0"/>
          </a:p>
          <a:p>
            <a:endParaRPr lang="en-US" dirty="0"/>
          </a:p>
          <a:p>
            <a:r>
              <a:rPr lang="en-US" dirty="0"/>
              <a:t>Fun testing site:</a:t>
            </a:r>
          </a:p>
          <a:p>
            <a:r>
              <a:rPr lang="en-US" dirty="0">
                <a:hlinkClick r:id="rId3"/>
              </a:rPr>
              <a:t>https://regex101.com/</a:t>
            </a:r>
            <a:r>
              <a:rPr lang="en-US" dirty="0"/>
              <a:t> </a:t>
            </a:r>
          </a:p>
        </p:txBody>
      </p:sp>
    </p:spTree>
    <p:extLst>
      <p:ext uri="{BB962C8B-B14F-4D97-AF65-F5344CB8AC3E}">
        <p14:creationId xmlns:p14="http://schemas.microsoft.com/office/powerpoint/2010/main" val="283831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8DC8-2906-4D32-AEAC-D1BFF2D759AA}"/>
              </a:ext>
            </a:extLst>
          </p:cNvPr>
          <p:cNvSpPr>
            <a:spLocks noGrp="1"/>
          </p:cNvSpPr>
          <p:nvPr>
            <p:ph type="title"/>
          </p:nvPr>
        </p:nvSpPr>
        <p:spPr/>
        <p:txBody>
          <a:bodyPr/>
          <a:lstStyle/>
          <a:p>
            <a:r>
              <a:rPr lang="en-US" dirty="0"/>
              <a:t>Grep + Regex</a:t>
            </a:r>
          </a:p>
        </p:txBody>
      </p:sp>
      <p:sp>
        <p:nvSpPr>
          <p:cNvPr id="3" name="Content Placeholder 2">
            <a:extLst>
              <a:ext uri="{FF2B5EF4-FFF2-40B4-BE49-F238E27FC236}">
                <a16:creationId xmlns:a16="http://schemas.microsoft.com/office/drawing/2014/main" id="{0DCDC55E-FD84-4806-9DDE-2CA5F1C4F424}"/>
              </a:ext>
            </a:extLst>
          </p:cNvPr>
          <p:cNvSpPr>
            <a:spLocks noGrp="1"/>
          </p:cNvSpPr>
          <p:nvPr>
            <p:ph idx="1"/>
          </p:nvPr>
        </p:nvSpPr>
        <p:spPr/>
        <p:txBody>
          <a:bodyPr/>
          <a:lstStyle/>
          <a:p>
            <a:r>
              <a:rPr lang="en-US" dirty="0"/>
              <a:t>Grep – print lines matching a pattern</a:t>
            </a:r>
          </a:p>
          <a:p>
            <a:r>
              <a:rPr lang="en-US" dirty="0"/>
              <a:t>$ grep [Options] ‘</a:t>
            </a:r>
            <a:r>
              <a:rPr lang="en-US" dirty="0" err="1"/>
              <a:t>pattern_here</a:t>
            </a:r>
            <a:r>
              <a:rPr lang="en-US" dirty="0"/>
              <a:t>’ </a:t>
            </a:r>
            <a:r>
              <a:rPr lang="en-US" dirty="0" err="1"/>
              <a:t>file_name</a:t>
            </a:r>
            <a:endParaRPr lang="en-US" dirty="0"/>
          </a:p>
          <a:p>
            <a:r>
              <a:rPr lang="en-US" dirty="0"/>
              <a:t>/</a:t>
            </a:r>
            <a:r>
              <a:rPr lang="en-US" dirty="0" err="1"/>
              <a:t>usr</a:t>
            </a:r>
            <a:r>
              <a:rPr lang="en-US" dirty="0"/>
              <a:t>/share/</a:t>
            </a:r>
            <a:r>
              <a:rPr lang="en-US" dirty="0" err="1"/>
              <a:t>dict</a:t>
            </a:r>
            <a:r>
              <a:rPr lang="en-US" dirty="0"/>
              <a:t>/words – contains a lot of words</a:t>
            </a:r>
          </a:p>
          <a:p>
            <a:endParaRPr lang="en-US" dirty="0"/>
          </a:p>
          <a:p>
            <a:r>
              <a:rPr lang="en-US" dirty="0"/>
              <a:t>-E flag – boosts regular expressions</a:t>
            </a:r>
          </a:p>
          <a:p>
            <a:pPr lvl="1"/>
            <a:r>
              <a:rPr lang="en-US" dirty="0"/>
              <a:t>Enables {}, +, etc.</a:t>
            </a:r>
          </a:p>
          <a:p>
            <a:pPr lvl="1"/>
            <a:r>
              <a:rPr lang="en-US" dirty="0"/>
              <a:t>So if it isn’t working, try E flag</a:t>
            </a:r>
          </a:p>
          <a:p>
            <a:pPr lvl="1"/>
            <a:r>
              <a:rPr lang="en-US" dirty="0" err="1"/>
              <a:t>egrep</a:t>
            </a:r>
            <a:r>
              <a:rPr lang="en-US" dirty="0"/>
              <a:t> == grep -E</a:t>
            </a:r>
          </a:p>
          <a:p>
            <a:endParaRPr lang="en-US" dirty="0"/>
          </a:p>
        </p:txBody>
      </p:sp>
    </p:spTree>
    <p:extLst>
      <p:ext uri="{BB962C8B-B14F-4D97-AF65-F5344CB8AC3E}">
        <p14:creationId xmlns:p14="http://schemas.microsoft.com/office/powerpoint/2010/main" val="91139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84DA-93F8-4DD2-BC36-1B4DB2BB9F58}"/>
              </a:ext>
            </a:extLst>
          </p:cNvPr>
          <p:cNvSpPr>
            <a:spLocks noGrp="1"/>
          </p:cNvSpPr>
          <p:nvPr>
            <p:ph type="title"/>
          </p:nvPr>
        </p:nvSpPr>
        <p:spPr/>
        <p:txBody>
          <a:bodyPr/>
          <a:lstStyle/>
          <a:p>
            <a:r>
              <a:rPr lang="en-US"/>
              <a:t>Word count</a:t>
            </a:r>
          </a:p>
        </p:txBody>
      </p:sp>
      <p:sp>
        <p:nvSpPr>
          <p:cNvPr id="3" name="Content Placeholder 2">
            <a:extLst>
              <a:ext uri="{FF2B5EF4-FFF2-40B4-BE49-F238E27FC236}">
                <a16:creationId xmlns:a16="http://schemas.microsoft.com/office/drawing/2014/main" id="{0454F2EE-0559-4E94-9B49-41F1DC52D442}"/>
              </a:ext>
            </a:extLst>
          </p:cNvPr>
          <p:cNvSpPr>
            <a:spLocks noGrp="1"/>
          </p:cNvSpPr>
          <p:nvPr>
            <p:ph idx="1"/>
          </p:nvPr>
        </p:nvSpPr>
        <p:spPr/>
        <p:txBody>
          <a:bodyPr/>
          <a:lstStyle/>
          <a:p>
            <a:r>
              <a:rPr lang="en-US"/>
              <a:t>$ wc filename</a:t>
            </a:r>
          </a:p>
          <a:p>
            <a:pPr lvl="1"/>
            <a:r>
              <a:rPr lang="en-US"/>
              <a:t>Prints lines, words, and bytes</a:t>
            </a:r>
          </a:p>
          <a:p>
            <a:pPr lvl="1"/>
            <a:r>
              <a:rPr lang="de-DE"/>
              <a:t>$ ls /bin /usr/bin | sort | uniq | wc -l</a:t>
            </a:r>
            <a:endParaRPr lang="en-US"/>
          </a:p>
        </p:txBody>
      </p:sp>
    </p:spTree>
    <p:extLst>
      <p:ext uri="{BB962C8B-B14F-4D97-AF65-F5344CB8AC3E}">
        <p14:creationId xmlns:p14="http://schemas.microsoft.com/office/powerpoint/2010/main" val="1257811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1218</TotalTime>
  <Words>2026</Words>
  <Application>Microsoft Office PowerPoint</Application>
  <PresentationFormat>Widescreen</PresentationFormat>
  <Paragraphs>307</Paragraphs>
  <Slides>37</Slides>
  <Notes>13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Ion</vt:lpstr>
      <vt:lpstr>Week 05</vt:lpstr>
      <vt:lpstr>Updates</vt:lpstr>
      <vt:lpstr>Commands so far</vt:lpstr>
      <vt:lpstr>Package manager</vt:lpstr>
      <vt:lpstr>What is this thing I’m using?</vt:lpstr>
      <vt:lpstr>It was here a minute ago…</vt:lpstr>
      <vt:lpstr>Class plays regex</vt:lpstr>
      <vt:lpstr>Grep + Regex</vt:lpstr>
      <vt:lpstr>Word count</vt:lpstr>
      <vt:lpstr>QUIZ TODAY!</vt:lpstr>
      <vt:lpstr>Path Finder</vt:lpstr>
      <vt:lpstr>So far</vt:lpstr>
      <vt:lpstr>Stuff in the Shell</vt:lpstr>
      <vt:lpstr>Common Env Vars</vt:lpstr>
      <vt:lpstr>Startup Files</vt:lpstr>
      <vt:lpstr>Peek at .profile</vt:lpstr>
      <vt:lpstr>Modifying PATH</vt:lpstr>
      <vt:lpstr>PATH mess ups</vt:lpstr>
      <vt:lpstr>Exercise</vt:lpstr>
      <vt:lpstr>Bash Scripting Crash Course</vt:lpstr>
      <vt:lpstr>Read in content</vt:lpstr>
      <vt:lpstr>Single quotes</vt:lpstr>
      <vt:lpstr>Double quotes</vt:lpstr>
      <vt:lpstr>Backticks (and $ parens)</vt:lpstr>
      <vt:lpstr>While loops</vt:lpstr>
      <vt:lpstr>For loops</vt:lpstr>
      <vt:lpstr>Looping through file lines</vt:lpstr>
      <vt:lpstr>Note on for loops</vt:lpstr>
      <vt:lpstr>Intro to `grep`</vt:lpstr>
      <vt:lpstr>Grep + Regex</vt:lpstr>
      <vt:lpstr>Intro to `sed`</vt:lpstr>
      <vt:lpstr>sed example</vt:lpstr>
      <vt:lpstr>Intro to `awk`</vt:lpstr>
      <vt:lpstr>Awk Examples</vt:lpstr>
      <vt:lpstr>In summary</vt:lpstr>
      <vt:lpstr>Note on Lab 04</vt:lpstr>
      <vt:lpstr>In class scripts 9/23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Duncan, Kayleigh Elizabeth</cp:lastModifiedBy>
  <cp:revision>29</cp:revision>
  <dcterms:created xsi:type="dcterms:W3CDTF">2020-02-07T16:34:33Z</dcterms:created>
  <dcterms:modified xsi:type="dcterms:W3CDTF">2021-12-10T21:21:43Z</dcterms:modified>
</cp:coreProperties>
</file>