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402" r:id="rId2"/>
    <p:sldId id="734" r:id="rId3"/>
    <p:sldId id="707" r:id="rId4"/>
    <p:sldId id="469" r:id="rId5"/>
    <p:sldId id="476" r:id="rId6"/>
    <p:sldId id="477" r:id="rId7"/>
    <p:sldId id="442" r:id="rId8"/>
    <p:sldId id="444" r:id="rId9"/>
    <p:sldId id="708" r:id="rId10"/>
    <p:sldId id="687" r:id="rId11"/>
    <p:sldId id="709" r:id="rId12"/>
    <p:sldId id="710" r:id="rId13"/>
    <p:sldId id="711" r:id="rId14"/>
    <p:sldId id="712" r:id="rId15"/>
    <p:sldId id="713" r:id="rId16"/>
    <p:sldId id="717" r:id="rId17"/>
    <p:sldId id="719" r:id="rId18"/>
    <p:sldId id="718" r:id="rId19"/>
    <p:sldId id="446" r:id="rId20"/>
    <p:sldId id="453" r:id="rId21"/>
    <p:sldId id="456" r:id="rId22"/>
    <p:sldId id="715" r:id="rId23"/>
    <p:sldId id="437" r:id="rId24"/>
    <p:sldId id="716" r:id="rId25"/>
    <p:sldId id="728" r:id="rId26"/>
    <p:sldId id="730" r:id="rId27"/>
    <p:sldId id="731" r:id="rId28"/>
    <p:sldId id="732" r:id="rId29"/>
    <p:sldId id="729" r:id="rId30"/>
    <p:sldId id="7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A2B5B-72EC-4BCA-9773-8E4FB6998BC7}" v="10" dt="2021-11-09T15:23:4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905" autoAdjust="0"/>
    <p:restoredTop sz="96036" autoAdjust="0"/>
  </p:normalViewPr>
  <p:slideViewPr>
    <p:cSldViewPr snapToGrid="0">
      <p:cViewPr>
        <p:scale>
          <a:sx n="120" d="100"/>
          <a:sy n="120" d="100"/>
        </p:scale>
        <p:origin x="12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36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23 208 9384 0 0,'4'-40'430'0'0,"-6"40"72"0"0,-3 6-395 0 0,-4 10-130 0 0,7-8 94 0 0,-1 0-1 0 0,2 0 1 0 0,-1 1 0 0 0,0 7 0 0 0,1 9 938 0 0,3 28-1 0 0,-1-8-653 0 0,-1-11-301 0 0,1-1 1 0 0,2 1-1 0 0,1-1 0 0 0,1 0 0 0 0,19 62 1 0 0,-22-90-24 0 0,4 9 25 0 0,-2 1 0 0 0,0-1 0 0 0,0 1-1 0 0,1 18 1 0 0,-30-108 262 0 0,16 31 156 0 0,3 1 0 0 0,1-1 0 0 0,2 0 1 0 0,2 0-1 0 0,3-1 0 0 0,8-60 0 0 0,-9 96-474 0 0,1-7 0 0 0,1 0 0 0 0,1 1 0 0 0,0-1 0 0 0,1 1 0 0 0,8-19 0 0 0,7-17-4 0 0,-16 39 26 0 0,0 0 0 0 0,10-18-1 0 0,-13 26 27 0 0,2 1 1 0 0,-1 0-1 0 0,0 0 0 0 0,1-1 0 0 0,-1 1 1 0 0,1 1-1 0 0,0-1 0 0 0,0 0 0 0 0,0 1 1 0 0,0-1-1 0 0,1 1 0 0 0,4-3 0 0 0,-4 4 14 0 0,-1-1-1 0 0,1 1 1 0 0,-1 0-1 0 0,1 0 0 0 0,-1 0 1 0 0,1 0-1 0 0,0 1 1 0 0,-1-1-1 0 0,1 1 0 0 0,0 0 1 0 0,0 0-1 0 0,-1 0 1 0 0,1 1-1 0 0,0-1 0 0 0,0 1 1 0 0,-1 0-1 0 0,1 0 1 0 0,4 2-1 0 0,-2 0 14 0 0,-1 0 0 0 0,1 1 0 0 0,-1-1 0 0 0,1 1 0 0 0,-1 1 0 0 0,-1-1 0 0 0,1 1 0 0 0,0 0 0 0 0,-1 0 0 0 0,4 6 0 0 0,60 79 621 0 0,-64-83-659 0 0,1 0-1 0 0,-1 1 0 0 0,-1-1 0 0 0,1 1 0 0 0,-1 0 1 0 0,3 14-1 0 0,7 54 53 0 0,-7-41-44 0 0,4 71 75 0 0,-9-77-629 0 0,1-1-1 0 0,1 0 0 0 0,10 35 1 0 0,-9-51-1410 0 0,-1-6-2141 0 0,-2-4-1670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1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14368 0 0,'0'0'661'0'0,"0"0"-17"0"0,14 15-356 0 0,-1 4 174 0 0,0 0 1 0 0,-2 0-1 0 0,0 1 1 0 0,-1 0 0 0 0,-2 1-1 0 0,0 0 1 0 0,-1 1-1 0 0,5 25 1 0 0,22 184 713 0 0,-31-201-1046 0 0,61 675 511 0 0,-41-435-786 0 0,12 170-1473 0 0,-18-152-3057 0 0,-13-200-1230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2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13736 0 0,'-6'4'182'0'0,"1"-1"25"0"0,0 1 0 0 0,0 0 0 0 0,1 0 0 0 0,-7 6 0 0 0,11-9-200 0 0,-1-1 0 0 0,1 1-1 0 0,-1-1 1 0 0,1 1 0 0 0,0-1 0 0 0,-1 1 0 0 0,1-1 0 0 0,0 1 0 0 0,-1-1-1 0 0,1 1 1 0 0,0 0 0 0 0,0-1 0 0 0,0 1 0 0 0,-1-1 0 0 0,1 1-1 0 0,0 0 1 0 0,0-1 0 0 0,0 1 0 0 0,0 0 0 0 0,0-1 0 0 0,0 1-1 0 0,0 0 1 0 0,0-1 0 0 0,0 1 0 0 0,1-1 0 0 0,-1 1 0 0 0,0 0 0 0 0,0-1-1 0 0,1 1 1 0 0,-1-1 0 0 0,0 1 0 0 0,0-1 0 0 0,1 1 0 0 0,-1-1-1 0 0,1 1 1 0 0,-1-1 0 0 0,0 1 0 0 0,1-1 0 0 0,-1 1 0 0 0,1-1-1 0 0,-1 1 1 0 0,1-1 0 0 0,0 0 0 0 0,-1 1 0 0 0,1-1 0 0 0,-1 0-1 0 0,1 0 1 0 0,-1 0 0 0 0,1 1 0 0 0,0-1 0 0 0,-1 0 0 0 0,2 0 0 0 0,9 3 302 0 0,0 0 0 0 0,0 0 0 0 0,0-1 0 0 0,0-1 0 0 0,19 0 0 0 0,62-5 985 0 0,-33 0-599 0 0,457 12 3571 0 0,-330-1-3677 0 0,506-4-42 0 0,-275-9-2922 0 0,-353 5 16 0 0,-17 1-4948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2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6448 0 0,'0'0'498'0'0,"0"0"-182"0"0,0 0 455 0 0,0 0 233 0 0,0 0 48 0 0,4 9 1032 0 0,-1-6-1730 0 0,0 0-1 0 0,1 0 1 0 0,-1 0 0 0 0,0 0-1 0 0,1 0 1 0 0,-1-1 0 0 0,1 1-1 0 0,0-1 1 0 0,0 0 0 0 0,0 0-1 0 0,0-1 1 0 0,0 1-1 0 0,8 1 1 0 0,10 2 609 0 0,31 3 0 0 0,-34-5-567 0 0,41 4 252 0 0,1-2 1 0 0,109-6-1 0 0,-128-2-1333 0 0,-1-3 1 0 0,1 0 0 0 0,-1-3-1 0 0,78-27 1 0 0,-87 21-5861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0 12440 0 0,'-5'6'483'0'0,"-1"0"1"0"0,1 1 0 0 0,0-1-1 0 0,-7 13 1 0 0,11-18 106 0 0,1-1-42 0 0,0 0-184 0 0,0 0-79 0 0,1 2-221 0 0,0-1 0 0 0,0 0 1 0 0,-1 0-1 0 0,1 0 0 0 0,0 0 1 0 0,0-1-1 0 0,1 1 0 0 0,-1 0 0 0 0,0 0 1 0 0,0 0-1 0 0,0-1 0 0 0,0 1 1 0 0,1-1-1 0 0,-1 1 0 0 0,0-1 0 0 0,0 1 1 0 0,1-1-1 0 0,-1 0 0 0 0,1 0 0 0 0,0 0 1 0 0,33 1 455 0 0,-23-2-248 0 0,-10 1-268 0 0,12 0 155 0 0,1 0 0 0 0,-1 1 0 0 0,1 0 0 0 0,0 1-1 0 0,-1 0 1 0 0,23 8 0 0 0,149 71 5 0 0,-110-45-50 0 0,83 26 0 0 0,-116-48-107 0 0,71 34 0 0 0,-98-41 0 0 0,-1 2 1 0 0,0 0-1 0 0,-1 1 0 0 0,0 0 0 0 0,-1 1 1 0 0,0 0-1 0 0,20 25 0 0 0,-29-32 10 0 0,-1 1-1 0 0,0 0 1 0 0,0 0-1 0 0,0 0 1 0 0,0 1-1 0 0,-1-1 0 0 0,0 1 1 0 0,0-1-1 0 0,-1 1 1 0 0,1 0-1 0 0,-1 0 1 0 0,0 0-1 0 0,0 9 1 0 0,-2-7 73 0 0,1 0 1 0 0,-1 0 0 0 0,-1 1 0 0 0,0-1 0 0 0,0 0 0 0 0,0 0 0 0 0,-1 0-1 0 0,-7 13 1 0 0,2-6 57 0 0,-1-1-1 0 0,0 0 0 0 0,-1-1 0 0 0,-1 0 0 0 0,0-1 1 0 0,-1 0-1 0 0,0 0 0 0 0,-1-1 0 0 0,-15 9 0 0 0,12-9 59 0 0,-1-1-1 0 0,-1-1 1 0 0,1 0 0 0 0,-36 10-1 0 0,40-15-99 0 0,0-1 1 0 0,-1 0-1 0 0,1-1 0 0 0,-1 0 0 0 0,1-2 1 0 0,-1 1-1 0 0,1-1 0 0 0,-15-3 0 0 0,8 1-73 0 0,1-1-1 0 0,0-1 1 0 0,1-1 0 0 0,-1-1-1 0 0,1 0 1 0 0,-24-13-1 0 0,34 15-320 0 0,-68-43 444 0 0,42 18-1958 0 0,6-6-4623 0 0,18 12-779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3224 0 0,'2'-3'48'0'0,"-1"1"-33"0"0,1 0 0 0 0,-1 0 0 0 0,0 0 0 0 0,0 0 0 0 0,0 0 0 0 0,0 0 0 0 0,0 0 0 0 0,0 0 0 0 0,-1 0 0 0 0,1 0 0 0 0,-1 0 0 0 0,1-1 0 0 0,-1 1 0 0 0,0 0 0 0 0,0-4 0 0 0,3-12 454 0 0,-3 17-322 0 0,1 0-1 0 0,-1 0 1 0 0,0 0 0 0 0,0 0 0 0 0,1 0 0 0 0,-1 0-1 0 0,0 0 1 0 0,0 0 0 0 0,0 0 0 0 0,0-1-1 0 0,0 1 1 0 0,0 0 0 0 0,0 0 0 0 0,-1 0-1 0 0,1-1 1 0 0,-1 1 882 0 0,1 1 131 0 0,0 0 59 0 0,0 0 12 0 0,0 0-39 0 0,0 0-167 0 0,0 0-69 0 0,0 0-17 0 0,-8 22 1354 0 0,6-18-2091 0 0,1 0-1 0 0,-1 0 1 0 0,1 0 0 0 0,0 0-1 0 0,0 1 1 0 0,1-1-1 0 0,-1 8 1 0 0,9 134 1763 0 0,0-30-1757 0 0,-4-69-167 0 0,12 60 0 0 0,0-14-43 0 0,17 114-6325 0 0,-30-176-89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6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13792 0 0,'0'0'629'0'0,"0"0"-12"0"0,0 0-286 0 0,0 0 245 0 0,0 0 154 0 0,0 0 34 0 0,10 1 1596 0 0,8 20-1514 0 0,-1 0 0 0 0,-1 1 0 0 0,22 39 0 0 0,-25-37-773 0 0,2-1 0 0 0,0-1 1 0 0,1 0-1 0 0,20 19 0 0 0,-35-40-73 0 0,16 17 3 0 0,2-2 0 0 0,0 1 1 0 0,42 26-1 0 0,-56-40-3 0 0,1 0 0 0 0,0 0 0 0 0,0 0-1 0 0,0-1 1 0 0,1 0 0 0 0,-1 0 0 0 0,1 0 0 0 0,-1-1 0 0 0,1 0 0 0 0,-1-1 0 0 0,1 1-1 0 0,0-1 1 0 0,-1 0 0 0 0,1-1 0 0 0,0 0 0 0 0,-1 0 0 0 0,1 0 0 0 0,-1-1 0 0 0,1 0-1 0 0,6-3 1 0 0,-7 2-40 0 0,-1 0-1 0 0,0 0 0 0 0,0-1 0 0 0,-1 1 1 0 0,1-1-1 0 0,-1 0 0 0 0,0-1 0 0 0,0 1 1 0 0,0-1-1 0 0,-1 1 0 0 0,1-1 0 0 0,-1 0 1 0 0,0-1-1 0 0,-1 1 0 0 0,1 0 0 0 0,-1-1 1 0 0,0 0-1 0 0,0 1 0 0 0,0-8 0 0 0,2-6-190 0 0,-1 0 0 0 0,-1-1-1 0 0,0 1 1 0 0,-3-31-1 0 0,-4-2-1749 0 0,-2-3-5161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8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89 775 1376 0 0,'1'0'-2200'0'0,"2"-1"3722"0"0,9-2 12369 0 0,-8 2-12352 0 0,13-3-1178 0 0,0-1 1 0 0,0 0 0 0 0,-1-2 0 0 0,1 1 0 0 0,-1-2-1 0 0,-1 0 1 0 0,23-16 0 0 0,-22 11-135 0 0,-1-1-1 0 0,0 0 1 0 0,-1-1-1 0 0,14-19 0 0 0,44-72 188 0 0,-55 81-383 0 0,0 0 73 0 0,-1-2 0 0 0,-1 0 0 0 0,-1 0 0 0 0,-1-2 0 0 0,13-45 0 0 0,-10 30 104 0 0,-13 37-164 0 0,0 0-1 0 0,0 0 0 0 0,-1-1 0 0 0,0 1 0 0 0,0 0 1 0 0,0-1-1 0 0,-1 1 0 0 0,0-1 0 0 0,-1-10 0 0 0,0-7 119 0 0,1 21-81 0 0,-1-1 0 0 0,0 1 0 0 0,0-1 0 0 0,0 1 0 0 0,-2-9 0 0 0,1 10 2 0 0,0-1-1 0 0,0 1 0 0 0,0 0 0 0 0,-1-1 0 0 0,1 1 1 0 0,-1 0-1 0 0,0 0 0 0 0,1 0 0 0 0,-2 0 1 0 0,1 0-1 0 0,0 0 0 0 0,0 1 0 0 0,-1-1 0 0 0,0 1 1 0 0,1 0-1 0 0,-1-1 0 0 0,-5-2 0 0 0,7 5 41 0 0,1 0-24 0 0,0 0-17 0 0,0 0-2 0 0,-35-15 150 0 0,2 1-164 0 0,24 13-66 0 0,4 1 0 0 0,0 0 0 0 0,0 1 0 0 0,0-1 0 0 0,0 1 0 0 0,0 0 0 0 0,0 0 0 0 0,0 1 0 0 0,0-1 0 0 0,-9 5 0 0 0,-1 1 0 0 0,11-5 0 0 0,1 0 0 0 0,0 0 0 0 0,0 1 0 0 0,0-1 0 0 0,0 1 0 0 0,0 0 0 0 0,1 0 0 0 0,-5 6 0 0 0,-10 9 0 0 0,6-7-10 0 0,1 0 0 0 0,-1 0 0 0 0,2 1 0 0 0,0 0 0 0 0,0 1 0 0 0,-12 25 0 0 0,14-26 0 0 0,4-6-8 0 0,0 0 0 0 0,1 0 0 0 0,0 1-1 0 0,0-1 1 0 0,0 1 0 0 0,1-1 0 0 0,-1 1 0 0 0,2-1-1 0 0,-1 1 1 0 0,1 0 0 0 0,0 0 0 0 0,0-1-1 0 0,3 12 1 0 0,2 6-41 0 0,1-1 0 0 0,13 33 0 0 0,-7-22 22 0 0,-7-21 30 0 0,0 0 1 0 0,1-1-1 0 0,0 0 0 0 0,1-1 1 0 0,1 1-1 0 0,-1-1 0 0 0,2 0 1 0 0,10 10-1 0 0,11 8 21 0 0,44 32 0 0 0,-61-50 17 0 0,-6-5-16 0 0,-1-1 1 0 0,0 2-1 0 0,-1-1 1 0 0,0 1-1 0 0,0 0 1 0 0,5 8-1 0 0,15 22 19 0 0,-19-29-27 0 0,-1-1 0 0 0,0 2-1 0 0,-1-1 1 0 0,0 1 0 0 0,-1-1-1 0 0,1 1 1 0 0,2 16 0 0 0,-4-16 12 0 0,-1 0 1 0 0,0 0-1 0 0,0 0 1 0 0,-1 0-1 0 0,0 0 1 0 0,-1 1-1 0 0,0-1 1 0 0,0 0 0 0 0,-1 0-1 0 0,0-1 1 0 0,-5 12-1 0 0,4-13-6 0 0,1 0 0 0 0,0 0 0 0 0,0 1-1 0 0,-1 11 1 0 0,2-15-7 0 0,-1 1 0 0 0,1-1-1 0 0,-1 0 1 0 0,1 0 0 0 0,-1 1 0 0 0,-1-1-1 0 0,1 0 1 0 0,0-1 0 0 0,-1 1 0 0 0,0 0-1 0 0,0-1 1 0 0,0 1 0 0 0,0-1 0 0 0,-1 0-1 0 0,1 0 1 0 0,-1 0 0 0 0,0-1 0 0 0,0 1-1 0 0,0-1 1 0 0,0 0 0 0 0,0 0-1 0 0,-6 2 1 0 0,4-3-2 0 0,-1 0 0 0 0,0-1 0 0 0,0 0 0 0 0,1 0 0 0 0,-1 0 0 0 0,0-1 0 0 0,1 0 0 0 0,-1 0 0 0 0,1-1 0 0 0,-1 1 0 0 0,1-2 0 0 0,0 1 0 0 0,-1-1 0 0 0,1 1 0 0 0,0-2 0 0 0,1 1 0 0 0,-1-1 0 0 0,-9-8 0 0 0,-26-19-4 0 0,27 21 0 0 0,-23-21 0 0 0,15 5-32 0 0,0 0-1 0 0,1-2 1 0 0,2 0 0 0 0,1-1-1 0 0,1-1 1 0 0,-16-42 0 0 0,18 35-19 0 0,11 25 50 0 0,0 1 1 0 0,-1 0 0 0 0,0 0 0 0 0,-1 0-1 0 0,0 1 1 0 0,-1 0 0 0 0,0 0 0 0 0,-8-9-1 0 0,-7-6 1 0 0,19 24 11 0 0,3 1-9 0 0,0 0-1 0 0,-1 0 1 0 0,1 1 0 0 0,0-1-1 0 0,0 0 1 0 0,0 0 0 0 0,0 0-1 0 0,0 0 1 0 0,0 0 0 0 0,-1 0-1 0 0,1 1 1 0 0,0-1 0 0 0,0 0 0 0 0,0 0-1 0 0,0 0 1 0 0,0 0 0 0 0,0 1-1 0 0,0-1 1 0 0,0 0 0 0 0,0 0-1 0 0,0 0 1 0 0,0 0 0 0 0,0 1-1 0 0,0-1 1 0 0,0 0 0 0 0,0 0-1 0 0,0 0 1 0 0,0 1 0 0 0,0-1-1 0 0,0 0 1 0 0,0 0 0 0 0,0 0 0 0 0,0 0-1 0 0,0 1 1 0 0,0-1 0 0 0,0 0-1 0 0,0 0 1 0 0,0 0 0 0 0,1 0-1 0 0,-1 0 1 0 0,0 1 0 0 0,0-1-1 0 0,8 16 143 0 0,15 22 96 0 0,-20-34-235 0 0,40 71 136 0 0,13 21 76 0 0,28 23-132 0 0,-58-83-30 0 0,-20-26-55 0 0,0-1-1 0 0,1 0 1 0 0,0 0 0 0 0,13 12-1 0 0,7 9-1804 0 0,-27-30 338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37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1 296 920 0 0,'4'-30'177'0'0,"5"-20"-205"0"0,-8 48 414 0 0,0-1 1 0 0,-1 1-1 0 0,1-1 0 0 0,0 1 1 0 0,1 0-1 0 0,-1 0 1 0 0,0 0-1 0 0,4-4 1 0 0,20-2 5436 0 0,-16 3-4921 0 0,10-3 559 0 0,-6 5-786 0 0,-12 4-614 0 0,-1 0 0 0 0,1 0 0 0 0,-1 0 1 0 0,1 0-1 0 0,-1 0 0 0 0,1 0 1 0 0,-1 0-1 0 0,0 0 0 0 0,1 0 0 0 0,-1 0 1 0 0,0 0-1 0 0,0 3 0 0 0,1-3 29 0 0,12 39 1351 0 0,-1-7-856 0 0,32 108 770 0 0,-21-70-1053 0 0,24 117 0 0 0,-45-175-335 0 0,0 0-1 0 0,1 0 0 0 0,0-1 0 0 0,1 1 0 0 0,1-1 0 0 0,0 1 0 0 0,0-1 1 0 0,2-1-1 0 0,11 18 0 0 0,-17-27 22 0 0,0 0 0 0 0,1-1 0 0 0,-1 1 1 0 0,1 0-1 0 0,-1-1 0 0 0,1 1 0 0 0,0-1 0 0 0,0 1 1 0 0,-1-1-1 0 0,1 0 0 0 0,0 0 0 0 0,0 0 0 0 0,0 0 1 0 0,1 0-1 0 0,-1 0 0 0 0,0-1 0 0 0,0 1 0 0 0,0-1 1 0 0,0 1-1 0 0,1-1 0 0 0,-1 0 0 0 0,0 0 0 0 0,0 0 0 0 0,1 0 1 0 0,-1 0-1 0 0,0-1 0 0 0,0 1 0 0 0,1-1 0 0 0,-1 1 1 0 0,0-1-1 0 0,0 0 0 0 0,3-1 0 0 0,0-1 24 0 0,0 0-1 0 0,0-1 0 0 0,0 0 1 0 0,-1 0-1 0 0,1 0 0 0 0,-1 0 1 0 0,0 0-1 0 0,0-1 0 0 0,-1 0 1 0 0,0 0-1 0 0,4-5 0 0 0,8-23-11 0 0,-1 0 0 0 0,-1 0 0 0 0,-2-1 0 0 0,12-59 0 0 0,-14 54 30 0 0,0 4 36 0 0,-1-2 1 0 0,5-63 0 0 0,-8 20 6 0 0,1-22 188 0 0,-1-39 1215 0 0,-5 140-1149 0 0,3 16 402 0 0,-1 8-542 0 0,35 354 1136 0 0,-20-259-1684 0 0,37 136 0 0 0,-47-232-869 0 0,15 38 0 0 0,-8-32-234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38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0 6912 0 0,'-4'11'714'0'0,"-6"11"-456"0"0,5-13 368 0 0,1 1 1 0 0,0-1-1 0 0,1 1 1 0 0,0 0-1 0 0,0 0 1 0 0,1 0-1 0 0,-1 13 1 0 0,3 26 395 0 0,2-1 1 0 0,17 92-1 0 0,2 42-482 0 0,-11-81-455 0 0,-1-13-115 0 0,-9-80-32 0 0,0-2-26 0 0,0 0 0 0 0,1 1-1 0 0,-1-1 1 0 0,1 0 0 0 0,0 1-1 0 0,1-1 1 0 0,0 0 0 0 0,0 0-1 0 0,0 0 1 0 0,4 6 0 0 0,-5-13-56 0 0,0 0 1 0 0,0-1-1 0 0,-1 1 1 0 0,1-1-1 0 0,0 1 1 0 0,0-1-1 0 0,-1 1 1 0 0,1-1-1 0 0,-1 1 1 0 0,1-3-1 0 0,1-120-1260 0 0,-3 84 1491 0 0,5-57 0 0 0,4 0 697 0 0,4-25 659 0 0,-9 103-1152 0 0,1 1 0 0 0,1 0 0 0 0,1 0 0 0 0,10-26 0 0 0,-9 30-87 0 0,24-47 554 0 0,-27 55-620 0 0,-1 1-1 0 0,1-1 1 0 0,1 1-1 0 0,-1 0 0 0 0,1 0 1 0 0,0 0-1 0 0,8-6 0 0 0,-13 11-74 0 0,1-1 0 0 0,0 0 0 0 0,0 1-1 0 0,0-1 1 0 0,0 1 0 0 0,0-1 0 0 0,0 1-1 0 0,0-1 1 0 0,0 1 0 0 0,0 0 0 0 0,0 0-1 0 0,0-1 1 0 0,0 1 0 0 0,1 0 0 0 0,-1 0-1 0 0,0 0 1 0 0,0 0 0 0 0,0 0 0 0 0,0 1-1 0 0,0-1 1 0 0,0 0 0 0 0,0 0 0 0 0,2 1-1 0 0,-1 1 19 0 0,0-1 0 0 0,0 0 0 0 0,-1 0 0 0 0,1 1 0 0 0,-1-1 0 0 0,1 1 0 0 0,-1 0 0 0 0,1-1 0 0 0,-1 1 0 0 0,0 0 0 0 0,2 3 0 0 0,2 7 153 0 0,0 0-1 0 0,-1 0 1 0 0,5 19-1 0 0,-6-19-98 0 0,50 219 815 0 0,-49-212-920 0 0,4 27-1 0 0,3 16-5 0 0,-7-48-37 0 0,-1 0 0 0 0,0 1-1 0 0,0 17 1 0 0,-3-28-19 0 0,1-1 0 0 0,0 1 0 0 0,0-1 0 0 0,0 0 0 0 0,0 1 0 0 0,3 3 1 0 0,2 9-429 0 0,-6-14 116 0 0,1-2 273 0 0,0-1 0 0 0,0 1-1 0 0,0 0 1 0 0,0-1-1 0 0,0 1 1 0 0,-1 0 0 0 0,1-1-1 0 0,0 0 1 0 0,0 1 0 0 0,0-1-1 0 0,-1 1 1 0 0,1-1-1 0 0,0 0 1 0 0,-1 1 0 0 0,1-1-1 0 0,0 0 1 0 0,-1 0 0 0 0,1 0-1 0 0,-1 1 1 0 0,1-1-1 0 0,-1 0 1 0 0,0 0 0 0 0,1-1-1 0 0,8-25-759 0 0,-8 24 695 0 0,2-9-47 0 0,40-171-1399 0 0,-7 31 1656 0 0,-13 63 347 0 0,2 3 729 0 0,-10 40 34 0 0,-10 36-524 0 0,2 14 89 0 0,3 18-71 0 0,1 31-76 0 0,6 103 0 0 0,-6-34-442 0 0,-4-66-44 0 0,11 72-279 0 0,-11-88-125 0 0,2 12-1785 0 0,0-18-2715 0 0,4 4-2354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38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1376 0 0,'0'0'65'0'0,"0"0"346"0"0,0 0 1430 0 0,0 0 630 0 0,0 0 121 0 0,0 0-2399 0 0,-1 0-1 0 0,1 0 1 0 0,0 0 0 0 0,-1 1 0 0 0,1-1-1 0 0,-1 0 1 0 0,1 0 0 0 0,0 0 0 0 0,-1 0-1 0 0,1 0 1 0 0,0 1 0 0 0,-1-1 0 0 0,1 0 0 0 0,0 0-1 0 0,-1 1 1 0 0,1-1 0 0 0,0 0 0 0 0,0 0-1 0 0,-1 1 1 0 0,1-1 0 0 0,0 0 0 0 0,0 1-1 0 0,-1-1 1 0 0,5 94 2670 0 0,4-23-2457 0 0,18 79 0 0 0,50 203 137 0 0,67 297-1881 0 0,-123-560-2658 0 0,-3-7-1278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39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17 816 6448 0 0,'0'0'498'0'0,"-2"-1"-280"0"0,1 1-1 0 0,0-1 0 0 0,0 1 0 0 0,-1-1 0 0 0,1 1 0 0 0,0-1 0 0 0,0 0 0 0 0,0 1 0 0 0,-1-1 0 0 0,0-2 0 0 0,1-1 108 0 0,1 0 0 0 0,0-1 0 0 0,0 1 0 0 0,0 0 0 0 0,0-1 0 0 0,1 1-1 0 0,0 0 1 0 0,0 0 0 0 0,0-1 0 0 0,0 1 0 0 0,1 0 0 0 0,-1 0 0 0 0,1 0 0 0 0,4-7-1 0 0,4-4 137 0 0,0 0 0 0 0,14-15 0 0 0,0 5-194 0 0,1 0 0 0 0,1 2 0 0 0,0 1-1 0 0,2 1 1 0 0,1 1 0 0 0,1 2 0 0 0,0 1 0 0 0,54-22-1 0 0,6 7 328 0 0,185-41 0 0 0,-214 59-460 0 0,668-111 989 0 0,-524 96-976 0 0,933-120 97 0 0,-716 116-1348 0 0,-241 25-4994 0 0,-106 5 225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39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0 409 13680 0 0,'7'-5'1238'0'0,"122"-78"-701"0"0,8-3 585 0 0,-111 71-731 0 0,2 1 1 0 0,0 2-1 0 0,39-12 0 0 0,-29 14-69 0 0,1 2 1 0 0,0 1-1 0 0,43 0 0 0 0,123 4 374 0 0,-128 3-516 0 0,28 1-127 0 0,555-24 490 0 0,-502 6-1714 0 0,222-52 0 0 0,-278 42-143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0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12984 0 0,'-10'31'336'0'0,"1"0"0"0"0,1 1 1 0 0,2-1-1 0 0,2 2 0 0 0,-2 37 1 0 0,10 167 806 0 0,-4-223-1040 0 0,18 411 1324 0 0,32 536-600 0 0,-30-748-2531 0 0,-10-119-4350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17 5064 0 0,'-3'-2'320'0'0,"-6"-4"-96"0"0,-19-2 4916 0 0,28 8-4997 0 0,-1 0 0 0 0,0 0 0 0 0,1 0-1 0 0,-1 0 1 0 0,0 0 0 0 0,0 0 0 0 0,1 0-1 0 0,-1 0 1 0 0,0 0 0 0 0,1 1 0 0 0,-1-1-1 0 0,1 0 1 0 0,-1 1 0 0 0,0-1 0 0 0,1 0-1 0 0,-1 1 1 0 0,1-1 0 0 0,-1 1 0 0 0,1-1-1 0 0,-1 1 1 0 0,1-1 0 0 0,-1 1 0 0 0,1-1-1 0 0,-1 1 1 0 0,1-1 0 0 0,0 1 0 0 0,-1 0-1 0 0,1-1 1 0 0,0 1 0 0 0,0 0 0 0 0,0-1-1 0 0,-1 1 1 0 0,1 0 0 0 0,0-1 0 0 0,0 1-1 0 0,0 0 1 0 0,0 1 0 0 0,-1 7 184 0 0,-2 12 198 0 0,1 0 0 0 0,1 1 0 0 0,3 36-1 0 0,14 79 448 0 0,19 190-65 0 0,19 233-714 0 0,-29-291-693 0 0,30 434-3214 0 0,-50-611-398 0 0,2-7-1209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9T15:23:41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10 299 15320 0 0,'-1'1'3'0'0,"1"1"188"0"0,0 0 0 0 0,-1 1 1 0 0,0-1-1 0 0,1 0 0 0 0,-1 0 1 0 0,0 0-1 0 0,0 0 0 0 0,-2 3 1 0 0,2-5 161 0 0,1 0 99 0 0,0 0 17 0 0,0 0-30 0 0,0 0-140 0 0,3 0-62 0 0,185-57 2307 0 0,-153 45-2349 0 0,123-35 387 0 0,394-69 924 0 0,6 49-1137 0 0,-498 63-355 0 0,591-15 83 0 0,-142 65-3012 0 0,-466-39 2276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7253-2212-4096-A893-9BF6CC497BF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317D3-B50C-49BD-859D-37526F616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creativecomputing-1978-05/page/n141/mode/2u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channel/UCuWLGQB4WRBKvW1C26zA2og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ura.derohan/compiling-c-files-with-gcc-step-by-step-8e7831805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ura.derohan/compiling-c-files-with-gcc-step-by-step-8e7831805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ura.derohan/compiling-c-files-with-gcc-step-by-step-8e7831805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ura.derohan/compiling-c-files-with-gcc-step-by-step-8e78318052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ura.derohan/compiling-c-files-with-gcc-step-by-step-8e7831805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ura.derohan/compiling-c-files-with-gcc-step-by-step-8e7831805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https://archive.org/details/creativecomputing-1978-05/page/n141/mode/2up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https://www.youtube.com/channel/UCuWLGQB4WRBKvW1C26zA2og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https://medium.com/@laura.derohan/compiling-c-files-with-gcc-step-by-step-8e78318052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https://www.bbc.co.uk/bitesize/guides/zc6s4wx/revision/2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https://www.gnu.org/music/gdb-song.html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9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https://www.guru99.com/difference-between-jdk-jre-jvm.html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317D3-B50C-49BD-859D-37526F616F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https://www.geeksforgeeks.org/difference-between-compiled-and-interpreted-language/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1655D-55D4-4119-B1FB-01A261F86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https://beginnersbook.com/2013/05/first-java-program/</a:t>
            </a:r>
          </a:p>
          <a:p>
            <a:r>
              <a:rPr lang="en-US" dirty="0"/>
              <a:t>https://www3.ntu.edu.sg/home/ehchua/programming/cpp/gcc_make.html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1655D-55D4-4119-B1FB-01A261F863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by downloading file from AWS system – mounted to /</a:t>
            </a:r>
            <a:r>
              <a:rPr lang="en-US" dirty="0" err="1"/>
              <a:t>mnt</a:t>
            </a:r>
            <a:r>
              <a:rPr lang="en-US" dirty="0"/>
              <a:t>/c/Users/kduncan/Desktop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1655D-55D4-4119-B1FB-01A261F86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https://medium.com/@laura.derohan/compiling-c-files-with-gcc-step-by-step-8e78318052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https://medium.com/@laura.derohan/compiling-c-files-with-gcc-step-by-step-8e78318052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https://medium.com/@laura.derohan/compiling-c-files-with-gcc-step-by-step-8e78318052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https://medium.com/@laura.derohan/compiling-c-files-with-gcc-step-by-step-8e78318052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https://medium.com/@laura.derohan/compiling-c-files-with-gcc-step-by-step-8e78318052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6C98-5D95-40C1-9841-E82389E513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3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763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0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8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tonsgirl/Fall2020-CEG2170/blob/master/Examples/pointers%2Bfunctions.c" TargetMode="External"/><Relationship Id="rId2" Type="http://schemas.openxmlformats.org/officeDocument/2006/relationships/hyperlink" Target="https://github.com/pattonsgirl/Fall2020-CEG2170/blob/master/Examples/pointers_addresses.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ming.com/debugging/valgrind.html" TargetMode="External"/><Relationship Id="rId2" Type="http://schemas.openxmlformats.org/officeDocument/2006/relationships/hyperlink" Target="https://gribblelab.org/teaching/CBootCamp/7_Memory_Stack_vs_Heap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warthmore.edu/~newhall/unixhelp/howto_makefiles.html#C" TargetMode="External"/><Relationship Id="rId2" Type="http://schemas.openxmlformats.org/officeDocument/2006/relationships/hyperlink" Target="https://www.cs.swarthmore.edu/~newhall/unixhelp/howto_makefiles.html#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ming.com/gdb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rogramming.com/debugging/valgrind.html" TargetMode="External"/><Relationship Id="rId5" Type="http://schemas.openxmlformats.org/officeDocument/2006/relationships/hyperlink" Target="https://cs.baylor.edu/~donahoo/tools/gdb/tutorial.html" TargetMode="External"/><Relationship Id="rId4" Type="http://schemas.openxmlformats.org/officeDocument/2006/relationships/hyperlink" Target="https://www.cs.umd.edu/~srhuang/teaching/cmsc212/gdb-tutorial-handout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vernon/cs367/tutorials/jdb.tutori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ninjas.com/blog/2021/07/29/c-vs-java-vs-python-which-one-to-choos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python-2-vs-python-3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r.io/blog/difference-between-c-and-cplusplu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tmoyer/oregon-trail" TargetMode="External"/><Relationship Id="rId7" Type="http://schemas.openxmlformats.org/officeDocument/2006/relationships/hyperlink" Target="https://archive.org/details/creativecomputing-1978-05/page/n141/mode/2u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berciti.biz/faq/linux-install-ncurses-library-headers-on-debian-ubuntu-centos-fedora/" TargetMode="External"/><Relationship Id="rId5" Type="http://schemas.openxmlformats.org/officeDocument/2006/relationships/hyperlink" Target="https://www.freebasic.net/wiki/CompilerInstalling" TargetMode="External"/><Relationship Id="rId4" Type="http://schemas.openxmlformats.org/officeDocument/2006/relationships/hyperlink" Target="https://sourceforge.net/projects/fbc/files/FreeBASIC-1.08.1/Binaries-Linux/ubuntu-20.04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3/05/first-java-progra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8AFCB-D3A1-4545-B05F-7577CB83A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114FA1-0177-4442-B6EF-437664BF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DA4F-F4A2-4097-8BCC-470275B1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Compilation (C/C++)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64E2-FD8B-4CD9-A54A-220DD77B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 is the translation of source code (the code we write) into object code (sequence of statements in machine language) by a compiler.</a:t>
            </a:r>
          </a:p>
          <a:p>
            <a:r>
              <a:rPr lang="en-US" dirty="0"/>
              <a:t>The compilation process has four different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compiling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assembling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linking</a:t>
            </a:r>
          </a:p>
        </p:txBody>
      </p:sp>
    </p:spTree>
    <p:extLst>
      <p:ext uri="{BB962C8B-B14F-4D97-AF65-F5344CB8AC3E}">
        <p14:creationId xmlns:p14="http://schemas.microsoft.com/office/powerpoint/2010/main" val="314685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ECD-9262-4145-8345-3E1A6DBC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preprocessor - </a:t>
            </a:r>
            <a:r>
              <a:rPr lang="en-US" dirty="0" err="1"/>
              <a:t>gcc</a:t>
            </a:r>
            <a:r>
              <a:rPr lang="en-US" dirty="0"/>
              <a:t> -E </a:t>
            </a:r>
            <a:r>
              <a:rPr lang="en-US" dirty="0" err="1"/>
              <a:t>code.c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FA85-7DDF-4E51-B884-44B1CEBC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preprocessor has several roles:</a:t>
            </a:r>
          </a:p>
          <a:p>
            <a:pPr lvl="1"/>
            <a:r>
              <a:rPr lang="en-US" dirty="0"/>
              <a:t>it gets rid of all the comments in the source file(s)</a:t>
            </a:r>
          </a:p>
          <a:p>
            <a:pPr lvl="1"/>
            <a:r>
              <a:rPr lang="en-US" dirty="0"/>
              <a:t>it includes the code of the header file(s), which is a file with extension .h which contains C function declarations and macro definitions</a:t>
            </a:r>
          </a:p>
          <a:p>
            <a:pPr lvl="1"/>
            <a:r>
              <a:rPr lang="en-US" dirty="0"/>
              <a:t>it replaces all of the macros (fragments of code which have been given a name) by their values</a:t>
            </a:r>
          </a:p>
          <a:p>
            <a:r>
              <a:rPr lang="en-US" dirty="0"/>
              <a:t>The output of this step will be stored in a file with a “.</a:t>
            </a:r>
            <a:r>
              <a:rPr lang="en-US" dirty="0" err="1"/>
              <a:t>i</a:t>
            </a:r>
            <a:r>
              <a:rPr lang="en-US" dirty="0"/>
              <a:t>” extension, so here it will be in </a:t>
            </a:r>
            <a:r>
              <a:rPr lang="en-US" dirty="0" err="1"/>
              <a:t>main.i</a:t>
            </a:r>
            <a:r>
              <a:rPr lang="en-US" dirty="0"/>
              <a:t>.</a:t>
            </a:r>
          </a:p>
          <a:p>
            <a:r>
              <a:rPr lang="en-US" dirty="0"/>
              <a:t>In order to stop the compilation right after this step, we can use the option “-E” with the </a:t>
            </a:r>
            <a:r>
              <a:rPr lang="en-US" dirty="0" err="1"/>
              <a:t>gcc</a:t>
            </a:r>
            <a:r>
              <a:rPr lang="en-US" dirty="0"/>
              <a:t> command on the source file,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269075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0E07-7828-4D93-9663-810442F0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- </a:t>
            </a:r>
            <a:r>
              <a:rPr lang="en-US" dirty="0" err="1"/>
              <a:t>gcc</a:t>
            </a:r>
            <a:r>
              <a:rPr lang="en-US" dirty="0"/>
              <a:t> -S </a:t>
            </a:r>
            <a:r>
              <a:rPr lang="en-US" dirty="0" err="1"/>
              <a:t>code.c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BB62-2349-4956-91DA-78DF7783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will take the preprocessed file and generate IR code (Intermediate Representation), so this will produce a “.s” file. </a:t>
            </a:r>
          </a:p>
          <a:p>
            <a:pPr lvl="1"/>
            <a:r>
              <a:rPr lang="en-US" dirty="0"/>
              <a:t>Other compilers might produce assembly code at this step of compilation.</a:t>
            </a:r>
          </a:p>
          <a:p>
            <a:r>
              <a:rPr lang="en-US" dirty="0"/>
              <a:t>We can stop after this step with the “-S” option on the </a:t>
            </a:r>
            <a:r>
              <a:rPr lang="en-US" dirty="0" err="1"/>
              <a:t>gcc</a:t>
            </a:r>
            <a:r>
              <a:rPr lang="en-US" dirty="0"/>
              <a:t> command,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385585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A520-E57E-402E-9743-D48B05A7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assembler - </a:t>
            </a:r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code.c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3355-3C33-43C9-8667-52BE7C31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assembler takes the IR code and transforms it into object code, that is code in machine language (i.e. binary). </a:t>
            </a:r>
          </a:p>
          <a:p>
            <a:r>
              <a:rPr lang="en-US" dirty="0"/>
              <a:t>This will produce a file ending in “.o”.</a:t>
            </a:r>
          </a:p>
          <a:p>
            <a:r>
              <a:rPr lang="en-US" dirty="0"/>
              <a:t>We can stop the compilation process after this step by using the option “-c” with the </a:t>
            </a:r>
            <a:r>
              <a:rPr lang="en-US" dirty="0" err="1"/>
              <a:t>gcc</a:t>
            </a:r>
            <a:r>
              <a:rPr lang="en-US" dirty="0"/>
              <a:t> command, and pressing enter.</a:t>
            </a:r>
          </a:p>
        </p:txBody>
      </p:sp>
    </p:spTree>
    <p:extLst>
      <p:ext uri="{BB962C8B-B14F-4D97-AF65-F5344CB8AC3E}">
        <p14:creationId xmlns:p14="http://schemas.microsoft.com/office/powerpoint/2010/main" val="383438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32F6-0B82-47DD-8249-47352FFA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linker -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code.c</a:t>
            </a:r>
            <a:br>
              <a:rPr lang="en-US" dirty="0"/>
            </a:br>
            <a:r>
              <a:rPr lang="en-US" dirty="0"/>
              <a:t>OR -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code.c</a:t>
            </a:r>
            <a:r>
              <a:rPr lang="en-US" dirty="0"/>
              <a:t> -o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D28C-6192-479F-A3CA-D50D19D1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linker creates the final executable, in binary, and can play two roles: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linking all the source files together, that is all the other object codes in the project. </a:t>
            </a:r>
          </a:p>
          <a:p>
            <a:pPr lvl="1"/>
            <a:r>
              <a:rPr lang="en-US" dirty="0"/>
              <a:t>For example, if I want to compile </a:t>
            </a:r>
            <a:r>
              <a:rPr lang="en-US" dirty="0" err="1"/>
              <a:t>main.c</a:t>
            </a:r>
            <a:r>
              <a:rPr lang="en-US" dirty="0"/>
              <a:t> with another file called </a:t>
            </a:r>
            <a:r>
              <a:rPr lang="en-US" dirty="0" err="1"/>
              <a:t>secondary.c</a:t>
            </a:r>
            <a:r>
              <a:rPr lang="en-US" dirty="0"/>
              <a:t> and make them into one single program, this is the step where the object code of </a:t>
            </a:r>
            <a:r>
              <a:rPr lang="en-US" dirty="0" err="1"/>
              <a:t>secondary.c</a:t>
            </a:r>
            <a:r>
              <a:rPr lang="en-US" dirty="0"/>
              <a:t> (that is </a:t>
            </a:r>
            <a:r>
              <a:rPr lang="en-US" dirty="0" err="1"/>
              <a:t>secondary.o</a:t>
            </a:r>
            <a:r>
              <a:rPr lang="en-US" dirty="0"/>
              <a:t>) will be linked to the </a:t>
            </a:r>
            <a:r>
              <a:rPr lang="en-US" dirty="0" err="1"/>
              <a:t>main.c</a:t>
            </a:r>
            <a:r>
              <a:rPr lang="en-US" dirty="0"/>
              <a:t> object code (</a:t>
            </a:r>
            <a:r>
              <a:rPr lang="en-US" dirty="0" err="1"/>
              <a:t>main.o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linking function calls with their definitions. (see next slide for details)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1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0B3-8C41-4915-B51B-F04703E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linker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0A96-3EE1-4BF1-A2A3-835BBB96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linker knows where to look for the function definitions in the static libraries or dynamic libraries. </a:t>
            </a:r>
          </a:p>
          <a:p>
            <a:r>
              <a:rPr lang="en-US" dirty="0"/>
              <a:t>Static libraries are “the result of the linker making copy of all used library functions to the executable file”, according to geeksforgeeks.org</a:t>
            </a:r>
          </a:p>
          <a:p>
            <a:r>
              <a:rPr lang="en-US" dirty="0"/>
              <a:t>Dynamic libraries “don’t require the code to be copied, it is done by just placing the name of the library in the binary file”. </a:t>
            </a:r>
          </a:p>
          <a:p>
            <a:r>
              <a:rPr lang="en-US" dirty="0"/>
              <a:t>Note that </a:t>
            </a:r>
            <a:r>
              <a:rPr lang="en-US" dirty="0" err="1"/>
              <a:t>gcc</a:t>
            </a:r>
            <a:r>
              <a:rPr lang="en-US" dirty="0"/>
              <a:t> uses by default dynamic libraries. In our example this is when the linker will find the definition of our “puts” function, and link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7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838F-ED62-41A6-919D-2D68A6C7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E0F9-3EF4-4CED-A041-576EA19A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</a:t>
            </a:r>
            <a:r>
              <a:rPr lang="en-US" i="1" dirty="0"/>
              <a:t>references</a:t>
            </a:r>
            <a:r>
              <a:rPr lang="en-US" dirty="0"/>
              <a:t> a value</a:t>
            </a:r>
          </a:p>
          <a:p>
            <a:r>
              <a:rPr lang="en-US" dirty="0"/>
              <a:t>Variables are a pretty name that we give to the memory block that holds the data it is storing</a:t>
            </a:r>
          </a:p>
          <a:p>
            <a:r>
              <a:rPr lang="en-US" dirty="0"/>
              <a:t>Different types of data are represented in different ways inside a computer and need varying amounts of memory to store them. </a:t>
            </a:r>
          </a:p>
          <a:p>
            <a:pPr lvl="1"/>
            <a:r>
              <a:rPr lang="en-US" dirty="0"/>
              <a:t>They also have different operations that can be performed upon them. </a:t>
            </a:r>
          </a:p>
          <a:p>
            <a:pPr lvl="1"/>
            <a:r>
              <a:rPr lang="en-US" dirty="0"/>
              <a:t>All values that belong to the same data type will be represented in the same way.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F39B2-48F2-447B-9C80-BC7BF2187FCB}"/>
              </a:ext>
            </a:extLst>
          </p:cNvPr>
          <p:cNvGrpSpPr/>
          <p:nvPr/>
        </p:nvGrpSpPr>
        <p:grpSpPr>
          <a:xfrm>
            <a:off x="9097912" y="1290190"/>
            <a:ext cx="2912400" cy="1099440"/>
            <a:chOff x="9097912" y="1290190"/>
            <a:chExt cx="2912400" cy="10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D2C68B-8455-4155-BDAE-479583185D8B}"/>
                    </a:ext>
                  </a:extLst>
                </p14:cNvPr>
                <p14:cNvContentPartPr/>
                <p14:nvPr/>
              </p14:nvContentPartPr>
              <p14:xfrm>
                <a:off x="9313912" y="1817230"/>
                <a:ext cx="154440" cy="259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D2C68B-8455-4155-BDAE-479583185D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4912" y="1808590"/>
                  <a:ext cx="172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02B6A3-F9E2-44F1-8F72-091A4C5D92EE}"/>
                    </a:ext>
                  </a:extLst>
                </p14:cNvPr>
                <p14:cNvContentPartPr/>
                <p14:nvPr/>
              </p14:nvContentPartPr>
              <p14:xfrm>
                <a:off x="9474832" y="1748110"/>
                <a:ext cx="252360" cy="323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02B6A3-F9E2-44F1-8F72-091A4C5D92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66192" y="1739470"/>
                  <a:ext cx="270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DAFD04-F58E-4EFF-865D-C9CFA6C7CC3C}"/>
                    </a:ext>
                  </a:extLst>
                </p14:cNvPr>
                <p14:cNvContentPartPr/>
                <p14:nvPr/>
              </p14:nvContentPartPr>
              <p14:xfrm>
                <a:off x="9804232" y="1715710"/>
                <a:ext cx="251640" cy="29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DAFD04-F58E-4EFF-865D-C9CFA6C7CC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95592" y="1706710"/>
                  <a:ext cx="269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4E5C6A-7EF7-4A99-84FD-EB327FA82EF9}"/>
                    </a:ext>
                  </a:extLst>
                </p14:cNvPr>
                <p14:cNvContentPartPr/>
                <p14:nvPr/>
              </p14:nvContentPartPr>
              <p14:xfrm>
                <a:off x="9134632" y="1659190"/>
                <a:ext cx="106200" cy="538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4E5C6A-7EF7-4A99-84FD-EB327FA82E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5632" y="1650190"/>
                  <a:ext cx="1238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4B20B1-2D5E-4647-9055-7AA4958E8146}"/>
                    </a:ext>
                  </a:extLst>
                </p14:cNvPr>
                <p14:cNvContentPartPr/>
                <p14:nvPr/>
              </p14:nvContentPartPr>
              <p14:xfrm>
                <a:off x="9097912" y="1358950"/>
                <a:ext cx="1274040" cy="293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4B20B1-2D5E-4647-9055-7AA4958E81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9272" y="1350310"/>
                  <a:ext cx="1291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FE98F5-0C8C-4335-BF0C-01E22A52FEAA}"/>
                    </a:ext>
                  </a:extLst>
                </p14:cNvPr>
                <p14:cNvContentPartPr/>
                <p14:nvPr/>
              </p14:nvContentPartPr>
              <p14:xfrm>
                <a:off x="9352432" y="2242030"/>
                <a:ext cx="830520" cy="14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FE98F5-0C8C-4335-BF0C-01E22A52FE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43432" y="2233030"/>
                  <a:ext cx="848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C3FB21-3F32-411D-A14F-414BB3E747CA}"/>
                    </a:ext>
                  </a:extLst>
                </p14:cNvPr>
                <p14:cNvContentPartPr/>
                <p14:nvPr/>
              </p14:nvContentPartPr>
              <p14:xfrm>
                <a:off x="10334152" y="1395310"/>
                <a:ext cx="37080" cy="782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C3FB21-3F32-411D-A14F-414BB3E747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25152" y="1386670"/>
                  <a:ext cx="5472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BC4BB5-1FF2-4C1B-8824-79CE0B89E644}"/>
                    </a:ext>
                  </a:extLst>
                </p14:cNvPr>
                <p14:cNvContentPartPr/>
                <p14:nvPr/>
              </p14:nvContentPartPr>
              <p14:xfrm>
                <a:off x="10936432" y="1447150"/>
                <a:ext cx="72000" cy="83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BC4BB5-1FF2-4C1B-8824-79CE0B89E6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27792" y="1438510"/>
                  <a:ext cx="8964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60DEF0-4926-4804-818B-FCC637DAF8A1}"/>
                    </a:ext>
                  </a:extLst>
                </p14:cNvPr>
                <p14:cNvContentPartPr/>
                <p14:nvPr/>
              </p14:nvContentPartPr>
              <p14:xfrm>
                <a:off x="11017432" y="1290190"/>
                <a:ext cx="992880" cy="11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60DEF0-4926-4804-818B-FCC637DAF8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08432" y="1281190"/>
                  <a:ext cx="1010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36166A-1A38-4CD2-BA88-FFCCFF42A1EA}"/>
                    </a:ext>
                  </a:extLst>
                </p14:cNvPr>
                <p14:cNvContentPartPr/>
                <p14:nvPr/>
              </p14:nvContentPartPr>
              <p14:xfrm>
                <a:off x="11757952" y="1347790"/>
                <a:ext cx="104040" cy="81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36166A-1A38-4CD2-BA88-FFCCFF42A1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49312" y="1339150"/>
                  <a:ext cx="12168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70B1F8-505E-44D4-BA1D-7EE106DC3DF4}"/>
                    </a:ext>
                  </a:extLst>
                </p14:cNvPr>
                <p14:cNvContentPartPr/>
                <p14:nvPr/>
              </p14:nvContentPartPr>
              <p14:xfrm>
                <a:off x="10779832" y="2279830"/>
                <a:ext cx="782280" cy="2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70B1F8-505E-44D4-BA1D-7EE106DC3D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70832" y="2271190"/>
                  <a:ext cx="799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A90895-CDE5-4DAC-ABF6-4389B8F16D3E}"/>
                    </a:ext>
                  </a:extLst>
                </p14:cNvPr>
                <p14:cNvContentPartPr/>
                <p14:nvPr/>
              </p14:nvContentPartPr>
              <p14:xfrm>
                <a:off x="11201032" y="1653430"/>
                <a:ext cx="275760" cy="2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A90895-CDE5-4DAC-ABF6-4389B8F16D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92032" y="1644790"/>
                  <a:ext cx="293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384ACC-3C63-4D72-A572-9BE9BA44E4E5}"/>
                    </a:ext>
                  </a:extLst>
                </p14:cNvPr>
                <p14:cNvContentPartPr/>
                <p14:nvPr/>
              </p14:nvContentPartPr>
              <p14:xfrm>
                <a:off x="11203912" y="1695550"/>
                <a:ext cx="338760" cy="28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384ACC-3C63-4D72-A572-9BE9BA44E4E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94912" y="1686550"/>
                  <a:ext cx="3564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3551A-785D-41D3-B7ED-6FD4493FE361}"/>
              </a:ext>
            </a:extLst>
          </p:cNvPr>
          <p:cNvGrpSpPr/>
          <p:nvPr/>
        </p:nvGrpSpPr>
        <p:grpSpPr>
          <a:xfrm>
            <a:off x="11311192" y="747670"/>
            <a:ext cx="192960" cy="380520"/>
            <a:chOff x="11311192" y="747670"/>
            <a:chExt cx="19296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7193AC-871B-41EA-BF3D-39AA89CA13E3}"/>
                    </a:ext>
                  </a:extLst>
                </p14:cNvPr>
                <p14:cNvContentPartPr/>
                <p14:nvPr/>
              </p14:nvContentPartPr>
              <p14:xfrm>
                <a:off x="11423152" y="747670"/>
                <a:ext cx="32400" cy="29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7193AC-871B-41EA-BF3D-39AA89CA13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14512" y="739030"/>
                  <a:ext cx="50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72A291-6A68-46A9-AD9C-19E8B5672E26}"/>
                    </a:ext>
                  </a:extLst>
                </p14:cNvPr>
                <p14:cNvContentPartPr/>
                <p14:nvPr/>
              </p14:nvContentPartPr>
              <p14:xfrm>
                <a:off x="11311192" y="992470"/>
                <a:ext cx="192960" cy="135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72A291-6A68-46A9-AD9C-19E8B5672E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02552" y="983470"/>
                  <a:ext cx="2106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B0C35B5-DE2D-4AFE-88CB-011D4C9419A1}"/>
                  </a:ext>
                </a:extLst>
              </p14:cNvPr>
              <p14:cNvContentPartPr/>
              <p14:nvPr/>
            </p14:nvContentPartPr>
            <p14:xfrm>
              <a:off x="11221552" y="120190"/>
              <a:ext cx="207720" cy="38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B0C35B5-DE2D-4AFE-88CB-011D4C9419A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212912" y="111190"/>
                <a:ext cx="225360" cy="4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37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98DC-6C4A-426C-8487-623F7573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947B-927C-4853-BE91-18D2C7CE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https://github.com/pattonsgirl/Fall2020-CEG2170/blob/master/Examples/pointers_addresses.c</a:t>
            </a:r>
            <a:endParaRPr lang="en-US" dirty="0"/>
          </a:p>
          <a:p>
            <a:r>
              <a:rPr lang="en-US" dirty="0">
                <a:hlinkClick r:id="rId3"/>
              </a:rPr>
              <a:t>https://github.com/pattonsgirl/Fall2020-CEG2170/blob/master/Examples/pointers%2Bfunctions.c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7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7705-45C5-429B-A91A-38097D2C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&amp;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B6BA-F4D1-4338-9B56-764ACAC6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https://gribblelab.org/teaching/CBootCamp/7_Memory_Stack_vs_Heap.html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https://www.cprogramming.com/debugging/valgrind.html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863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7177-36FA-43A2-A52B-F13D943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4B62-1055-4CBC-84C1-5D69A5CB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larger code projects, writing commands to compile them could get ugly</a:t>
            </a:r>
          </a:p>
          <a:p>
            <a:pPr lvl="1"/>
            <a:r>
              <a:rPr lang="en-US" dirty="0"/>
              <a:t>It is also an alternative to the IDE “Play” button symbol</a:t>
            </a:r>
          </a:p>
          <a:p>
            <a:r>
              <a:rPr lang="en-US" dirty="0" err="1"/>
              <a:t>Makefile</a:t>
            </a:r>
            <a:r>
              <a:rPr lang="en-US" dirty="0"/>
              <a:t> – a special name for a script that runs using the </a:t>
            </a:r>
            <a:r>
              <a:rPr lang="en-US" b="1" dirty="0"/>
              <a:t>make</a:t>
            </a:r>
            <a:r>
              <a:rPr lang="en-US" dirty="0"/>
              <a:t> command</a:t>
            </a:r>
          </a:p>
          <a:p>
            <a:r>
              <a:rPr lang="en-US" dirty="0" err="1"/>
              <a:t>Makefiles</a:t>
            </a:r>
            <a:r>
              <a:rPr lang="en-US" dirty="0"/>
              <a:t> can </a:t>
            </a:r>
          </a:p>
          <a:p>
            <a:pPr lvl="1"/>
            <a:r>
              <a:rPr lang="en-US" dirty="0"/>
              <a:t>Detect which file was changed to determine if a fresh compile is needs</a:t>
            </a:r>
          </a:p>
          <a:p>
            <a:pPr lvl="1"/>
            <a:r>
              <a:rPr lang="en-US" dirty="0"/>
              <a:t>Detect which OS you are on and use specified libraries accordingly</a:t>
            </a:r>
          </a:p>
          <a:p>
            <a:pPr lvl="1"/>
            <a:r>
              <a:rPr lang="en-US" dirty="0"/>
              <a:t>Create a series of actions (think arguments)</a:t>
            </a:r>
          </a:p>
          <a:p>
            <a:pPr lvl="1"/>
            <a:r>
              <a:rPr lang="en-US" dirty="0"/>
              <a:t>Check program versions (maybe difference between v 5 &amp; v 7?)</a:t>
            </a:r>
          </a:p>
        </p:txBody>
      </p:sp>
    </p:spTree>
    <p:extLst>
      <p:ext uri="{BB962C8B-B14F-4D97-AF65-F5344CB8AC3E}">
        <p14:creationId xmlns:p14="http://schemas.microsoft.com/office/powerpoint/2010/main" val="5459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591-69B6-4D32-AAD0-3B1B99E9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CLASS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E527-B033-4776-A71D-936FCE25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Yay!</a:t>
            </a:r>
          </a:p>
          <a:p>
            <a:r>
              <a:rPr lang="en-US" dirty="0"/>
              <a:t>Don’t forget to keep up with the lab sessions!</a:t>
            </a:r>
          </a:p>
        </p:txBody>
      </p:sp>
    </p:spTree>
    <p:extLst>
      <p:ext uri="{BB962C8B-B14F-4D97-AF65-F5344CB8AC3E}">
        <p14:creationId xmlns:p14="http://schemas.microsoft.com/office/powerpoint/2010/main" val="15248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025-1E6E-4A4A-8E6E-234294E7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6DF1-60C2-41F3-965E-C9FAB37F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is a special instruction script meant for compiling programs</a:t>
            </a:r>
          </a:p>
          <a:p>
            <a:r>
              <a:rPr lang="en-US" dirty="0"/>
              <a:t>$ make – searches directory for file called “</a:t>
            </a:r>
            <a:r>
              <a:rPr lang="en-US" dirty="0" err="1"/>
              <a:t>Makefile</a:t>
            </a:r>
            <a:r>
              <a:rPr lang="en-US" dirty="0"/>
              <a:t>”</a:t>
            </a:r>
          </a:p>
          <a:p>
            <a:r>
              <a:rPr lang="en-US" dirty="0" err="1">
                <a:cs typeface="Calibri"/>
              </a:rPr>
              <a:t>Makefile</a:t>
            </a:r>
            <a:r>
              <a:rPr lang="en-US" dirty="0">
                <a:cs typeface="Calibri"/>
              </a:rPr>
              <a:t> in Java: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https://www.cs.swarthmore.edu/~newhall/unixhelp/howto_makefiles.html#java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Makefile</a:t>
            </a:r>
            <a:r>
              <a:rPr lang="en-US" dirty="0">
                <a:cs typeface="Calibri"/>
              </a:rPr>
              <a:t> in C: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https://www.cs.swarthmore.edu/~newhall/unixhelp/howto_makefiles.html#C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60BB-02BB-4B5A-89ED-4DB0AE54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Makefile 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325C-ABE7-4604-93E0-3D912673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target: pre-requisite list</a:t>
            </a:r>
          </a:p>
          <a:p>
            <a:pPr lvl="1"/>
            <a:r>
              <a:rPr lang="en-US" dirty="0">
                <a:cs typeface="Calibri"/>
              </a:rPr>
              <a:t>Construction commands</a:t>
            </a:r>
          </a:p>
          <a:p>
            <a:r>
              <a:rPr lang="en-US" dirty="0">
                <a:cs typeface="Calibri"/>
              </a:rPr>
              <a:t>First target is the default, and is what will happen if you type `make`</a:t>
            </a:r>
          </a:p>
          <a:p>
            <a:r>
              <a:rPr lang="en-US" dirty="0">
                <a:cs typeface="Calibri"/>
              </a:rPr>
              <a:t>Targets as arguments you can use with make</a:t>
            </a:r>
          </a:p>
          <a:p>
            <a:r>
              <a:rPr lang="en-US" dirty="0">
                <a:cs typeface="Calibri"/>
              </a:rPr>
              <a:t>Pre-</a:t>
            </a:r>
            <a:r>
              <a:rPr lang="en-US" dirty="0" err="1">
                <a:cs typeface="Calibri"/>
              </a:rPr>
              <a:t>reqs</a:t>
            </a:r>
            <a:r>
              <a:rPr lang="en-US" dirty="0">
                <a:cs typeface="Calibri"/>
              </a:rPr>
              <a:t> as stuff your program needs, such as source code files</a:t>
            </a:r>
          </a:p>
          <a:p>
            <a:r>
              <a:rPr lang="en-US" dirty="0">
                <a:cs typeface="Calibri"/>
              </a:rPr>
              <a:t>Construction commands are what you used to compile the program</a:t>
            </a:r>
          </a:p>
          <a:p>
            <a:pPr lvl="1"/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–Wall –o program </a:t>
            </a:r>
            <a:r>
              <a:rPr lang="en-US" dirty="0" err="1">
                <a:cs typeface="Calibri"/>
              </a:rPr>
              <a:t>code.c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13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51E-D51B-47A1-A125-F3AF9990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967C-B535-4D3D-954A-6FD2B68C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Source code cannot be compiled due to errors in source code</a:t>
            </a:r>
          </a:p>
          <a:p>
            <a:endParaRPr lang="en-US" dirty="0"/>
          </a:p>
          <a:p>
            <a:r>
              <a:rPr lang="en-US" dirty="0"/>
              <a:t>Run time</a:t>
            </a:r>
          </a:p>
          <a:p>
            <a:pPr lvl="1"/>
            <a:r>
              <a:rPr lang="en-US" dirty="0"/>
              <a:t>The code compiled into a program</a:t>
            </a:r>
          </a:p>
          <a:p>
            <a:pPr lvl="1"/>
            <a:r>
              <a:rPr lang="en-US" dirty="0"/>
              <a:t>The program does not work as expected</a:t>
            </a:r>
          </a:p>
          <a:p>
            <a:pPr lvl="2"/>
            <a:r>
              <a:rPr lang="en-US" dirty="0"/>
              <a:t>Unexpected output</a:t>
            </a:r>
          </a:p>
          <a:p>
            <a:pPr lvl="2"/>
            <a:r>
              <a:rPr lang="en-US" dirty="0"/>
              <a:t>Crash</a:t>
            </a:r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4996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D27A-6C94-46D7-A4EE-72A14535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Debugger - GBD -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B7E2-7F78-4F55-9269-0CA81C00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sample? Debugging small program:</a:t>
            </a:r>
          </a:p>
          <a:p>
            <a:pPr lvl="1"/>
            <a:r>
              <a:rPr lang="en-US" dirty="0">
                <a:hlinkClick r:id="rId3"/>
              </a:rPr>
              <a:t>https://www.cprogramming.com/gdb.html</a:t>
            </a:r>
            <a:r>
              <a:rPr lang="en-US" dirty="0"/>
              <a:t> </a:t>
            </a:r>
          </a:p>
          <a:p>
            <a:r>
              <a:rPr lang="en-US" dirty="0"/>
              <a:t>Usage tutorial:</a:t>
            </a:r>
          </a:p>
          <a:p>
            <a:pPr lvl="1"/>
            <a:r>
              <a:rPr lang="en-US" dirty="0">
                <a:hlinkClick r:id="rId4"/>
              </a:rPr>
              <a:t>https://www.cs.umd.edu/~srhuang/teaching/cmsc212/gdb-tutorial-handout.pdf</a:t>
            </a:r>
            <a:endParaRPr lang="en-US" dirty="0"/>
          </a:p>
          <a:p>
            <a:r>
              <a:rPr lang="en-US" dirty="0"/>
              <a:t>Practice tutorial with code for initialization error &amp; core dump error:</a:t>
            </a:r>
          </a:p>
          <a:p>
            <a:pPr lvl="1"/>
            <a:r>
              <a:rPr lang="en-US" dirty="0">
                <a:hlinkClick r:id="rId5"/>
              </a:rPr>
              <a:t>https://cs.baylor.edu/~donahoo/tools/gdb/tutorial.html</a:t>
            </a:r>
            <a:endParaRPr lang="en-US" dirty="0"/>
          </a:p>
          <a:p>
            <a:r>
              <a:rPr lang="en-US" dirty="0"/>
              <a:t>Bonus: </a:t>
            </a:r>
            <a:r>
              <a:rPr lang="en-US" dirty="0" err="1"/>
              <a:t>Valgrind</a:t>
            </a:r>
            <a:r>
              <a:rPr lang="en-US" dirty="0"/>
              <a:t> - savior of memory leaks</a:t>
            </a:r>
          </a:p>
          <a:p>
            <a:pPr lvl="1"/>
            <a:r>
              <a:rPr lang="en-US" dirty="0">
                <a:hlinkClick r:id="rId6"/>
              </a:rPr>
              <a:t>https://www.cprogramming.com/debugging/valgrind.html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2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D083-C504-4B90-8307-534B95E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Debugger - JDB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9557-6527-4938-AAB6-96BD2D60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tutorial with code</a:t>
            </a:r>
          </a:p>
          <a:p>
            <a:pPr lvl="1"/>
            <a:r>
              <a:rPr lang="en-US" dirty="0">
                <a:hlinkClick r:id="rId2"/>
              </a:rPr>
              <a:t>http://pages.cs.wisc.edu/~vernon/cs367/tutorials/jdb.tutorial.html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521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1172-9E09-4D10-8731-2EE55D44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C/C++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722B-A43C-479F-A502-9458C841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https://www.codingninjas.com/blog/2021/07/29/c-vs-java-vs-python-which-one-to-choose/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696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7E69-0B3B-42D1-A76D-4E77F10A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JVM, JDK,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1F1F-AE08-452F-8CCE-806289E5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full form of JDK is Java Development Kit, while the full form of JRE is Java Runtime Environment, while the full form of JVM is Java Virtual Machine.</a:t>
            </a:r>
          </a:p>
          <a:p>
            <a:r>
              <a:rPr lang="en-US" dirty="0"/>
              <a:t>JDK is a software development kit whereas JRE is a software bundle that allows Java program to run, whereas JVM is an environment for executing bytecode.</a:t>
            </a:r>
          </a:p>
          <a:p>
            <a:r>
              <a:rPr lang="en-US" dirty="0"/>
              <a:t>JDK is platform dependent, JRE is also platform dependent, but JVM is not platform independent.</a:t>
            </a:r>
          </a:p>
          <a:p>
            <a:r>
              <a:rPr lang="en-US" dirty="0"/>
              <a:t>JDK contains tools for developing, debugging, etc. JRE contains class libraries and other supporting files, whereas software development tools are not included in JVM.</a:t>
            </a:r>
          </a:p>
          <a:p>
            <a:r>
              <a:rPr lang="en-US" dirty="0"/>
              <a:t>JDK comes with the installer, on the other hand, JRE only contains the environment to execute source code whereas JVM bundled in both software JDK and JRE.</a:t>
            </a:r>
          </a:p>
        </p:txBody>
      </p:sp>
    </p:spTree>
    <p:extLst>
      <p:ext uri="{BB962C8B-B14F-4D97-AF65-F5344CB8AC3E}">
        <p14:creationId xmlns:p14="http://schemas.microsoft.com/office/powerpoint/2010/main" val="226574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FBD-18CB-4D16-9C07-FB3D0E4D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 vs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0ADF-511A-43D9-B0D8-10EB5EB9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is end of life but you will still see it lingering for a while</a:t>
            </a:r>
          </a:p>
          <a:p>
            <a:r>
              <a:rPr lang="en-US" dirty="0"/>
              <a:t>3 is where you should focus when developing new applications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https://www.guru99.com/python-2-vs-python-3.html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07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FB45-90A6-4D29-B08A-8A98A327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AAB0-A3B8-4D98-96F7-52AA48B4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feature rich C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https://hackr.io/blog/difference-between-c-and-cplusplus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7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1E48-EBFA-4E47-9887-B781E507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language support on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174B-35AC-4186-AF77-8ECE1C09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Ubuntu:</a:t>
            </a:r>
          </a:p>
          <a:p>
            <a:pPr lvl="1"/>
            <a:r>
              <a:rPr lang="en-US" dirty="0"/>
              <a:t># apt install python python3 default-</a:t>
            </a:r>
            <a:r>
              <a:rPr lang="en-US" dirty="0" err="1"/>
              <a:t>jdk</a:t>
            </a:r>
            <a:r>
              <a:rPr lang="en-US" dirty="0"/>
              <a:t>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Check PATH</a:t>
            </a:r>
          </a:p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Get installer from internets</a:t>
            </a:r>
          </a:p>
          <a:p>
            <a:pPr lvl="1"/>
            <a:r>
              <a:rPr lang="en-US" dirty="0"/>
              <a:t>Check PATH</a:t>
            </a:r>
          </a:p>
          <a:p>
            <a:r>
              <a:rPr lang="en-US" dirty="0"/>
              <a:t>Mac: </a:t>
            </a:r>
          </a:p>
          <a:p>
            <a:pPr lvl="1"/>
            <a:r>
              <a:rPr lang="en-US" dirty="0"/>
              <a:t>Get installer from internets / sometimes use a package manager?</a:t>
            </a:r>
          </a:p>
          <a:p>
            <a:pPr lvl="1"/>
            <a:r>
              <a:rPr lang="en-US" dirty="0"/>
              <a:t>Check PATH</a:t>
            </a:r>
          </a:p>
        </p:txBody>
      </p:sp>
    </p:spTree>
    <p:extLst>
      <p:ext uri="{BB962C8B-B14F-4D97-AF65-F5344CB8AC3E}">
        <p14:creationId xmlns:p14="http://schemas.microsoft.com/office/powerpoint/2010/main" val="23091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F05-9A2E-48D2-8522-6E19187A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CBE7-499F-41F7-BAF3-AE6306523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CoDe</a:t>
            </a:r>
            <a:r>
              <a:rPr lang="en-US" dirty="0"/>
              <a:t> without an IDE</a:t>
            </a:r>
          </a:p>
        </p:txBody>
      </p:sp>
    </p:spTree>
    <p:extLst>
      <p:ext uri="{BB962C8B-B14F-4D97-AF65-F5344CB8AC3E}">
        <p14:creationId xmlns:p14="http://schemas.microsoft.com/office/powerpoint/2010/main" val="115232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590F-A0A4-40A9-8635-825A0B65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- Integrated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59B6-0177-4B30-BD01-69E18501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bundle of:</a:t>
            </a:r>
          </a:p>
          <a:p>
            <a:pPr lvl="1"/>
            <a:r>
              <a:rPr lang="en-US" dirty="0"/>
              <a:t>Editing source code</a:t>
            </a:r>
          </a:p>
          <a:p>
            <a:pPr lvl="1"/>
            <a:r>
              <a:rPr lang="en-US" dirty="0"/>
              <a:t>Some </a:t>
            </a:r>
            <a:r>
              <a:rPr lang="en-US" dirty="0" err="1"/>
              <a:t>Intellisense</a:t>
            </a:r>
            <a:r>
              <a:rPr lang="en-US" dirty="0"/>
              <a:t> (guessing of what you are typing)</a:t>
            </a:r>
          </a:p>
          <a:p>
            <a:pPr lvl="1"/>
            <a:r>
              <a:rPr lang="en-US" dirty="0"/>
              <a:t>Debugging via a GUI</a:t>
            </a:r>
          </a:p>
          <a:p>
            <a:pPr lvl="1"/>
            <a:r>
              <a:rPr lang="en-US" dirty="0"/>
              <a:t>A play button to compile and run</a:t>
            </a:r>
          </a:p>
        </p:txBody>
      </p:sp>
    </p:spTree>
    <p:extLst>
      <p:ext uri="{BB962C8B-B14F-4D97-AF65-F5344CB8AC3E}">
        <p14:creationId xmlns:p14="http://schemas.microsoft.com/office/powerpoint/2010/main" val="24558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D989-4A75-4111-8DD6-B4C2010F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Oregon Trail!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EDD9-1686-4C33-BDAA-CCAF044C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Clone the code </a:t>
            </a:r>
          </a:p>
          <a:p>
            <a:pPr lvl="1"/>
            <a:r>
              <a:rPr lang="en-US" dirty="0">
                <a:hlinkClick r:id="rId3"/>
              </a:rPr>
              <a:t>https://github.com/clintmoyer/oregon-trail</a:t>
            </a:r>
            <a:r>
              <a:rPr lang="en-US" dirty="0"/>
              <a:t> </a:t>
            </a:r>
          </a:p>
          <a:p>
            <a:r>
              <a:rPr lang="en-US" dirty="0"/>
              <a:t>Get the compiler</a:t>
            </a:r>
          </a:p>
          <a:p>
            <a:pPr lvl="1"/>
            <a:r>
              <a:rPr lang="en-US" dirty="0">
                <a:hlinkClick r:id="rId4"/>
              </a:rPr>
              <a:t>https://sourceforge.net/projects/fbc/files/FreeBASIC-1.08.1/Binaries-Linux/ubuntu-20.04/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https://www.freebasic.net/wiki/CompilerInstalling</a:t>
            </a:r>
            <a:r>
              <a:rPr lang="en-US" dirty="0"/>
              <a:t> </a:t>
            </a:r>
          </a:p>
          <a:p>
            <a:r>
              <a:rPr lang="en-US" dirty="0"/>
              <a:t>Install needed libraries</a:t>
            </a:r>
          </a:p>
          <a:p>
            <a:pPr lvl="1"/>
            <a:r>
              <a:rPr lang="en-US" dirty="0">
                <a:hlinkClick r:id="rId6"/>
              </a:rPr>
              <a:t>https://www.cyberciti.biz/faq/linux-install-ncurses-library-headers-on-debian-ubuntu-centos-fedora/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Back in the day…</a:t>
            </a:r>
          </a:p>
          <a:p>
            <a:pPr lvl="1"/>
            <a:r>
              <a:rPr lang="en-US" dirty="0">
                <a:hlinkClick r:id="rId7"/>
              </a:rPr>
              <a:t>https://archive.org/details/creativecomputing-1978-05/page/n141/mode/2up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ECFB-DB9F-40C2-84E7-40790A2D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F14B-8CE6-4AC3-B5C6-11A9075B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Compiled:</a:t>
            </a:r>
          </a:p>
          <a:p>
            <a:pPr lvl="1"/>
            <a:r>
              <a:rPr lang="en-US" dirty="0"/>
              <a:t>Source code is compiled into a program </a:t>
            </a:r>
          </a:p>
          <a:p>
            <a:pPr lvl="1"/>
            <a:r>
              <a:rPr lang="en-US" dirty="0"/>
              <a:t>Instructions (machine code) sent to machine</a:t>
            </a:r>
          </a:p>
          <a:p>
            <a:pPr lvl="1"/>
            <a:r>
              <a:rPr lang="en-US" dirty="0"/>
              <a:t>Compiled languages:</a:t>
            </a:r>
          </a:p>
          <a:p>
            <a:pPr lvl="2"/>
            <a:r>
              <a:rPr lang="en-US" dirty="0"/>
              <a:t>Java, C, C++</a:t>
            </a:r>
          </a:p>
          <a:p>
            <a:r>
              <a:rPr lang="en-US" dirty="0"/>
              <a:t>Interpreted:</a:t>
            </a:r>
          </a:p>
          <a:p>
            <a:pPr lvl="1"/>
            <a:r>
              <a:rPr lang="en-US" dirty="0"/>
              <a:t>Source code is interpreted without compiling</a:t>
            </a:r>
          </a:p>
          <a:p>
            <a:pPr lvl="1"/>
            <a:r>
              <a:rPr lang="en-US" dirty="0"/>
              <a:t>Instructions (scripts) are read and executed by a program </a:t>
            </a:r>
          </a:p>
          <a:p>
            <a:pPr lvl="1"/>
            <a:r>
              <a:rPr lang="en-US" dirty="0"/>
              <a:t>Interpreters:</a:t>
            </a:r>
          </a:p>
          <a:p>
            <a:pPr lvl="2"/>
            <a:r>
              <a:rPr lang="en-US" dirty="0"/>
              <a:t>Python, bash,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41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15B-11B5-4B64-8ADE-C00AC6AD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Write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A0BA-DC46-4366-A76E-8749513D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Filename.java</a:t>
            </a:r>
          </a:p>
          <a:p>
            <a:pPr lvl="1"/>
            <a:r>
              <a:rPr lang="en-US" dirty="0"/>
              <a:t>Java choosers – your class name needs to be the same as your file name</a:t>
            </a:r>
          </a:p>
          <a:p>
            <a:r>
              <a:rPr lang="en-US" dirty="0" err="1"/>
              <a:t>Filename.c</a:t>
            </a:r>
            <a:endParaRPr lang="en-US" dirty="0"/>
          </a:p>
          <a:p>
            <a:r>
              <a:rPr lang="en-US" dirty="0"/>
              <a:t>Filename.cpp</a:t>
            </a:r>
          </a:p>
          <a:p>
            <a:r>
              <a:rPr lang="en-US" dirty="0"/>
              <a:t>Filename.py</a:t>
            </a:r>
          </a:p>
        </p:txBody>
      </p:sp>
    </p:spTree>
    <p:extLst>
      <p:ext uri="{BB962C8B-B14F-4D97-AF65-F5344CB8AC3E}">
        <p14:creationId xmlns:p14="http://schemas.microsoft.com/office/powerpoint/2010/main" val="417545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7062-AABE-4456-85A5-9C4C2DDE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Compile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AC6A-2150-46A2-93C0-1FBABA39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/ C++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–o –Wall program </a:t>
            </a:r>
            <a:r>
              <a:rPr lang="en-US" dirty="0" err="1"/>
              <a:t>source_code.c</a:t>
            </a:r>
            <a:endParaRPr lang="en-US" dirty="0"/>
          </a:p>
          <a:p>
            <a:pPr lvl="2"/>
            <a:r>
              <a:rPr lang="en-US" dirty="0"/>
              <a:t>-o specify output executable name</a:t>
            </a:r>
          </a:p>
          <a:p>
            <a:pPr lvl="2"/>
            <a:r>
              <a:rPr lang="en-US" dirty="0"/>
              <a:t>-Wall prints all Warning messages (Warnings - all)</a:t>
            </a:r>
          </a:p>
          <a:p>
            <a:pPr lvl="1"/>
            <a:endParaRPr lang="en-US" dirty="0"/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javac</a:t>
            </a:r>
            <a:r>
              <a:rPr lang="en-US" dirty="0"/>
              <a:t> java_class_name.java</a:t>
            </a:r>
          </a:p>
          <a:p>
            <a:pPr lvl="1"/>
            <a:r>
              <a:rPr lang="en-US" dirty="0"/>
              <a:t>$ java </a:t>
            </a:r>
            <a:r>
              <a:rPr lang="en-US" dirty="0" err="1"/>
              <a:t>class_name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5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0E95-AEAD-4C31-B048-5726DAE6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C/C++ - Different executables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0627-440E-4616-8C87-23867E8A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ELF – Executable &amp; Linkable Format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EXE – Executable file format</a:t>
            </a:r>
          </a:p>
          <a:p>
            <a:endParaRPr lang="en-US" dirty="0"/>
          </a:p>
          <a:p>
            <a:r>
              <a:rPr lang="en-US" dirty="0"/>
              <a:t>Compiling on one system != a program that runs on any system</a:t>
            </a:r>
          </a:p>
        </p:txBody>
      </p:sp>
    </p:spTree>
    <p:extLst>
      <p:ext uri="{BB962C8B-B14F-4D97-AF65-F5344CB8AC3E}">
        <p14:creationId xmlns:p14="http://schemas.microsoft.com/office/powerpoint/2010/main" val="185367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B709-F902-4D4A-BCC0-592DFA1D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Run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529-33DF-4653-B2F2-F49FD237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pPr lvl="1"/>
            <a:r>
              <a:rPr lang="en-US" dirty="0"/>
              <a:t>$ ./program</a:t>
            </a:r>
          </a:p>
          <a:p>
            <a:endParaRPr lang="en-US" dirty="0"/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$ java </a:t>
            </a:r>
            <a:r>
              <a:rPr lang="en-US" dirty="0" err="1"/>
              <a:t>class_name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https://beginnersbook.com/2013/05/first-java-program/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$ python filename.py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0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Microsoft Office PowerPoint</Application>
  <PresentationFormat>Widescreen</PresentationFormat>
  <Paragraphs>210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Ion</vt:lpstr>
      <vt:lpstr>Week 12</vt:lpstr>
      <vt:lpstr>NO CLASS THURSDAY</vt:lpstr>
      <vt:lpstr>Command Line Programming</vt:lpstr>
      <vt:lpstr>Let’s Play Oregon Trail!</vt:lpstr>
      <vt:lpstr>Compiled vs interpreted languages</vt:lpstr>
      <vt:lpstr>Step 1: Write Source Code</vt:lpstr>
      <vt:lpstr>Step 2: Compile Source Code</vt:lpstr>
      <vt:lpstr>Compiling with C/C++ - Different executables</vt:lpstr>
      <vt:lpstr>Step 3: Run Program</vt:lpstr>
      <vt:lpstr>Breaking Down Compilation (C/C++)</vt:lpstr>
      <vt:lpstr>The preprocessor - gcc -E code.c</vt:lpstr>
      <vt:lpstr>The compiler - gcc -S code.c</vt:lpstr>
      <vt:lpstr>The assembler - gcc -c code.c</vt:lpstr>
      <vt:lpstr>The linker - gcc code.c OR - gcc code.c -o program</vt:lpstr>
      <vt:lpstr>The linker cont.</vt:lpstr>
      <vt:lpstr>Variables and Data Types</vt:lpstr>
      <vt:lpstr>PowerPoint Presentation</vt:lpstr>
      <vt:lpstr>The stack &amp; the heap</vt:lpstr>
      <vt:lpstr>Makefiles</vt:lpstr>
      <vt:lpstr>Makefiles</vt:lpstr>
      <vt:lpstr>Makefile format</vt:lpstr>
      <vt:lpstr>Errors in code</vt:lpstr>
      <vt:lpstr>GNU Debugger - GBD - C/C++</vt:lpstr>
      <vt:lpstr>Java Debugger - JDB</vt:lpstr>
      <vt:lpstr>Java vs C/C++ vs Python</vt:lpstr>
      <vt:lpstr>Java - JVM, JDK, JRE</vt:lpstr>
      <vt:lpstr>Python 2 vs 3</vt:lpstr>
      <vt:lpstr>C vs C++</vt:lpstr>
      <vt:lpstr>Getting language support on your machine</vt:lpstr>
      <vt:lpstr>IDE - Integrated Development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Kayleigh Duncan</dc:creator>
  <cp:lastModifiedBy>Duncan, Kayleigh Elizabeth</cp:lastModifiedBy>
  <cp:revision>48</cp:revision>
  <dcterms:created xsi:type="dcterms:W3CDTF">2020-04-05T23:12:43Z</dcterms:created>
  <dcterms:modified xsi:type="dcterms:W3CDTF">2021-12-10T21:20:02Z</dcterms:modified>
</cp:coreProperties>
</file>