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9" r:id="rId3"/>
    <p:sldId id="258" r:id="rId4"/>
    <p:sldId id="260" r:id="rId5"/>
    <p:sldId id="261" r:id="rId6"/>
    <p:sldId id="262" r:id="rId7"/>
    <p:sldId id="263" r:id="rId8"/>
    <p:sldId id="266" r:id="rId9"/>
    <p:sldId id="267" r:id="rId10"/>
    <p:sldId id="264" r:id="rId11"/>
    <p:sldId id="265" r:id="rId12"/>
    <p:sldId id="268" r:id="rId13"/>
    <p:sldId id="278" r:id="rId14"/>
    <p:sldId id="279" r:id="rId15"/>
    <p:sldId id="280" r:id="rId16"/>
    <p:sldId id="281" r:id="rId17"/>
    <p:sldId id="282" r:id="rId18"/>
    <p:sldId id="284" r:id="rId19"/>
    <p:sldId id="287" r:id="rId20"/>
    <p:sldId id="283" r:id="rId21"/>
    <p:sldId id="285" r:id="rId22"/>
    <p:sldId id="286" r:id="rId23"/>
    <p:sldId id="288" r:id="rId24"/>
    <p:sldId id="269" r:id="rId25"/>
    <p:sldId id="271" r:id="rId26"/>
    <p:sldId id="272" r:id="rId27"/>
    <p:sldId id="273" r:id="rId28"/>
    <p:sldId id="274" r:id="rId29"/>
    <p:sldId id="275" r:id="rId30"/>
    <p:sldId id="276" r:id="rId31"/>
    <p:sldId id="27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68"/>
    <p:restoredTop sz="94637"/>
  </p:normalViewPr>
  <p:slideViewPr>
    <p:cSldViewPr snapToGrid="0" snapToObjects="1">
      <p:cViewPr varScale="1">
        <p:scale>
          <a:sx n="98" d="100"/>
          <a:sy n="98" d="100"/>
        </p:scale>
        <p:origin x="184"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713D7D-31E5-9640-ADB0-43D6228DDDF2}" type="datetimeFigureOut">
              <a:rPr lang="en-US" smtClean="0"/>
              <a:t>11/2/20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3DB17-7BD8-F340-8B30-7EE2DD8B352B}" type="slidenum">
              <a:rPr lang="en-US" smtClean="0"/>
              <a:t>‹#›</a:t>
            </a:fld>
            <a:endParaRPr lang="en-US"/>
          </a:p>
        </p:txBody>
      </p:sp>
    </p:spTree>
    <p:extLst>
      <p:ext uri="{BB962C8B-B14F-4D97-AF65-F5344CB8AC3E}">
        <p14:creationId xmlns:p14="http://schemas.microsoft.com/office/powerpoint/2010/main" val="17234615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63DB17-7BD8-F340-8B30-7EE2DD8B352B}" type="slidenum">
              <a:rPr lang="en-US" smtClean="0"/>
              <a:t>29</a:t>
            </a:fld>
            <a:endParaRPr lang="en-US"/>
          </a:p>
        </p:txBody>
      </p:sp>
    </p:spTree>
    <p:extLst>
      <p:ext uri="{BB962C8B-B14F-4D97-AF65-F5344CB8AC3E}">
        <p14:creationId xmlns:p14="http://schemas.microsoft.com/office/powerpoint/2010/main" val="97402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217BAB-3912-ED4D-ADFC-ED70C196D097}"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249958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17BAB-3912-ED4D-ADFC-ED70C196D097}"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396500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17BAB-3912-ED4D-ADFC-ED70C196D097}"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37554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17BAB-3912-ED4D-ADFC-ED70C196D097}"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398301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217BAB-3912-ED4D-ADFC-ED70C196D097}"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63843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217BAB-3912-ED4D-ADFC-ED70C196D097}"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403160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217BAB-3912-ED4D-ADFC-ED70C196D097}" type="datetimeFigureOut">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112343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217BAB-3912-ED4D-ADFC-ED70C196D097}" type="datetimeFigureOut">
              <a:rPr lang="en-US" smtClean="0"/>
              <a:t>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33090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17BAB-3912-ED4D-ADFC-ED70C196D097}" type="datetimeFigureOut">
              <a:rPr lang="en-US" smtClean="0"/>
              <a:t>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311782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17BAB-3912-ED4D-ADFC-ED70C196D097}"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94341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217BAB-3912-ED4D-ADFC-ED70C196D097}"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70F2F-6913-E74F-B522-189F9B7B421A}" type="slidenum">
              <a:rPr lang="en-US" smtClean="0"/>
              <a:t>‹#›</a:t>
            </a:fld>
            <a:endParaRPr lang="en-US"/>
          </a:p>
        </p:txBody>
      </p:sp>
    </p:spTree>
    <p:extLst>
      <p:ext uri="{BB962C8B-B14F-4D97-AF65-F5344CB8AC3E}">
        <p14:creationId xmlns:p14="http://schemas.microsoft.com/office/powerpoint/2010/main" val="17447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17BAB-3912-ED4D-ADFC-ED70C196D097}" type="datetimeFigureOut">
              <a:rPr lang="en-US" smtClean="0"/>
              <a:t>11/2/20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70F2F-6913-E74F-B522-189F9B7B421A}" type="slidenum">
              <a:rPr lang="en-US" smtClean="0"/>
              <a:t>‹#›</a:t>
            </a:fld>
            <a:endParaRPr lang="en-US"/>
          </a:p>
        </p:txBody>
      </p:sp>
    </p:spTree>
    <p:extLst>
      <p:ext uri="{BB962C8B-B14F-4D97-AF65-F5344CB8AC3E}">
        <p14:creationId xmlns:p14="http://schemas.microsoft.com/office/powerpoint/2010/main" val="189055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ywWBy6J5gz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righto.com/2012/11/obama-on-sorting-1m-integers-bubbl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3" name="Subtitle 2"/>
          <p:cNvSpPr>
            <a:spLocks noGrp="1"/>
          </p:cNvSpPr>
          <p:nvPr>
            <p:ph type="subTitle" idx="1"/>
          </p:nvPr>
        </p:nvSpPr>
        <p:spPr/>
        <p:txBody>
          <a:bodyPr/>
          <a:lstStyle/>
          <a:p>
            <a:r>
              <a:rPr lang="en-US" dirty="0"/>
              <a:t>CS 1181 Computer Science II</a:t>
            </a:r>
          </a:p>
        </p:txBody>
      </p:sp>
    </p:spTree>
    <p:extLst>
      <p:ext uri="{BB962C8B-B14F-4D97-AF65-F5344CB8AC3E}">
        <p14:creationId xmlns:p14="http://schemas.microsoft.com/office/powerpoint/2010/main" val="117453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457200" y="1600200"/>
            <a:ext cx="8510954" cy="5003800"/>
          </a:xfrm>
        </p:spPr>
        <p:txBody>
          <a:bodyPr>
            <a:noAutofit/>
          </a:bodyPr>
          <a:lstStyle/>
          <a:p>
            <a:r>
              <a:rPr lang="en-US" sz="2400" dirty="0"/>
              <a:t>Main idea: start at the beginning and look at each item one at a time; put that item in the correct position on the left, shifting the other items if necessary</a:t>
            </a:r>
          </a:p>
          <a:p>
            <a:endParaRPr lang="en-US" sz="2400" dirty="0"/>
          </a:p>
          <a:p>
            <a:r>
              <a:rPr lang="en-US" sz="2400" dirty="0"/>
              <a:t>Example: </a:t>
            </a:r>
            <a:r>
              <a:rPr lang="en-US" sz="2400" dirty="0">
                <a:solidFill>
                  <a:srgbClr val="008000"/>
                </a:solidFill>
              </a:rPr>
              <a:t>21, </a:t>
            </a:r>
            <a:r>
              <a:rPr lang="en-US" sz="2400" dirty="0">
                <a:solidFill>
                  <a:srgbClr val="FF0000"/>
                </a:solidFill>
              </a:rPr>
              <a:t>11, 109, 39, 42, 103, 37, 68</a:t>
            </a:r>
          </a:p>
          <a:p>
            <a:r>
              <a:rPr lang="en-US" sz="2400" dirty="0">
                <a:solidFill>
                  <a:srgbClr val="008000"/>
                </a:solidFill>
              </a:rPr>
              <a:t>11, 21, </a:t>
            </a:r>
            <a:r>
              <a:rPr lang="en-US" sz="2400" dirty="0">
                <a:solidFill>
                  <a:srgbClr val="FF0000"/>
                </a:solidFill>
              </a:rPr>
              <a:t>109, 39, 42, 103, 37, 68 </a:t>
            </a:r>
            <a:r>
              <a:rPr lang="en-US" sz="2400" dirty="0"/>
              <a:t>(put 11 in the correct place)</a:t>
            </a:r>
          </a:p>
          <a:p>
            <a:r>
              <a:rPr lang="en-US" sz="2400" dirty="0">
                <a:solidFill>
                  <a:srgbClr val="008000"/>
                </a:solidFill>
              </a:rPr>
              <a:t>11, 21, 109, </a:t>
            </a:r>
            <a:r>
              <a:rPr lang="en-US" sz="2400" dirty="0">
                <a:solidFill>
                  <a:srgbClr val="FF0000"/>
                </a:solidFill>
              </a:rPr>
              <a:t>39, 42, 103, 37, 68 </a:t>
            </a:r>
            <a:r>
              <a:rPr lang="en-US" sz="2400" dirty="0">
                <a:solidFill>
                  <a:srgbClr val="000000"/>
                </a:solidFill>
              </a:rPr>
              <a:t>(“put” 109 in the correct place)</a:t>
            </a:r>
          </a:p>
          <a:p>
            <a:r>
              <a:rPr lang="en-US" sz="2400" dirty="0">
                <a:solidFill>
                  <a:srgbClr val="008000"/>
                </a:solidFill>
              </a:rPr>
              <a:t>11, 21, 39, 109, </a:t>
            </a:r>
            <a:r>
              <a:rPr lang="en-US" sz="2400" dirty="0">
                <a:solidFill>
                  <a:srgbClr val="FF0000"/>
                </a:solidFill>
              </a:rPr>
              <a:t>42, 103, 37, 68 </a:t>
            </a:r>
            <a:r>
              <a:rPr lang="en-US" sz="2400" dirty="0">
                <a:solidFill>
                  <a:srgbClr val="000000"/>
                </a:solidFill>
              </a:rPr>
              <a:t>(put 39 in the correct place)</a:t>
            </a:r>
          </a:p>
          <a:p>
            <a:r>
              <a:rPr lang="en-US" sz="2400" dirty="0">
                <a:solidFill>
                  <a:srgbClr val="008000"/>
                </a:solidFill>
              </a:rPr>
              <a:t>11, 21, 39, 42, 109, </a:t>
            </a:r>
            <a:r>
              <a:rPr lang="en-US" sz="2400" dirty="0">
                <a:solidFill>
                  <a:srgbClr val="FF0000"/>
                </a:solidFill>
              </a:rPr>
              <a:t>103, 37, 68 </a:t>
            </a:r>
            <a:r>
              <a:rPr lang="en-US" sz="2400" dirty="0">
                <a:solidFill>
                  <a:srgbClr val="000000"/>
                </a:solidFill>
              </a:rPr>
              <a:t>(put 42 in the correct place)</a:t>
            </a:r>
          </a:p>
          <a:p>
            <a:r>
              <a:rPr lang="en-US" sz="2400" dirty="0">
                <a:solidFill>
                  <a:srgbClr val="008000"/>
                </a:solidFill>
              </a:rPr>
              <a:t>11, 21, 39, 42, 103, 109, </a:t>
            </a:r>
            <a:r>
              <a:rPr lang="en-US" sz="2400" dirty="0">
                <a:solidFill>
                  <a:srgbClr val="FF0000"/>
                </a:solidFill>
              </a:rPr>
              <a:t>37, 68 </a:t>
            </a:r>
            <a:r>
              <a:rPr lang="en-US" sz="2400" dirty="0">
                <a:solidFill>
                  <a:srgbClr val="000000"/>
                </a:solidFill>
              </a:rPr>
              <a:t>(put 103 in the correct place)</a:t>
            </a:r>
          </a:p>
          <a:p>
            <a:r>
              <a:rPr lang="en-US" sz="2400" dirty="0">
                <a:solidFill>
                  <a:srgbClr val="008000"/>
                </a:solidFill>
              </a:rPr>
              <a:t>11, 21, 37, 39, 42, 103, 109, </a:t>
            </a:r>
            <a:r>
              <a:rPr lang="en-US" sz="2400" dirty="0">
                <a:solidFill>
                  <a:srgbClr val="FF0000"/>
                </a:solidFill>
              </a:rPr>
              <a:t>68 </a:t>
            </a:r>
            <a:r>
              <a:rPr lang="en-US" sz="2400" dirty="0">
                <a:solidFill>
                  <a:srgbClr val="000000"/>
                </a:solidFill>
              </a:rPr>
              <a:t>(put 37 in the correct place)</a:t>
            </a:r>
          </a:p>
          <a:p>
            <a:r>
              <a:rPr lang="en-US" sz="2400" dirty="0">
                <a:solidFill>
                  <a:srgbClr val="008000"/>
                </a:solidFill>
              </a:rPr>
              <a:t>11, 21, 37, 39, 42, 68, 103, 109</a:t>
            </a:r>
            <a:r>
              <a:rPr lang="en-US" sz="2400" dirty="0">
                <a:solidFill>
                  <a:srgbClr val="000000"/>
                </a:solidFill>
              </a:rPr>
              <a:t> (put 68 in the correct place)</a:t>
            </a:r>
          </a:p>
        </p:txBody>
      </p:sp>
    </p:spTree>
    <p:extLst>
      <p:ext uri="{BB962C8B-B14F-4D97-AF65-F5344CB8AC3E}">
        <p14:creationId xmlns:p14="http://schemas.microsoft.com/office/powerpoint/2010/main" val="22002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normAutofit fontScale="92500" lnSpcReduction="10000"/>
          </a:bodyPr>
          <a:lstStyle/>
          <a:p>
            <a:r>
              <a:rPr lang="en-US" dirty="0"/>
              <a:t>Implementation: we will code this now</a:t>
            </a:r>
          </a:p>
          <a:p>
            <a:endParaRPr lang="en-US" dirty="0"/>
          </a:p>
          <a:p>
            <a:r>
              <a:rPr lang="en-US" dirty="0"/>
              <a:t>Pros:</a:t>
            </a:r>
          </a:p>
          <a:p>
            <a:pPr lvl="1"/>
            <a:r>
              <a:rPr lang="en-US" dirty="0"/>
              <a:t>simple (easy to understand and implement)</a:t>
            </a:r>
          </a:p>
          <a:p>
            <a:pPr lvl="1"/>
            <a:r>
              <a:rPr lang="en-US" dirty="0"/>
              <a:t>O(n) time if the list is already sorted</a:t>
            </a:r>
          </a:p>
          <a:p>
            <a:pPr lvl="1"/>
            <a:r>
              <a:rPr lang="en-US" dirty="0"/>
              <a:t>very efficient for small arrays (~10 items)</a:t>
            </a:r>
          </a:p>
          <a:p>
            <a:endParaRPr lang="en-US" dirty="0"/>
          </a:p>
          <a:p>
            <a:r>
              <a:rPr lang="en-US" dirty="0"/>
              <a:t>Cons:</a:t>
            </a:r>
          </a:p>
          <a:p>
            <a:pPr lvl="1"/>
            <a:r>
              <a:rPr lang="en-US" dirty="0"/>
              <a:t>O(n</a:t>
            </a:r>
            <a:r>
              <a:rPr lang="en-US" baseline="30000" dirty="0"/>
              <a:t>2</a:t>
            </a:r>
            <a:r>
              <a:rPr lang="en-US" dirty="0"/>
              <a:t>) in the worst case =&gt; impractical for large arrays</a:t>
            </a:r>
          </a:p>
        </p:txBody>
      </p:sp>
    </p:spTree>
    <p:extLst>
      <p:ext uri="{BB962C8B-B14F-4D97-AF65-F5344CB8AC3E}">
        <p14:creationId xmlns:p14="http://schemas.microsoft.com/office/powerpoint/2010/main" val="244053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a:xfrm>
            <a:off x="457200" y="1600200"/>
            <a:ext cx="8510954" cy="5003800"/>
          </a:xfrm>
        </p:spPr>
        <p:txBody>
          <a:bodyPr>
            <a:noAutofit/>
          </a:bodyPr>
          <a:lstStyle/>
          <a:p>
            <a:r>
              <a:rPr lang="en-US" sz="2400" dirty="0"/>
              <a:t>Main idea: pick a pivot and partition the elements so that all items less than the pivot are on the left and the others are on the right; </a:t>
            </a:r>
            <a:r>
              <a:rPr lang="en-US" sz="2400" dirty="0" err="1"/>
              <a:t>recurse</a:t>
            </a:r>
            <a:r>
              <a:rPr lang="en-US" sz="2400" dirty="0"/>
              <a:t> on each half of the reordered array.</a:t>
            </a:r>
          </a:p>
          <a:p>
            <a:endParaRPr lang="en-US" sz="2400" dirty="0"/>
          </a:p>
          <a:p>
            <a:r>
              <a:rPr lang="en-US" sz="2400" dirty="0"/>
              <a:t>Note: it is easiest if you swap the pivot with the left-most item before doing the partitioning</a:t>
            </a:r>
          </a:p>
          <a:p>
            <a:endParaRPr lang="en-US" sz="2400" dirty="0"/>
          </a:p>
          <a:p>
            <a:r>
              <a:rPr lang="en-US" sz="2400" dirty="0"/>
              <a:t>Example: 21, 11, 109, </a:t>
            </a:r>
            <a:r>
              <a:rPr lang="en-US" sz="2400" b="1" dirty="0">
                <a:solidFill>
                  <a:srgbClr val="0000FF"/>
                </a:solidFill>
              </a:rPr>
              <a:t>39</a:t>
            </a:r>
            <a:r>
              <a:rPr lang="en-US" sz="2400" dirty="0">
                <a:solidFill>
                  <a:srgbClr val="0000FF"/>
                </a:solidFill>
              </a:rPr>
              <a:t>, </a:t>
            </a:r>
            <a:r>
              <a:rPr lang="en-US" sz="2400" dirty="0"/>
              <a:t>42, 103, 37, 68</a:t>
            </a:r>
          </a:p>
          <a:p>
            <a:r>
              <a:rPr lang="en-US" sz="2400" dirty="0"/>
              <a:t>21, </a:t>
            </a:r>
            <a:r>
              <a:rPr lang="en-US" sz="2400" b="1" dirty="0">
                <a:solidFill>
                  <a:srgbClr val="0000FF"/>
                </a:solidFill>
              </a:rPr>
              <a:t>11,</a:t>
            </a:r>
            <a:r>
              <a:rPr lang="en-US" sz="2400" dirty="0"/>
              <a:t> 37, </a:t>
            </a:r>
            <a:r>
              <a:rPr lang="en-US" sz="2400" b="1" dirty="0"/>
              <a:t>39</a:t>
            </a:r>
            <a:r>
              <a:rPr lang="en-US" sz="2400" dirty="0"/>
              <a:t>, 42, </a:t>
            </a:r>
            <a:r>
              <a:rPr lang="en-US" sz="2400" b="1" dirty="0">
                <a:solidFill>
                  <a:srgbClr val="0000FF"/>
                </a:solidFill>
              </a:rPr>
              <a:t>103</a:t>
            </a:r>
            <a:r>
              <a:rPr lang="en-US" sz="2400" dirty="0"/>
              <a:t>, 109, 68</a:t>
            </a:r>
          </a:p>
          <a:p>
            <a:r>
              <a:rPr lang="en-US" sz="2400" b="1" dirty="0"/>
              <a:t>11,</a:t>
            </a:r>
            <a:r>
              <a:rPr lang="en-US" sz="2400" dirty="0"/>
              <a:t> </a:t>
            </a:r>
            <a:r>
              <a:rPr lang="en-US" sz="2400" b="1" dirty="0">
                <a:solidFill>
                  <a:srgbClr val="0000FF"/>
                </a:solidFill>
              </a:rPr>
              <a:t>21, </a:t>
            </a:r>
            <a:r>
              <a:rPr lang="en-US" sz="2400" dirty="0"/>
              <a:t>37, </a:t>
            </a:r>
            <a:r>
              <a:rPr lang="en-US" sz="2400" b="1" dirty="0"/>
              <a:t>39</a:t>
            </a:r>
            <a:r>
              <a:rPr lang="en-US" sz="2400" dirty="0"/>
              <a:t>, </a:t>
            </a:r>
            <a:r>
              <a:rPr lang="en-US" sz="2400" b="1" dirty="0">
                <a:solidFill>
                  <a:srgbClr val="0000FF"/>
                </a:solidFill>
              </a:rPr>
              <a:t>68</a:t>
            </a:r>
            <a:r>
              <a:rPr lang="en-US" sz="2400" dirty="0">
                <a:solidFill>
                  <a:srgbClr val="000000"/>
                </a:solidFill>
              </a:rPr>
              <a:t>, </a:t>
            </a:r>
            <a:r>
              <a:rPr lang="en-US" sz="2400" dirty="0"/>
              <a:t>42, </a:t>
            </a:r>
            <a:r>
              <a:rPr lang="en-US" sz="2400" b="1" dirty="0"/>
              <a:t>103</a:t>
            </a:r>
            <a:r>
              <a:rPr lang="en-US" sz="2400" dirty="0"/>
              <a:t>, </a:t>
            </a:r>
            <a:r>
              <a:rPr lang="en-US" sz="2400" b="1" dirty="0">
                <a:solidFill>
                  <a:srgbClr val="0000FF"/>
                </a:solidFill>
              </a:rPr>
              <a:t>109</a:t>
            </a:r>
          </a:p>
          <a:p>
            <a:r>
              <a:rPr lang="en-US" sz="2400" b="1" dirty="0"/>
              <a:t>11,</a:t>
            </a:r>
            <a:r>
              <a:rPr lang="en-US" sz="2400" dirty="0"/>
              <a:t> </a:t>
            </a:r>
            <a:r>
              <a:rPr lang="en-US" sz="2400" b="1" dirty="0"/>
              <a:t>21</a:t>
            </a:r>
            <a:r>
              <a:rPr lang="en-US" sz="2400" b="1" dirty="0">
                <a:solidFill>
                  <a:srgbClr val="0000FF"/>
                </a:solidFill>
              </a:rPr>
              <a:t>, 37, </a:t>
            </a:r>
            <a:r>
              <a:rPr lang="en-US" sz="2400" b="1" dirty="0"/>
              <a:t>39</a:t>
            </a:r>
            <a:r>
              <a:rPr lang="en-US" sz="2400" dirty="0"/>
              <a:t>, </a:t>
            </a:r>
            <a:r>
              <a:rPr lang="en-US" sz="2400" b="1" dirty="0">
                <a:solidFill>
                  <a:srgbClr val="0000FF"/>
                </a:solidFill>
              </a:rPr>
              <a:t>42</a:t>
            </a:r>
            <a:r>
              <a:rPr lang="en-US" sz="2400" dirty="0"/>
              <a:t>, </a:t>
            </a:r>
            <a:r>
              <a:rPr lang="en-US" sz="2400" b="1" dirty="0"/>
              <a:t>68</a:t>
            </a:r>
            <a:r>
              <a:rPr lang="en-US" sz="2400" b="1" dirty="0">
                <a:solidFill>
                  <a:srgbClr val="0000FF"/>
                </a:solidFill>
              </a:rPr>
              <a:t>, </a:t>
            </a:r>
            <a:r>
              <a:rPr lang="en-US" sz="2400" b="1" dirty="0"/>
              <a:t>103, 109</a:t>
            </a:r>
          </a:p>
        </p:txBody>
      </p:sp>
    </p:spTree>
    <p:extLst>
      <p:ext uri="{BB962C8B-B14F-4D97-AF65-F5344CB8AC3E}">
        <p14:creationId xmlns:p14="http://schemas.microsoft.com/office/powerpoint/2010/main" val="27409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3" name="Content Placeholder 2"/>
          <p:cNvSpPr>
            <a:spLocks noGrp="1"/>
          </p:cNvSpPr>
          <p:nvPr>
            <p:ph idx="1"/>
          </p:nvPr>
        </p:nvSpPr>
        <p:spPr>
          <a:xfrm>
            <a:off x="457200" y="1600200"/>
            <a:ext cx="8229600" cy="4800886"/>
          </a:xfrm>
        </p:spPr>
        <p:txBody>
          <a:bodyPr>
            <a:normAutofit fontScale="77500" lnSpcReduction="20000"/>
          </a:bodyPr>
          <a:lstStyle/>
          <a:p>
            <a:pPr marL="514350" indent="-514350">
              <a:buFont typeface="+mj-lt"/>
              <a:buAutoNum type="arabicPeriod"/>
            </a:pPr>
            <a:r>
              <a:rPr lang="en-US" dirty="0"/>
              <a:t>Swap the pivot with the left-most item before beginning the partitioning process</a:t>
            </a:r>
          </a:p>
          <a:p>
            <a:pPr marL="514350" indent="-514350">
              <a:buFont typeface="+mj-lt"/>
              <a:buAutoNum type="arabicPeriod"/>
            </a:pPr>
            <a:endParaRPr lang="en-US" sz="1600" dirty="0"/>
          </a:p>
          <a:p>
            <a:pPr marL="514350" indent="-514350">
              <a:buFont typeface="+mj-lt"/>
              <a:buAutoNum type="arabicPeriod"/>
            </a:pPr>
            <a:r>
              <a:rPr lang="en-US" dirty="0"/>
              <a:t>Create two pointers: lo and hi</a:t>
            </a:r>
          </a:p>
          <a:p>
            <a:pPr marL="514350" indent="-514350">
              <a:buFont typeface="+mj-lt"/>
              <a:buAutoNum type="arabicPeriod"/>
            </a:pPr>
            <a:endParaRPr lang="en-US" sz="1600" dirty="0"/>
          </a:p>
          <a:p>
            <a:pPr marL="514350" indent="-514350">
              <a:buFont typeface="+mj-lt"/>
              <a:buAutoNum type="arabicPeriod"/>
            </a:pPr>
            <a:r>
              <a:rPr lang="en-US" dirty="0"/>
              <a:t>Move the lo pointer right until you find a value greater than the pivot</a:t>
            </a:r>
          </a:p>
          <a:p>
            <a:pPr marL="514350" indent="-514350">
              <a:buFont typeface="+mj-lt"/>
              <a:buAutoNum type="arabicPeriod"/>
            </a:pPr>
            <a:endParaRPr lang="en-US" sz="1400" dirty="0"/>
          </a:p>
          <a:p>
            <a:pPr marL="514350" indent="-514350">
              <a:buFont typeface="+mj-lt"/>
              <a:buAutoNum type="arabicPeriod"/>
            </a:pPr>
            <a:r>
              <a:rPr lang="en-US" dirty="0"/>
              <a:t>Move the hi pointer to the left until you find a value less than the pivot</a:t>
            </a:r>
          </a:p>
          <a:p>
            <a:pPr marL="514350" indent="-514350">
              <a:buFont typeface="+mj-lt"/>
              <a:buAutoNum type="arabicPeriod"/>
            </a:pPr>
            <a:endParaRPr lang="en-US" sz="1400" dirty="0"/>
          </a:p>
          <a:p>
            <a:pPr marL="514350" indent="-514350">
              <a:buFont typeface="+mj-lt"/>
              <a:buAutoNum type="arabicPeriod"/>
            </a:pPr>
            <a:r>
              <a:rPr lang="en-US" dirty="0"/>
              <a:t>If lo &lt; hi, swap the lo and hi values</a:t>
            </a:r>
          </a:p>
          <a:p>
            <a:pPr marL="514350" indent="-514350">
              <a:buFont typeface="+mj-lt"/>
              <a:buAutoNum type="arabicPeriod"/>
            </a:pPr>
            <a:endParaRPr lang="en-US" sz="1400" dirty="0"/>
          </a:p>
          <a:p>
            <a:pPr marL="514350" indent="-514350">
              <a:buFont typeface="+mj-lt"/>
              <a:buAutoNum type="arabicPeriod"/>
            </a:pPr>
            <a:r>
              <a:rPr lang="en-US" dirty="0"/>
              <a:t>If lo &lt; hi, repeat steps 3 - 5; otherwise swap the hi value with the pivot if necessary (i.e. if the hi value is less than the pivot) and we’re done</a:t>
            </a:r>
          </a:p>
        </p:txBody>
      </p:sp>
    </p:spTree>
    <p:extLst>
      <p:ext uri="{BB962C8B-B14F-4D97-AF65-F5344CB8AC3E}">
        <p14:creationId xmlns:p14="http://schemas.microsoft.com/office/powerpoint/2010/main" val="324371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3" name="Content Placeholder 2"/>
          <p:cNvSpPr>
            <a:spLocks noGrp="1"/>
          </p:cNvSpPr>
          <p:nvPr>
            <p:ph idx="1"/>
          </p:nvPr>
        </p:nvSpPr>
        <p:spPr>
          <a:xfrm>
            <a:off x="818740" y="1600200"/>
            <a:ext cx="7868059" cy="939955"/>
          </a:xfrm>
        </p:spPr>
        <p:txBody>
          <a:bodyPr>
            <a:normAutofit/>
          </a:bodyPr>
          <a:lstStyle/>
          <a:p>
            <a:pPr marL="0" indent="0">
              <a:buNone/>
            </a:pPr>
            <a:r>
              <a:rPr lang="en-US" sz="2500" dirty="0"/>
              <a:t>Swap the pivot with the left-most item before beginning the partitioning process</a:t>
            </a:r>
          </a:p>
        </p:txBody>
      </p:sp>
      <p:sp>
        <p:nvSpPr>
          <p:cNvPr id="4" name="Rectangle 3"/>
          <p:cNvSpPr/>
          <p:nvPr/>
        </p:nvSpPr>
        <p:spPr>
          <a:xfrm>
            <a:off x="5579170" y="283168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5" name="Rectangle 4"/>
          <p:cNvSpPr/>
          <p:nvPr/>
        </p:nvSpPr>
        <p:spPr>
          <a:xfrm>
            <a:off x="6183270" y="282606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6" name="Rectangle 5"/>
          <p:cNvSpPr/>
          <p:nvPr/>
        </p:nvSpPr>
        <p:spPr>
          <a:xfrm>
            <a:off x="4975070" y="283168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7" name="Rectangle 6"/>
          <p:cNvSpPr/>
          <p:nvPr/>
        </p:nvSpPr>
        <p:spPr>
          <a:xfrm>
            <a:off x="3781560" y="2820444"/>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8" name="Rectangle 7"/>
          <p:cNvSpPr/>
          <p:nvPr/>
        </p:nvSpPr>
        <p:spPr>
          <a:xfrm>
            <a:off x="4385660" y="283168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9" name="Rectangle 8"/>
          <p:cNvSpPr/>
          <p:nvPr/>
        </p:nvSpPr>
        <p:spPr>
          <a:xfrm>
            <a:off x="2569322" y="282606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0" name="Rectangle 9"/>
          <p:cNvSpPr/>
          <p:nvPr/>
        </p:nvSpPr>
        <p:spPr>
          <a:xfrm>
            <a:off x="3173422" y="282606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1" name="Rectangle 10"/>
          <p:cNvSpPr/>
          <p:nvPr/>
        </p:nvSpPr>
        <p:spPr>
          <a:xfrm>
            <a:off x="1965222" y="282606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2" name="Rectangle 11"/>
          <p:cNvSpPr/>
          <p:nvPr/>
        </p:nvSpPr>
        <p:spPr>
          <a:xfrm>
            <a:off x="5575132" y="390321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389759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390321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389197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390321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389759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389759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389759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Tree>
    <p:extLst>
      <p:ext uri="{BB962C8B-B14F-4D97-AF65-F5344CB8AC3E}">
        <p14:creationId xmlns:p14="http://schemas.microsoft.com/office/powerpoint/2010/main" val="372705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12" name="Rectangle 11"/>
          <p:cNvSpPr/>
          <p:nvPr/>
        </p:nvSpPr>
        <p:spPr>
          <a:xfrm>
            <a:off x="55751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288925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21" name="Content Placeholder 2"/>
          <p:cNvSpPr>
            <a:spLocks noGrp="1"/>
          </p:cNvSpPr>
          <p:nvPr>
            <p:ph idx="1"/>
          </p:nvPr>
        </p:nvSpPr>
        <p:spPr>
          <a:xfrm>
            <a:off x="818740" y="1600200"/>
            <a:ext cx="7868059" cy="939955"/>
          </a:xfrm>
        </p:spPr>
        <p:txBody>
          <a:bodyPr>
            <a:normAutofit/>
          </a:bodyPr>
          <a:lstStyle/>
          <a:p>
            <a:pPr marL="0" indent="0">
              <a:buNone/>
            </a:pPr>
            <a:r>
              <a:rPr lang="en-US" sz="2800" dirty="0"/>
              <a:t>Create two pointers: lo and hi</a:t>
            </a:r>
          </a:p>
        </p:txBody>
      </p:sp>
      <p:sp>
        <p:nvSpPr>
          <p:cNvPr id="22" name="TextBox 21"/>
          <p:cNvSpPr txBox="1"/>
          <p:nvPr/>
        </p:nvSpPr>
        <p:spPr>
          <a:xfrm>
            <a:off x="2632120" y="3781926"/>
            <a:ext cx="517979" cy="461665"/>
          </a:xfrm>
          <a:prstGeom prst="rect">
            <a:avLst/>
          </a:prstGeom>
          <a:noFill/>
        </p:spPr>
        <p:txBody>
          <a:bodyPr wrap="square" rtlCol="0">
            <a:spAutoFit/>
          </a:bodyPr>
          <a:lstStyle/>
          <a:p>
            <a:r>
              <a:rPr lang="en-US" sz="2400" b="1" dirty="0"/>
              <a:t>lo</a:t>
            </a:r>
          </a:p>
        </p:txBody>
      </p:sp>
      <p:sp>
        <p:nvSpPr>
          <p:cNvPr id="23" name="TextBox 22"/>
          <p:cNvSpPr txBox="1"/>
          <p:nvPr/>
        </p:nvSpPr>
        <p:spPr>
          <a:xfrm>
            <a:off x="6298771" y="3832062"/>
            <a:ext cx="517979" cy="461665"/>
          </a:xfrm>
          <a:prstGeom prst="rect">
            <a:avLst/>
          </a:prstGeom>
          <a:noFill/>
        </p:spPr>
        <p:txBody>
          <a:bodyPr wrap="square" rtlCol="0">
            <a:spAutoFit/>
          </a:bodyPr>
          <a:lstStyle/>
          <a:p>
            <a:r>
              <a:rPr lang="en-US" sz="2400" b="1" dirty="0"/>
              <a:t>hi</a:t>
            </a:r>
          </a:p>
        </p:txBody>
      </p:sp>
      <p:cxnSp>
        <p:nvCxnSpPr>
          <p:cNvPr id="25" name="Straight Arrow Connector 24"/>
          <p:cNvCxnSpPr/>
          <p:nvPr/>
        </p:nvCxnSpPr>
        <p:spPr>
          <a:xfrm flipV="1">
            <a:off x="2840530" y="342528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501820" y="3430901"/>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14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12" name="Rectangle 11"/>
          <p:cNvSpPr/>
          <p:nvPr/>
        </p:nvSpPr>
        <p:spPr>
          <a:xfrm>
            <a:off x="55751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288925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Move the lo pointer right until you find a value greater than the pivot</a:t>
            </a:r>
          </a:p>
        </p:txBody>
      </p:sp>
      <p:sp>
        <p:nvSpPr>
          <p:cNvPr id="22" name="TextBox 21"/>
          <p:cNvSpPr txBox="1"/>
          <p:nvPr/>
        </p:nvSpPr>
        <p:spPr>
          <a:xfrm>
            <a:off x="2632120" y="3781926"/>
            <a:ext cx="517979" cy="461665"/>
          </a:xfrm>
          <a:prstGeom prst="rect">
            <a:avLst/>
          </a:prstGeom>
          <a:noFill/>
        </p:spPr>
        <p:txBody>
          <a:bodyPr wrap="square" rtlCol="0">
            <a:spAutoFit/>
          </a:bodyPr>
          <a:lstStyle/>
          <a:p>
            <a:r>
              <a:rPr lang="en-US" sz="2400" b="1" dirty="0"/>
              <a:t>lo</a:t>
            </a:r>
          </a:p>
        </p:txBody>
      </p:sp>
      <p:sp>
        <p:nvSpPr>
          <p:cNvPr id="23" name="TextBox 22"/>
          <p:cNvSpPr txBox="1"/>
          <p:nvPr/>
        </p:nvSpPr>
        <p:spPr>
          <a:xfrm>
            <a:off x="6298771" y="3832062"/>
            <a:ext cx="517979" cy="461665"/>
          </a:xfrm>
          <a:prstGeom prst="rect">
            <a:avLst/>
          </a:prstGeom>
          <a:noFill/>
        </p:spPr>
        <p:txBody>
          <a:bodyPr wrap="square" rtlCol="0">
            <a:spAutoFit/>
          </a:bodyPr>
          <a:lstStyle/>
          <a:p>
            <a:r>
              <a:rPr lang="en-US" sz="2400" b="1" dirty="0"/>
              <a:t>hi</a:t>
            </a:r>
          </a:p>
        </p:txBody>
      </p:sp>
      <p:cxnSp>
        <p:nvCxnSpPr>
          <p:cNvPr id="25" name="Straight Arrow Connector 24"/>
          <p:cNvCxnSpPr/>
          <p:nvPr/>
        </p:nvCxnSpPr>
        <p:spPr>
          <a:xfrm flipV="1">
            <a:off x="2840530" y="342528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501820" y="3430901"/>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18954" y="3800630"/>
            <a:ext cx="517979" cy="461665"/>
          </a:xfrm>
          <a:prstGeom prst="rect">
            <a:avLst/>
          </a:prstGeom>
          <a:noFill/>
        </p:spPr>
        <p:txBody>
          <a:bodyPr wrap="square" rtlCol="0">
            <a:spAutoFit/>
          </a:bodyPr>
          <a:lstStyle/>
          <a:p>
            <a:r>
              <a:rPr lang="en-US" sz="2400" b="1" dirty="0"/>
              <a:t>lo</a:t>
            </a:r>
          </a:p>
        </p:txBody>
      </p:sp>
      <p:cxnSp>
        <p:nvCxnSpPr>
          <p:cNvPr id="24" name="Straight Arrow Connector 23"/>
          <p:cNvCxnSpPr/>
          <p:nvPr/>
        </p:nvCxnSpPr>
        <p:spPr>
          <a:xfrm flipV="1">
            <a:off x="3444073" y="343297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846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12" name="Rectangle 11"/>
          <p:cNvSpPr/>
          <p:nvPr/>
        </p:nvSpPr>
        <p:spPr>
          <a:xfrm>
            <a:off x="55751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288925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Move the hi pointer left until you find a value less than the pivot</a:t>
            </a:r>
          </a:p>
        </p:txBody>
      </p:sp>
      <p:sp>
        <p:nvSpPr>
          <p:cNvPr id="23" name="TextBox 22"/>
          <p:cNvSpPr txBox="1"/>
          <p:nvPr/>
        </p:nvSpPr>
        <p:spPr>
          <a:xfrm>
            <a:off x="6298771" y="3832062"/>
            <a:ext cx="517979" cy="461665"/>
          </a:xfrm>
          <a:prstGeom prst="rect">
            <a:avLst/>
          </a:prstGeom>
          <a:noFill/>
        </p:spPr>
        <p:txBody>
          <a:bodyPr wrap="square" rtlCol="0">
            <a:spAutoFit/>
          </a:bodyPr>
          <a:lstStyle/>
          <a:p>
            <a:r>
              <a:rPr lang="en-US" sz="2400" b="1" dirty="0"/>
              <a:t>hi</a:t>
            </a:r>
          </a:p>
        </p:txBody>
      </p:sp>
      <p:cxnSp>
        <p:nvCxnSpPr>
          <p:cNvPr id="26" name="Straight Arrow Connector 25"/>
          <p:cNvCxnSpPr/>
          <p:nvPr/>
        </p:nvCxnSpPr>
        <p:spPr>
          <a:xfrm flipV="1">
            <a:off x="6501820" y="3430901"/>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18954" y="3800630"/>
            <a:ext cx="517979" cy="461665"/>
          </a:xfrm>
          <a:prstGeom prst="rect">
            <a:avLst/>
          </a:prstGeom>
          <a:noFill/>
        </p:spPr>
        <p:txBody>
          <a:bodyPr wrap="square" rtlCol="0">
            <a:spAutoFit/>
          </a:bodyPr>
          <a:lstStyle/>
          <a:p>
            <a:r>
              <a:rPr lang="en-US" sz="2400" b="1" dirty="0"/>
              <a:t>lo</a:t>
            </a:r>
          </a:p>
        </p:txBody>
      </p:sp>
      <p:cxnSp>
        <p:nvCxnSpPr>
          <p:cNvPr id="24" name="Straight Arrow Connector 23"/>
          <p:cNvCxnSpPr/>
          <p:nvPr/>
        </p:nvCxnSpPr>
        <p:spPr>
          <a:xfrm flipV="1">
            <a:off x="3444073" y="343297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82557" y="3834054"/>
            <a:ext cx="517979" cy="461665"/>
          </a:xfrm>
          <a:prstGeom prst="rect">
            <a:avLst/>
          </a:prstGeom>
          <a:noFill/>
        </p:spPr>
        <p:txBody>
          <a:bodyPr wrap="square" rtlCol="0">
            <a:spAutoFit/>
          </a:bodyPr>
          <a:lstStyle/>
          <a:p>
            <a:r>
              <a:rPr lang="en-US" sz="2400" b="1" dirty="0"/>
              <a:t>hi</a:t>
            </a:r>
          </a:p>
        </p:txBody>
      </p:sp>
      <p:cxnSp>
        <p:nvCxnSpPr>
          <p:cNvPr id="28" name="Straight Arrow Connector 27"/>
          <p:cNvCxnSpPr/>
          <p:nvPr/>
        </p:nvCxnSpPr>
        <p:spPr>
          <a:xfrm flipV="1">
            <a:off x="5885606" y="343289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62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12" name="Rectangle 11"/>
          <p:cNvSpPr/>
          <p:nvPr/>
        </p:nvSpPr>
        <p:spPr>
          <a:xfrm>
            <a:off x="55751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288925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21" name="Content Placeholder 2"/>
          <p:cNvSpPr>
            <a:spLocks noGrp="1"/>
          </p:cNvSpPr>
          <p:nvPr>
            <p:ph idx="1"/>
          </p:nvPr>
        </p:nvSpPr>
        <p:spPr>
          <a:xfrm>
            <a:off x="818740" y="1600200"/>
            <a:ext cx="7868059" cy="939955"/>
          </a:xfrm>
        </p:spPr>
        <p:txBody>
          <a:bodyPr>
            <a:normAutofit/>
          </a:bodyPr>
          <a:lstStyle/>
          <a:p>
            <a:pPr marL="0" indent="0">
              <a:buNone/>
            </a:pPr>
            <a:r>
              <a:rPr lang="en-US" sz="2800" dirty="0"/>
              <a:t>If lo &lt; hi, swap the lo and hi values</a:t>
            </a:r>
          </a:p>
        </p:txBody>
      </p:sp>
      <p:sp>
        <p:nvSpPr>
          <p:cNvPr id="20" name="TextBox 19"/>
          <p:cNvSpPr txBox="1"/>
          <p:nvPr/>
        </p:nvSpPr>
        <p:spPr>
          <a:xfrm>
            <a:off x="3218954" y="3800630"/>
            <a:ext cx="517979" cy="461665"/>
          </a:xfrm>
          <a:prstGeom prst="rect">
            <a:avLst/>
          </a:prstGeom>
          <a:noFill/>
        </p:spPr>
        <p:txBody>
          <a:bodyPr wrap="square" rtlCol="0">
            <a:spAutoFit/>
          </a:bodyPr>
          <a:lstStyle/>
          <a:p>
            <a:r>
              <a:rPr lang="en-US" sz="2400" b="1" dirty="0"/>
              <a:t>lo</a:t>
            </a:r>
          </a:p>
        </p:txBody>
      </p:sp>
      <p:cxnSp>
        <p:nvCxnSpPr>
          <p:cNvPr id="24" name="Straight Arrow Connector 23"/>
          <p:cNvCxnSpPr/>
          <p:nvPr/>
        </p:nvCxnSpPr>
        <p:spPr>
          <a:xfrm flipV="1">
            <a:off x="3444073" y="343297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82557" y="3834054"/>
            <a:ext cx="517979" cy="461665"/>
          </a:xfrm>
          <a:prstGeom prst="rect">
            <a:avLst/>
          </a:prstGeom>
          <a:noFill/>
        </p:spPr>
        <p:txBody>
          <a:bodyPr wrap="square" rtlCol="0">
            <a:spAutoFit/>
          </a:bodyPr>
          <a:lstStyle/>
          <a:p>
            <a:r>
              <a:rPr lang="en-US" sz="2400" b="1" dirty="0"/>
              <a:t>hi</a:t>
            </a:r>
          </a:p>
        </p:txBody>
      </p:sp>
      <p:cxnSp>
        <p:nvCxnSpPr>
          <p:cNvPr id="28" name="Straight Arrow Connector 27"/>
          <p:cNvCxnSpPr/>
          <p:nvPr/>
        </p:nvCxnSpPr>
        <p:spPr>
          <a:xfrm flipV="1">
            <a:off x="5885606" y="343289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57715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479641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35" name="TextBox 34"/>
          <p:cNvSpPr txBox="1"/>
          <p:nvPr/>
        </p:nvSpPr>
        <p:spPr>
          <a:xfrm>
            <a:off x="3220973" y="5707790"/>
            <a:ext cx="517979" cy="461665"/>
          </a:xfrm>
          <a:prstGeom prst="rect">
            <a:avLst/>
          </a:prstGeom>
          <a:noFill/>
        </p:spPr>
        <p:txBody>
          <a:bodyPr wrap="square" rtlCol="0">
            <a:spAutoFit/>
          </a:bodyPr>
          <a:lstStyle/>
          <a:p>
            <a:r>
              <a:rPr lang="en-US" sz="2400" b="1" dirty="0"/>
              <a:t>lo</a:t>
            </a:r>
          </a:p>
        </p:txBody>
      </p:sp>
      <p:cxnSp>
        <p:nvCxnSpPr>
          <p:cNvPr id="36" name="Straight Arrow Connector 35"/>
          <p:cNvCxnSpPr/>
          <p:nvPr/>
        </p:nvCxnSpPr>
        <p:spPr>
          <a:xfrm flipV="1">
            <a:off x="3446092" y="534013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684576" y="5741214"/>
            <a:ext cx="517979" cy="461665"/>
          </a:xfrm>
          <a:prstGeom prst="rect">
            <a:avLst/>
          </a:prstGeom>
          <a:noFill/>
        </p:spPr>
        <p:txBody>
          <a:bodyPr wrap="square" rtlCol="0">
            <a:spAutoFit/>
          </a:bodyPr>
          <a:lstStyle/>
          <a:p>
            <a:r>
              <a:rPr lang="en-US" sz="2400" b="1" dirty="0"/>
              <a:t>hi</a:t>
            </a:r>
          </a:p>
        </p:txBody>
      </p:sp>
      <p:cxnSp>
        <p:nvCxnSpPr>
          <p:cNvPr id="38" name="Straight Arrow Connector 37"/>
          <p:cNvCxnSpPr/>
          <p:nvPr/>
        </p:nvCxnSpPr>
        <p:spPr>
          <a:xfrm flipV="1">
            <a:off x="5887625" y="534005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96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12" name="Rectangle 11"/>
          <p:cNvSpPr/>
          <p:nvPr/>
        </p:nvSpPr>
        <p:spPr>
          <a:xfrm>
            <a:off x="55751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3" name="Rectangle 12"/>
          <p:cNvSpPr/>
          <p:nvPr/>
        </p:nvSpPr>
        <p:spPr>
          <a:xfrm>
            <a:off x="6179232"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4" name="Rectangle 13"/>
          <p:cNvSpPr/>
          <p:nvPr/>
        </p:nvSpPr>
        <p:spPr>
          <a:xfrm>
            <a:off x="497103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5" name="Rectangle 14"/>
          <p:cNvSpPr/>
          <p:nvPr/>
        </p:nvSpPr>
        <p:spPr>
          <a:xfrm>
            <a:off x="3777522" y="288925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6" name="Rectangle 15"/>
          <p:cNvSpPr/>
          <p:nvPr/>
        </p:nvSpPr>
        <p:spPr>
          <a:xfrm>
            <a:off x="4381622" y="290049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5652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8" name="Rectangle 17"/>
          <p:cNvSpPr/>
          <p:nvPr/>
        </p:nvSpPr>
        <p:spPr>
          <a:xfrm>
            <a:off x="31693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9" name="Rectangle 18"/>
          <p:cNvSpPr/>
          <p:nvPr/>
        </p:nvSpPr>
        <p:spPr>
          <a:xfrm>
            <a:off x="1961184" y="289487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if lo &lt; hi, repeat steps 3 - 5; otherwise swap the hi value with the pivot and we’re done</a:t>
            </a:r>
          </a:p>
        </p:txBody>
      </p:sp>
      <p:sp>
        <p:nvSpPr>
          <p:cNvPr id="20" name="TextBox 19"/>
          <p:cNvSpPr txBox="1"/>
          <p:nvPr/>
        </p:nvSpPr>
        <p:spPr>
          <a:xfrm>
            <a:off x="3218954" y="3800630"/>
            <a:ext cx="517979" cy="461665"/>
          </a:xfrm>
          <a:prstGeom prst="rect">
            <a:avLst/>
          </a:prstGeom>
          <a:noFill/>
        </p:spPr>
        <p:txBody>
          <a:bodyPr wrap="square" rtlCol="0">
            <a:spAutoFit/>
          </a:bodyPr>
          <a:lstStyle/>
          <a:p>
            <a:r>
              <a:rPr lang="en-US" sz="2400" b="1" dirty="0"/>
              <a:t>lo</a:t>
            </a:r>
          </a:p>
        </p:txBody>
      </p:sp>
      <p:cxnSp>
        <p:nvCxnSpPr>
          <p:cNvPr id="24" name="Straight Arrow Connector 23"/>
          <p:cNvCxnSpPr/>
          <p:nvPr/>
        </p:nvCxnSpPr>
        <p:spPr>
          <a:xfrm flipV="1">
            <a:off x="3444073" y="343297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82557" y="3834054"/>
            <a:ext cx="517979" cy="461665"/>
          </a:xfrm>
          <a:prstGeom prst="rect">
            <a:avLst/>
          </a:prstGeom>
          <a:noFill/>
        </p:spPr>
        <p:txBody>
          <a:bodyPr wrap="square" rtlCol="0">
            <a:spAutoFit/>
          </a:bodyPr>
          <a:lstStyle/>
          <a:p>
            <a:r>
              <a:rPr lang="en-US" sz="2400" b="1" dirty="0"/>
              <a:t>hi</a:t>
            </a:r>
          </a:p>
        </p:txBody>
      </p:sp>
      <p:cxnSp>
        <p:nvCxnSpPr>
          <p:cNvPr id="28" name="Straight Arrow Connector 27"/>
          <p:cNvCxnSpPr/>
          <p:nvPr/>
        </p:nvCxnSpPr>
        <p:spPr>
          <a:xfrm flipV="1">
            <a:off x="5885606" y="343289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57715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4796419"/>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480765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48020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35" name="TextBox 34"/>
          <p:cNvSpPr txBox="1"/>
          <p:nvPr/>
        </p:nvSpPr>
        <p:spPr>
          <a:xfrm>
            <a:off x="3220973" y="5707790"/>
            <a:ext cx="517979" cy="461665"/>
          </a:xfrm>
          <a:prstGeom prst="rect">
            <a:avLst/>
          </a:prstGeom>
          <a:noFill/>
        </p:spPr>
        <p:txBody>
          <a:bodyPr wrap="square" rtlCol="0">
            <a:spAutoFit/>
          </a:bodyPr>
          <a:lstStyle/>
          <a:p>
            <a:r>
              <a:rPr lang="en-US" sz="2400" b="1" dirty="0"/>
              <a:t>lo</a:t>
            </a:r>
          </a:p>
        </p:txBody>
      </p:sp>
      <p:cxnSp>
        <p:nvCxnSpPr>
          <p:cNvPr id="36" name="Straight Arrow Connector 35"/>
          <p:cNvCxnSpPr/>
          <p:nvPr/>
        </p:nvCxnSpPr>
        <p:spPr>
          <a:xfrm flipV="1">
            <a:off x="3446092" y="534013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684576" y="5741214"/>
            <a:ext cx="517979" cy="461665"/>
          </a:xfrm>
          <a:prstGeom prst="rect">
            <a:avLst/>
          </a:prstGeom>
          <a:noFill/>
        </p:spPr>
        <p:txBody>
          <a:bodyPr wrap="square" rtlCol="0">
            <a:spAutoFit/>
          </a:bodyPr>
          <a:lstStyle/>
          <a:p>
            <a:r>
              <a:rPr lang="en-US" sz="2400" b="1" dirty="0"/>
              <a:t>hi</a:t>
            </a:r>
          </a:p>
        </p:txBody>
      </p:sp>
      <p:cxnSp>
        <p:nvCxnSpPr>
          <p:cNvPr id="38" name="Straight Arrow Connector 37"/>
          <p:cNvCxnSpPr/>
          <p:nvPr/>
        </p:nvCxnSpPr>
        <p:spPr>
          <a:xfrm flipV="1">
            <a:off x="5887625" y="5340053"/>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91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search algorithm is better?</a:t>
            </a:r>
          </a:p>
        </p:txBody>
      </p:sp>
      <p:sp>
        <p:nvSpPr>
          <p:cNvPr id="3" name="Content Placeholder 2"/>
          <p:cNvSpPr>
            <a:spLocks noGrp="1"/>
          </p:cNvSpPr>
          <p:nvPr>
            <p:ph idx="1"/>
          </p:nvPr>
        </p:nvSpPr>
        <p:spPr/>
        <p:txBody>
          <a:bodyPr>
            <a:normAutofit fontScale="92500"/>
          </a:bodyPr>
          <a:lstStyle/>
          <a:p>
            <a:r>
              <a:rPr lang="en-US" dirty="0"/>
              <a:t>Which is better: linear search or binary search?</a:t>
            </a:r>
          </a:p>
          <a:p>
            <a:endParaRPr lang="en-US" dirty="0"/>
          </a:p>
          <a:p>
            <a:r>
              <a:rPr lang="en-US" dirty="0"/>
              <a:t>Linear search is simpler</a:t>
            </a:r>
          </a:p>
          <a:p>
            <a:endParaRPr lang="en-US" dirty="0"/>
          </a:p>
          <a:p>
            <a:r>
              <a:rPr lang="en-US" dirty="0"/>
              <a:t>Binary search is faster, </a:t>
            </a:r>
            <a:r>
              <a:rPr lang="en-US" i="1" dirty="0"/>
              <a:t>but only if the items are already sorted</a:t>
            </a:r>
            <a:r>
              <a:rPr lang="en-US" dirty="0"/>
              <a:t>.</a:t>
            </a:r>
          </a:p>
          <a:p>
            <a:endParaRPr lang="en-US" dirty="0"/>
          </a:p>
          <a:p>
            <a:r>
              <a:rPr lang="en-US" dirty="0"/>
              <a:t>How long does it take to sort a list of items?</a:t>
            </a:r>
          </a:p>
        </p:txBody>
      </p:sp>
    </p:spTree>
    <p:extLst>
      <p:ext uri="{BB962C8B-B14F-4D97-AF65-F5344CB8AC3E}">
        <p14:creationId xmlns:p14="http://schemas.microsoft.com/office/powerpoint/2010/main" val="24119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Repeat step 3: (Move the lo pointer right until you find a value greater than the pivot again)</a:t>
            </a:r>
          </a:p>
        </p:txBody>
      </p:sp>
      <p:sp>
        <p:nvSpPr>
          <p:cNvPr id="22" name="Rectangle 21"/>
          <p:cNvSpPr/>
          <p:nvPr/>
        </p:nvSpPr>
        <p:spPr>
          <a:xfrm>
            <a:off x="55771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3075083"/>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35" name="TextBox 34"/>
          <p:cNvSpPr txBox="1"/>
          <p:nvPr/>
        </p:nvSpPr>
        <p:spPr>
          <a:xfrm>
            <a:off x="3220973" y="3986454"/>
            <a:ext cx="517979" cy="461665"/>
          </a:xfrm>
          <a:prstGeom prst="rect">
            <a:avLst/>
          </a:prstGeom>
          <a:noFill/>
        </p:spPr>
        <p:txBody>
          <a:bodyPr wrap="square" rtlCol="0">
            <a:spAutoFit/>
          </a:bodyPr>
          <a:lstStyle/>
          <a:p>
            <a:r>
              <a:rPr lang="en-US" sz="2400" b="1" dirty="0"/>
              <a:t>lo</a:t>
            </a:r>
          </a:p>
        </p:txBody>
      </p:sp>
      <p:cxnSp>
        <p:nvCxnSpPr>
          <p:cNvPr id="36" name="Straight Arrow Connector 35"/>
          <p:cNvCxnSpPr/>
          <p:nvPr/>
        </p:nvCxnSpPr>
        <p:spPr>
          <a:xfrm flipV="1">
            <a:off x="3446092" y="3618800"/>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684576" y="4019878"/>
            <a:ext cx="517979" cy="461665"/>
          </a:xfrm>
          <a:prstGeom prst="rect">
            <a:avLst/>
          </a:prstGeom>
          <a:noFill/>
        </p:spPr>
        <p:txBody>
          <a:bodyPr wrap="square" rtlCol="0">
            <a:spAutoFit/>
          </a:bodyPr>
          <a:lstStyle/>
          <a:p>
            <a:r>
              <a:rPr lang="en-US" sz="2400" b="1" dirty="0"/>
              <a:t>hi</a:t>
            </a:r>
          </a:p>
        </p:txBody>
      </p:sp>
      <p:cxnSp>
        <p:nvCxnSpPr>
          <p:cNvPr id="38" name="Straight Arrow Connector 37"/>
          <p:cNvCxnSpPr/>
          <p:nvPr/>
        </p:nvCxnSpPr>
        <p:spPr>
          <a:xfrm flipV="1">
            <a:off x="5887625" y="3618717"/>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841225" y="3988446"/>
            <a:ext cx="517979" cy="461665"/>
          </a:xfrm>
          <a:prstGeom prst="rect">
            <a:avLst/>
          </a:prstGeom>
          <a:noFill/>
        </p:spPr>
        <p:txBody>
          <a:bodyPr wrap="square" rtlCol="0">
            <a:spAutoFit/>
          </a:bodyPr>
          <a:lstStyle/>
          <a:p>
            <a:r>
              <a:rPr lang="en-US" sz="2400" b="1" dirty="0"/>
              <a:t>lo</a:t>
            </a:r>
          </a:p>
        </p:txBody>
      </p:sp>
      <p:cxnSp>
        <p:nvCxnSpPr>
          <p:cNvPr id="40" name="Straight Arrow Connector 39"/>
          <p:cNvCxnSpPr/>
          <p:nvPr/>
        </p:nvCxnSpPr>
        <p:spPr>
          <a:xfrm flipV="1">
            <a:off x="4066344" y="3620792"/>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4736723" y="3606072"/>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494895" y="3990438"/>
            <a:ext cx="517979" cy="461665"/>
          </a:xfrm>
          <a:prstGeom prst="rect">
            <a:avLst/>
          </a:prstGeom>
          <a:noFill/>
        </p:spPr>
        <p:txBody>
          <a:bodyPr wrap="square" rtlCol="0">
            <a:spAutoFit/>
          </a:bodyPr>
          <a:lstStyle/>
          <a:p>
            <a:r>
              <a:rPr lang="en-US" sz="2400" b="1" dirty="0"/>
              <a:t>lo</a:t>
            </a:r>
          </a:p>
        </p:txBody>
      </p:sp>
    </p:spTree>
    <p:extLst>
      <p:ext uri="{BB962C8B-B14F-4D97-AF65-F5344CB8AC3E}">
        <p14:creationId xmlns:p14="http://schemas.microsoft.com/office/powerpoint/2010/main" val="10867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P spid="39" grpId="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Repeat step 4: (Move the hi pointer left until you find a value less than the pivot again)</a:t>
            </a:r>
          </a:p>
        </p:txBody>
      </p:sp>
      <p:sp>
        <p:nvSpPr>
          <p:cNvPr id="22" name="Rectangle 21"/>
          <p:cNvSpPr/>
          <p:nvPr/>
        </p:nvSpPr>
        <p:spPr>
          <a:xfrm>
            <a:off x="55771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3075083"/>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37" name="TextBox 36"/>
          <p:cNvSpPr txBox="1"/>
          <p:nvPr/>
        </p:nvSpPr>
        <p:spPr>
          <a:xfrm>
            <a:off x="5684576" y="4019878"/>
            <a:ext cx="517979" cy="461665"/>
          </a:xfrm>
          <a:prstGeom prst="rect">
            <a:avLst/>
          </a:prstGeom>
          <a:noFill/>
        </p:spPr>
        <p:txBody>
          <a:bodyPr wrap="square" rtlCol="0">
            <a:spAutoFit/>
          </a:bodyPr>
          <a:lstStyle/>
          <a:p>
            <a:r>
              <a:rPr lang="en-US" sz="2400" b="1" dirty="0"/>
              <a:t>hi</a:t>
            </a:r>
          </a:p>
        </p:txBody>
      </p:sp>
      <p:cxnSp>
        <p:nvCxnSpPr>
          <p:cNvPr id="38" name="Straight Arrow Connector 37"/>
          <p:cNvCxnSpPr/>
          <p:nvPr/>
        </p:nvCxnSpPr>
        <p:spPr>
          <a:xfrm flipV="1">
            <a:off x="5887625" y="3618717"/>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4486088" y="3606072"/>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277678" y="3990438"/>
            <a:ext cx="517979" cy="461665"/>
          </a:xfrm>
          <a:prstGeom prst="rect">
            <a:avLst/>
          </a:prstGeom>
          <a:noFill/>
        </p:spPr>
        <p:txBody>
          <a:bodyPr wrap="square" rtlCol="0">
            <a:spAutoFit/>
          </a:bodyPr>
          <a:lstStyle/>
          <a:p>
            <a:r>
              <a:rPr lang="en-US" sz="2400" b="1" dirty="0"/>
              <a:t>lo</a:t>
            </a:r>
          </a:p>
        </p:txBody>
      </p:sp>
      <p:sp>
        <p:nvSpPr>
          <p:cNvPr id="20" name="TextBox 19"/>
          <p:cNvSpPr txBox="1"/>
          <p:nvPr/>
        </p:nvSpPr>
        <p:spPr>
          <a:xfrm>
            <a:off x="5118489" y="4021870"/>
            <a:ext cx="517979" cy="461665"/>
          </a:xfrm>
          <a:prstGeom prst="rect">
            <a:avLst/>
          </a:prstGeom>
          <a:noFill/>
        </p:spPr>
        <p:txBody>
          <a:bodyPr wrap="square" rtlCol="0">
            <a:spAutoFit/>
          </a:bodyPr>
          <a:lstStyle/>
          <a:p>
            <a:r>
              <a:rPr lang="en-US" sz="2400" b="1" dirty="0"/>
              <a:t>hi</a:t>
            </a:r>
          </a:p>
        </p:txBody>
      </p:sp>
      <p:cxnSp>
        <p:nvCxnSpPr>
          <p:cNvPr id="23" name="Straight Arrow Connector 22"/>
          <p:cNvCxnSpPr/>
          <p:nvPr/>
        </p:nvCxnSpPr>
        <p:spPr>
          <a:xfrm flipV="1">
            <a:off x="5321538" y="3620709"/>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619238" y="3990438"/>
            <a:ext cx="517979" cy="461665"/>
          </a:xfrm>
          <a:prstGeom prst="rect">
            <a:avLst/>
          </a:prstGeom>
          <a:noFill/>
        </p:spPr>
        <p:txBody>
          <a:bodyPr wrap="square" rtlCol="0">
            <a:spAutoFit/>
          </a:bodyPr>
          <a:lstStyle/>
          <a:p>
            <a:r>
              <a:rPr lang="en-US" sz="2400" b="1" dirty="0"/>
              <a:t>hi</a:t>
            </a:r>
          </a:p>
        </p:txBody>
      </p:sp>
      <p:cxnSp>
        <p:nvCxnSpPr>
          <p:cNvPr id="26" name="Straight Arrow Connector 25"/>
          <p:cNvCxnSpPr/>
          <p:nvPr/>
        </p:nvCxnSpPr>
        <p:spPr>
          <a:xfrm flipV="1">
            <a:off x="4788869" y="3608064"/>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867333" y="3990438"/>
            <a:ext cx="517979" cy="461665"/>
          </a:xfrm>
          <a:prstGeom prst="rect">
            <a:avLst/>
          </a:prstGeom>
          <a:noFill/>
        </p:spPr>
        <p:txBody>
          <a:bodyPr wrap="square" rtlCol="0">
            <a:spAutoFit/>
          </a:bodyPr>
          <a:lstStyle/>
          <a:p>
            <a:r>
              <a:rPr lang="en-US" sz="2400" b="1" dirty="0"/>
              <a:t>hi</a:t>
            </a:r>
          </a:p>
        </p:txBody>
      </p:sp>
      <p:cxnSp>
        <p:nvCxnSpPr>
          <p:cNvPr id="28" name="Straight Arrow Connector 27"/>
          <p:cNvCxnSpPr/>
          <p:nvPr/>
        </p:nvCxnSpPr>
        <p:spPr>
          <a:xfrm flipV="1">
            <a:off x="4072401" y="3610056"/>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26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0" grpId="0"/>
      <p:bldP spid="20" grpId="1"/>
      <p:bldP spid="24" grpId="0"/>
      <p:bldP spid="24" grpId="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21" name="Content Placeholder 2"/>
          <p:cNvSpPr>
            <a:spLocks noGrp="1"/>
          </p:cNvSpPr>
          <p:nvPr>
            <p:ph idx="1"/>
          </p:nvPr>
        </p:nvSpPr>
        <p:spPr>
          <a:xfrm>
            <a:off x="818740" y="1600200"/>
            <a:ext cx="7868059" cy="939955"/>
          </a:xfrm>
        </p:spPr>
        <p:txBody>
          <a:bodyPr>
            <a:normAutofit/>
          </a:bodyPr>
          <a:lstStyle/>
          <a:p>
            <a:pPr marL="0" indent="0">
              <a:buNone/>
            </a:pPr>
            <a:r>
              <a:rPr lang="en-US" sz="2800" dirty="0"/>
              <a:t>Repeat step 5: (if lo &lt; hi, swap the values)</a:t>
            </a:r>
          </a:p>
        </p:txBody>
      </p:sp>
      <p:sp>
        <p:nvSpPr>
          <p:cNvPr id="22" name="Rectangle 21"/>
          <p:cNvSpPr/>
          <p:nvPr/>
        </p:nvSpPr>
        <p:spPr>
          <a:xfrm>
            <a:off x="55771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3075083"/>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cxnSp>
        <p:nvCxnSpPr>
          <p:cNvPr id="41" name="Straight Arrow Connector 40"/>
          <p:cNvCxnSpPr/>
          <p:nvPr/>
        </p:nvCxnSpPr>
        <p:spPr>
          <a:xfrm flipV="1">
            <a:off x="4486088" y="3606072"/>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277678" y="3990438"/>
            <a:ext cx="517979" cy="461665"/>
          </a:xfrm>
          <a:prstGeom prst="rect">
            <a:avLst/>
          </a:prstGeom>
          <a:noFill/>
        </p:spPr>
        <p:txBody>
          <a:bodyPr wrap="square" rtlCol="0">
            <a:spAutoFit/>
          </a:bodyPr>
          <a:lstStyle/>
          <a:p>
            <a:r>
              <a:rPr lang="en-US" sz="2400" b="1" dirty="0"/>
              <a:t>lo</a:t>
            </a:r>
          </a:p>
        </p:txBody>
      </p:sp>
      <p:sp>
        <p:nvSpPr>
          <p:cNvPr id="24" name="TextBox 23"/>
          <p:cNvSpPr txBox="1"/>
          <p:nvPr/>
        </p:nvSpPr>
        <p:spPr>
          <a:xfrm>
            <a:off x="3850624" y="3990438"/>
            <a:ext cx="517979" cy="461665"/>
          </a:xfrm>
          <a:prstGeom prst="rect">
            <a:avLst/>
          </a:prstGeom>
          <a:noFill/>
        </p:spPr>
        <p:txBody>
          <a:bodyPr wrap="square" rtlCol="0">
            <a:spAutoFit/>
          </a:bodyPr>
          <a:lstStyle/>
          <a:p>
            <a:r>
              <a:rPr lang="en-US" sz="2400" b="1" dirty="0"/>
              <a:t>hi</a:t>
            </a:r>
          </a:p>
        </p:txBody>
      </p:sp>
      <p:cxnSp>
        <p:nvCxnSpPr>
          <p:cNvPr id="26" name="Straight Arrow Connector 25"/>
          <p:cNvCxnSpPr/>
          <p:nvPr/>
        </p:nvCxnSpPr>
        <p:spPr>
          <a:xfrm flipV="1">
            <a:off x="4003546" y="3608064"/>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8602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Partitioning</a:t>
            </a:r>
          </a:p>
        </p:txBody>
      </p:sp>
      <p:sp>
        <p:nvSpPr>
          <p:cNvPr id="21" name="Content Placeholder 2"/>
          <p:cNvSpPr>
            <a:spLocks noGrp="1"/>
          </p:cNvSpPr>
          <p:nvPr>
            <p:ph idx="1"/>
          </p:nvPr>
        </p:nvSpPr>
        <p:spPr>
          <a:xfrm>
            <a:off x="818740" y="1600200"/>
            <a:ext cx="7868059" cy="939955"/>
          </a:xfrm>
        </p:spPr>
        <p:txBody>
          <a:bodyPr>
            <a:normAutofit lnSpcReduction="10000"/>
          </a:bodyPr>
          <a:lstStyle/>
          <a:p>
            <a:pPr marL="0" indent="0">
              <a:buNone/>
            </a:pPr>
            <a:r>
              <a:rPr lang="en-US" sz="2800" dirty="0"/>
              <a:t>if lo &lt; hi, repeat steps 3 - 5; otherwise swap the hi value with the pivot </a:t>
            </a:r>
            <a:r>
              <a:rPr lang="en-US" sz="2800"/>
              <a:t>if necessary </a:t>
            </a:r>
            <a:r>
              <a:rPr lang="en-US" sz="2800" dirty="0"/>
              <a:t>and we’re done</a:t>
            </a:r>
          </a:p>
        </p:txBody>
      </p:sp>
      <p:sp>
        <p:nvSpPr>
          <p:cNvPr id="22" name="Rectangle 21"/>
          <p:cNvSpPr/>
          <p:nvPr/>
        </p:nvSpPr>
        <p:spPr>
          <a:xfrm>
            <a:off x="55771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81251"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9" name="Rectangle 28"/>
          <p:cNvSpPr/>
          <p:nvPr/>
        </p:nvSpPr>
        <p:spPr>
          <a:xfrm>
            <a:off x="497305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30" name="Rectangle 29"/>
          <p:cNvSpPr/>
          <p:nvPr/>
        </p:nvSpPr>
        <p:spPr>
          <a:xfrm>
            <a:off x="3779541" y="3075083"/>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1" name="Rectangle 30"/>
          <p:cNvSpPr/>
          <p:nvPr/>
        </p:nvSpPr>
        <p:spPr>
          <a:xfrm>
            <a:off x="4383641" y="308631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2" name="Rectangle 31"/>
          <p:cNvSpPr/>
          <p:nvPr/>
        </p:nvSpPr>
        <p:spPr>
          <a:xfrm>
            <a:off x="25673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33" name="Rectangle 32"/>
          <p:cNvSpPr/>
          <p:nvPr/>
        </p:nvSpPr>
        <p:spPr>
          <a:xfrm>
            <a:off x="31714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4" name="Rectangle 33"/>
          <p:cNvSpPr/>
          <p:nvPr/>
        </p:nvSpPr>
        <p:spPr>
          <a:xfrm>
            <a:off x="1963203" y="308070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cxnSp>
        <p:nvCxnSpPr>
          <p:cNvPr id="41" name="Straight Arrow Connector 40"/>
          <p:cNvCxnSpPr/>
          <p:nvPr/>
        </p:nvCxnSpPr>
        <p:spPr>
          <a:xfrm flipV="1">
            <a:off x="4486088" y="3606072"/>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277678" y="3990438"/>
            <a:ext cx="517979" cy="461665"/>
          </a:xfrm>
          <a:prstGeom prst="rect">
            <a:avLst/>
          </a:prstGeom>
          <a:noFill/>
        </p:spPr>
        <p:txBody>
          <a:bodyPr wrap="square" rtlCol="0">
            <a:spAutoFit/>
          </a:bodyPr>
          <a:lstStyle/>
          <a:p>
            <a:r>
              <a:rPr lang="en-US" sz="2400" b="1" dirty="0"/>
              <a:t>lo</a:t>
            </a:r>
          </a:p>
        </p:txBody>
      </p:sp>
      <p:sp>
        <p:nvSpPr>
          <p:cNvPr id="24" name="TextBox 23"/>
          <p:cNvSpPr txBox="1"/>
          <p:nvPr/>
        </p:nvSpPr>
        <p:spPr>
          <a:xfrm>
            <a:off x="3850624" y="3990438"/>
            <a:ext cx="517979" cy="461665"/>
          </a:xfrm>
          <a:prstGeom prst="rect">
            <a:avLst/>
          </a:prstGeom>
          <a:noFill/>
        </p:spPr>
        <p:txBody>
          <a:bodyPr wrap="square" rtlCol="0">
            <a:spAutoFit/>
          </a:bodyPr>
          <a:lstStyle/>
          <a:p>
            <a:r>
              <a:rPr lang="en-US" sz="2400" b="1" dirty="0"/>
              <a:t>hi</a:t>
            </a:r>
          </a:p>
        </p:txBody>
      </p:sp>
      <p:cxnSp>
        <p:nvCxnSpPr>
          <p:cNvPr id="26" name="Straight Arrow Connector 25"/>
          <p:cNvCxnSpPr/>
          <p:nvPr/>
        </p:nvCxnSpPr>
        <p:spPr>
          <a:xfrm flipV="1">
            <a:off x="4053673" y="3608064"/>
            <a:ext cx="0" cy="3676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595879" y="494334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40" name="Rectangle 39"/>
          <p:cNvSpPr/>
          <p:nvPr/>
        </p:nvSpPr>
        <p:spPr>
          <a:xfrm>
            <a:off x="6199979" y="493772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43" name="Rectangle 42"/>
          <p:cNvSpPr/>
          <p:nvPr/>
        </p:nvSpPr>
        <p:spPr>
          <a:xfrm>
            <a:off x="4991779" y="494334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44" name="Rectangle 43"/>
          <p:cNvSpPr/>
          <p:nvPr/>
        </p:nvSpPr>
        <p:spPr>
          <a:xfrm>
            <a:off x="3798269" y="4932107"/>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45" name="Rectangle 44"/>
          <p:cNvSpPr/>
          <p:nvPr/>
        </p:nvSpPr>
        <p:spPr>
          <a:xfrm>
            <a:off x="4402369" y="494334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46" name="Rectangle 45"/>
          <p:cNvSpPr/>
          <p:nvPr/>
        </p:nvSpPr>
        <p:spPr>
          <a:xfrm>
            <a:off x="2586031" y="493772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47" name="Rectangle 46"/>
          <p:cNvSpPr/>
          <p:nvPr/>
        </p:nvSpPr>
        <p:spPr>
          <a:xfrm>
            <a:off x="3190131" y="493772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48" name="Rectangle 47"/>
          <p:cNvSpPr/>
          <p:nvPr/>
        </p:nvSpPr>
        <p:spPr>
          <a:xfrm>
            <a:off x="1981931" y="493772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Tree>
    <p:extLst>
      <p:ext uri="{BB962C8B-B14F-4D97-AF65-F5344CB8AC3E}">
        <p14:creationId xmlns:p14="http://schemas.microsoft.com/office/powerpoint/2010/main" val="2623880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13" name="Rectangle 12"/>
          <p:cNvSpPr/>
          <p:nvPr/>
        </p:nvSpPr>
        <p:spPr>
          <a:xfrm>
            <a:off x="5883239" y="202733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4" name="Rectangle 13"/>
          <p:cNvSpPr/>
          <p:nvPr/>
        </p:nvSpPr>
        <p:spPr>
          <a:xfrm>
            <a:off x="6487339" y="202172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5" name="Rectangle 14"/>
          <p:cNvSpPr/>
          <p:nvPr/>
        </p:nvSpPr>
        <p:spPr>
          <a:xfrm>
            <a:off x="5279139" y="202733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6" name="Rectangle 15"/>
          <p:cNvSpPr/>
          <p:nvPr/>
        </p:nvSpPr>
        <p:spPr>
          <a:xfrm>
            <a:off x="4085629" y="2016103"/>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17" name="Rectangle 16"/>
          <p:cNvSpPr/>
          <p:nvPr/>
        </p:nvSpPr>
        <p:spPr>
          <a:xfrm>
            <a:off x="4689729" y="202733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8" name="Rectangle 17"/>
          <p:cNvSpPr/>
          <p:nvPr/>
        </p:nvSpPr>
        <p:spPr>
          <a:xfrm>
            <a:off x="2873391" y="202172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9" name="Rectangle 18"/>
          <p:cNvSpPr/>
          <p:nvPr/>
        </p:nvSpPr>
        <p:spPr>
          <a:xfrm>
            <a:off x="3477491" y="202172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0" name="Rectangle 19"/>
          <p:cNvSpPr/>
          <p:nvPr/>
        </p:nvSpPr>
        <p:spPr>
          <a:xfrm>
            <a:off x="2269291" y="2021721"/>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21" name="Rectangle 20"/>
          <p:cNvSpPr/>
          <p:nvPr/>
        </p:nvSpPr>
        <p:spPr>
          <a:xfrm>
            <a:off x="2573360" y="302643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22" name="Rectangle 21"/>
          <p:cNvSpPr/>
          <p:nvPr/>
        </p:nvSpPr>
        <p:spPr>
          <a:xfrm>
            <a:off x="7321536" y="302643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23" name="Rectangle 22"/>
          <p:cNvSpPr/>
          <p:nvPr/>
        </p:nvSpPr>
        <p:spPr>
          <a:xfrm>
            <a:off x="6717436" y="30191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5" name="Rectangle 24"/>
          <p:cNvSpPr/>
          <p:nvPr/>
        </p:nvSpPr>
        <p:spPr>
          <a:xfrm>
            <a:off x="6113336" y="30191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103</a:t>
            </a:r>
          </a:p>
        </p:txBody>
      </p:sp>
      <p:sp>
        <p:nvSpPr>
          <p:cNvPr id="26" name="Rectangle 25"/>
          <p:cNvSpPr/>
          <p:nvPr/>
        </p:nvSpPr>
        <p:spPr>
          <a:xfrm>
            <a:off x="1969260" y="302643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11</a:t>
            </a:r>
          </a:p>
        </p:txBody>
      </p:sp>
      <p:sp>
        <p:nvSpPr>
          <p:cNvPr id="27" name="Rectangle 26"/>
          <p:cNvSpPr/>
          <p:nvPr/>
        </p:nvSpPr>
        <p:spPr>
          <a:xfrm>
            <a:off x="5509236" y="30191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28" name="Rectangle 27"/>
          <p:cNvSpPr/>
          <p:nvPr/>
        </p:nvSpPr>
        <p:spPr>
          <a:xfrm>
            <a:off x="1365160" y="3026433"/>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0" name="Rectangle 29"/>
          <p:cNvSpPr/>
          <p:nvPr/>
        </p:nvSpPr>
        <p:spPr>
          <a:xfrm>
            <a:off x="3166077" y="39334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32" name="Rectangle 31"/>
          <p:cNvSpPr/>
          <p:nvPr/>
        </p:nvSpPr>
        <p:spPr>
          <a:xfrm>
            <a:off x="2559401" y="3933437"/>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21</a:t>
            </a:r>
          </a:p>
        </p:txBody>
      </p:sp>
      <p:sp>
        <p:nvSpPr>
          <p:cNvPr id="33" name="Rectangle 32"/>
          <p:cNvSpPr/>
          <p:nvPr/>
        </p:nvSpPr>
        <p:spPr>
          <a:xfrm>
            <a:off x="5757469" y="3947585"/>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34" name="Rectangle 33"/>
          <p:cNvSpPr/>
          <p:nvPr/>
        </p:nvSpPr>
        <p:spPr>
          <a:xfrm>
            <a:off x="7321536" y="393201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109</a:t>
            </a:r>
          </a:p>
        </p:txBody>
      </p:sp>
      <p:sp>
        <p:nvSpPr>
          <p:cNvPr id="36" name="Rectangle 35"/>
          <p:cNvSpPr/>
          <p:nvPr/>
        </p:nvSpPr>
        <p:spPr>
          <a:xfrm>
            <a:off x="4845610" y="49021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42</a:t>
            </a:r>
          </a:p>
        </p:txBody>
      </p:sp>
      <p:sp>
        <p:nvSpPr>
          <p:cNvPr id="37" name="Rectangle 36"/>
          <p:cNvSpPr/>
          <p:nvPr/>
        </p:nvSpPr>
        <p:spPr>
          <a:xfrm>
            <a:off x="3468127" y="49021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37</a:t>
            </a:r>
          </a:p>
        </p:txBody>
      </p:sp>
      <p:sp>
        <p:nvSpPr>
          <p:cNvPr id="42" name="Rectangle 41"/>
          <p:cNvSpPr/>
          <p:nvPr/>
        </p:nvSpPr>
        <p:spPr>
          <a:xfrm>
            <a:off x="5883239" y="612596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103</a:t>
            </a:r>
          </a:p>
        </p:txBody>
      </p:sp>
      <p:sp>
        <p:nvSpPr>
          <p:cNvPr id="43" name="Rectangle 42"/>
          <p:cNvSpPr/>
          <p:nvPr/>
        </p:nvSpPr>
        <p:spPr>
          <a:xfrm>
            <a:off x="6487339" y="612034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109</a:t>
            </a:r>
          </a:p>
        </p:txBody>
      </p:sp>
      <p:sp>
        <p:nvSpPr>
          <p:cNvPr id="44" name="Rectangle 43"/>
          <p:cNvSpPr/>
          <p:nvPr/>
        </p:nvSpPr>
        <p:spPr>
          <a:xfrm>
            <a:off x="5279139" y="612596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68</a:t>
            </a:r>
          </a:p>
        </p:txBody>
      </p:sp>
      <p:sp>
        <p:nvSpPr>
          <p:cNvPr id="45" name="Rectangle 44"/>
          <p:cNvSpPr/>
          <p:nvPr/>
        </p:nvSpPr>
        <p:spPr>
          <a:xfrm>
            <a:off x="4085629" y="6114724"/>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39</a:t>
            </a:r>
          </a:p>
        </p:txBody>
      </p:sp>
      <p:sp>
        <p:nvSpPr>
          <p:cNvPr id="46" name="Rectangle 45"/>
          <p:cNvSpPr/>
          <p:nvPr/>
        </p:nvSpPr>
        <p:spPr>
          <a:xfrm>
            <a:off x="4689729" y="612596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42</a:t>
            </a:r>
          </a:p>
        </p:txBody>
      </p:sp>
      <p:sp>
        <p:nvSpPr>
          <p:cNvPr id="47" name="Rectangle 46"/>
          <p:cNvSpPr/>
          <p:nvPr/>
        </p:nvSpPr>
        <p:spPr>
          <a:xfrm>
            <a:off x="2873391" y="612034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21</a:t>
            </a:r>
          </a:p>
        </p:txBody>
      </p:sp>
      <p:sp>
        <p:nvSpPr>
          <p:cNvPr id="48" name="Rectangle 47"/>
          <p:cNvSpPr/>
          <p:nvPr/>
        </p:nvSpPr>
        <p:spPr>
          <a:xfrm>
            <a:off x="3477491" y="612034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37</a:t>
            </a:r>
          </a:p>
        </p:txBody>
      </p:sp>
      <p:sp>
        <p:nvSpPr>
          <p:cNvPr id="49" name="Rectangle 48"/>
          <p:cNvSpPr/>
          <p:nvPr/>
        </p:nvSpPr>
        <p:spPr>
          <a:xfrm>
            <a:off x="2269291" y="612034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11</a:t>
            </a:r>
          </a:p>
        </p:txBody>
      </p:sp>
      <p:sp>
        <p:nvSpPr>
          <p:cNvPr id="35" name="Rectangle 34"/>
          <p:cNvSpPr/>
          <p:nvPr/>
        </p:nvSpPr>
        <p:spPr>
          <a:xfrm>
            <a:off x="5147660" y="3951569"/>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0000FF"/>
                </a:solidFill>
              </a:rPr>
              <a:t>68</a:t>
            </a:r>
          </a:p>
        </p:txBody>
      </p:sp>
    </p:spTree>
    <p:extLst>
      <p:ext uri="{BB962C8B-B14F-4D97-AF65-F5344CB8AC3E}">
        <p14:creationId xmlns:p14="http://schemas.microsoft.com/office/powerpoint/2010/main" val="373027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5" grpId="0" animBg="1"/>
      <p:bldP spid="26" grpId="0" animBg="1"/>
      <p:bldP spid="27" grpId="0" animBg="1"/>
      <p:bldP spid="28" grpId="0" animBg="1"/>
      <p:bldP spid="30" grpId="0" animBg="1"/>
      <p:bldP spid="32" grpId="0" animBg="1"/>
      <p:bldP spid="33" grpId="0" animBg="1"/>
      <p:bldP spid="34" grpId="0" animBg="1"/>
      <p:bldP spid="36" grpId="0" animBg="1"/>
      <p:bldP spid="37" grpId="0" animBg="1"/>
      <p:bldP spid="42" grpId="0" animBg="1"/>
      <p:bldP spid="43" grpId="0" animBg="1"/>
      <p:bldP spid="44" grpId="0" animBg="1"/>
      <p:bldP spid="45" grpId="0" animBg="1"/>
      <p:bldP spid="46" grpId="0" animBg="1"/>
      <p:bldP spid="47" grpId="0" animBg="1"/>
      <p:bldP spid="48" grpId="0" animBg="1"/>
      <p:bldP spid="49"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normAutofit fontScale="92500" lnSpcReduction="20000"/>
          </a:bodyPr>
          <a:lstStyle/>
          <a:p>
            <a:r>
              <a:rPr lang="en-US" dirty="0"/>
              <a:t>Implementation: we will implement quick sort after we discuss recursion</a:t>
            </a:r>
          </a:p>
          <a:p>
            <a:endParaRPr lang="en-US" dirty="0"/>
          </a:p>
          <a:p>
            <a:r>
              <a:rPr lang="en-US" dirty="0"/>
              <a:t>Pros:</a:t>
            </a:r>
          </a:p>
          <a:p>
            <a:pPr lvl="1"/>
            <a:r>
              <a:rPr lang="en-US" dirty="0"/>
              <a:t>O(n log n) in the average case</a:t>
            </a:r>
          </a:p>
          <a:p>
            <a:pPr lvl="1"/>
            <a:r>
              <a:rPr lang="en-US" dirty="0"/>
              <a:t>Often used by sorting libraries</a:t>
            </a:r>
          </a:p>
          <a:p>
            <a:pPr lvl="1"/>
            <a:endParaRPr lang="en-US" dirty="0"/>
          </a:p>
          <a:p>
            <a:r>
              <a:rPr lang="en-US" dirty="0"/>
              <a:t>Cons:</a:t>
            </a:r>
          </a:p>
          <a:p>
            <a:pPr lvl="1"/>
            <a:r>
              <a:rPr lang="en-US" dirty="0"/>
              <a:t>O(n</a:t>
            </a:r>
            <a:r>
              <a:rPr lang="en-US" baseline="30000" dirty="0"/>
              <a:t>2</a:t>
            </a:r>
            <a:r>
              <a:rPr lang="en-US" dirty="0"/>
              <a:t>) in the worst case, but this rarely occurs</a:t>
            </a:r>
          </a:p>
          <a:p>
            <a:pPr lvl="1"/>
            <a:r>
              <a:rPr lang="en-US" dirty="0"/>
              <a:t>Choice of pivot has a large impact on performance</a:t>
            </a:r>
          </a:p>
        </p:txBody>
      </p:sp>
    </p:spTree>
    <p:extLst>
      <p:ext uri="{BB962C8B-B14F-4D97-AF65-F5344CB8AC3E}">
        <p14:creationId xmlns:p14="http://schemas.microsoft.com/office/powerpoint/2010/main" val="28538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a:xfrm>
            <a:off x="457200" y="1600200"/>
            <a:ext cx="8229600" cy="4950725"/>
          </a:xfrm>
        </p:spPr>
        <p:txBody>
          <a:bodyPr>
            <a:normAutofit fontScale="77500" lnSpcReduction="20000"/>
          </a:bodyPr>
          <a:lstStyle/>
          <a:p>
            <a:r>
              <a:rPr lang="en-US" dirty="0"/>
              <a:t>Pivot selection strategies</a:t>
            </a:r>
          </a:p>
          <a:p>
            <a:endParaRPr lang="en-US" sz="2100" dirty="0"/>
          </a:p>
          <a:p>
            <a:pPr lvl="1"/>
            <a:r>
              <a:rPr lang="en-US" dirty="0"/>
              <a:t>The ideal pivot evenly divides the array; this happens when the pivot is the median value</a:t>
            </a:r>
          </a:p>
          <a:p>
            <a:pPr lvl="1"/>
            <a:endParaRPr lang="en-US" sz="1900" dirty="0"/>
          </a:p>
          <a:p>
            <a:pPr lvl="1"/>
            <a:r>
              <a:rPr lang="en-US" dirty="0"/>
              <a:t>Finding the median value is expensive, so these strategies are often used instead</a:t>
            </a:r>
          </a:p>
          <a:p>
            <a:pPr lvl="1"/>
            <a:endParaRPr lang="en-US" sz="1100" dirty="0"/>
          </a:p>
          <a:p>
            <a:pPr lvl="2"/>
            <a:r>
              <a:rPr lang="en-US" dirty="0"/>
              <a:t>First value (bad for the common case when the list is already mostly sorted)</a:t>
            </a:r>
          </a:p>
          <a:p>
            <a:pPr lvl="2"/>
            <a:endParaRPr lang="en-US" sz="1100" dirty="0"/>
          </a:p>
          <a:p>
            <a:pPr lvl="2"/>
            <a:r>
              <a:rPr lang="en-US" dirty="0"/>
              <a:t>Random value</a:t>
            </a:r>
          </a:p>
          <a:p>
            <a:pPr lvl="2"/>
            <a:endParaRPr lang="en-US" sz="1100" dirty="0"/>
          </a:p>
          <a:p>
            <a:pPr lvl="2"/>
            <a:r>
              <a:rPr lang="en-US" dirty="0"/>
              <a:t>Middle value</a:t>
            </a:r>
          </a:p>
          <a:p>
            <a:pPr lvl="2"/>
            <a:endParaRPr lang="en-US" sz="1000" dirty="0"/>
          </a:p>
          <a:p>
            <a:pPr lvl="2"/>
            <a:r>
              <a:rPr lang="en-US" dirty="0"/>
              <a:t>Median of the first, middle and last values</a:t>
            </a:r>
          </a:p>
          <a:p>
            <a:pPr lvl="2"/>
            <a:endParaRPr lang="en-US" dirty="0"/>
          </a:p>
          <a:p>
            <a:pPr lvl="1"/>
            <a:r>
              <a:rPr lang="en-US" dirty="0"/>
              <a:t>You will explore different pivot selection strategies during lab</a:t>
            </a:r>
          </a:p>
          <a:p>
            <a:pPr lvl="1"/>
            <a:endParaRPr lang="en-US" dirty="0"/>
          </a:p>
        </p:txBody>
      </p:sp>
    </p:spTree>
    <p:extLst>
      <p:ext uri="{BB962C8B-B14F-4D97-AF65-F5344CB8AC3E}">
        <p14:creationId xmlns:p14="http://schemas.microsoft.com/office/powerpoint/2010/main" val="374929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a:t>A Hungarian interpretive folk dance of the quick sort algorithm (aka the best thing ever): </a:t>
            </a:r>
            <a:r>
              <a:rPr lang="en-US" dirty="0">
                <a:hlinkClick r:id="rId2"/>
              </a:rPr>
              <a:t>https://www.youtube.com/watch?v=ywWBy6J5gz8</a:t>
            </a:r>
            <a:endParaRPr lang="en-US" dirty="0"/>
          </a:p>
          <a:p>
            <a:endParaRPr lang="en-US" dirty="0"/>
          </a:p>
        </p:txBody>
      </p:sp>
    </p:spTree>
    <p:extLst>
      <p:ext uri="{BB962C8B-B14F-4D97-AF65-F5344CB8AC3E}">
        <p14:creationId xmlns:p14="http://schemas.microsoft.com/office/powerpoint/2010/main" val="3707520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a:xfrm>
            <a:off x="457200" y="1600200"/>
            <a:ext cx="8510954" cy="5003800"/>
          </a:xfrm>
        </p:spPr>
        <p:txBody>
          <a:bodyPr>
            <a:noAutofit/>
          </a:bodyPr>
          <a:lstStyle/>
          <a:p>
            <a:pPr lvl="0"/>
            <a:r>
              <a:rPr lang="en-US" sz="2400" dirty="0"/>
              <a:t>Main idea: repeatedly divide the list in half until each </a:t>
            </a:r>
            <a:r>
              <a:rPr lang="en-US" sz="2400" dirty="0" err="1"/>
              <a:t>sublist</a:t>
            </a:r>
            <a:r>
              <a:rPr lang="en-US" sz="2400" dirty="0"/>
              <a:t> only has one element, and then merge the </a:t>
            </a:r>
            <a:r>
              <a:rPr lang="en-US" sz="2400" dirty="0" err="1"/>
              <a:t>sublists</a:t>
            </a:r>
            <a:r>
              <a:rPr lang="en-US" sz="2400" dirty="0"/>
              <a:t> so that the result is sorted.</a:t>
            </a:r>
          </a:p>
          <a:p>
            <a:endParaRPr lang="en-US" sz="2400" dirty="0"/>
          </a:p>
        </p:txBody>
      </p:sp>
    </p:spTree>
    <p:extLst>
      <p:ext uri="{BB962C8B-B14F-4D97-AF65-F5344CB8AC3E}">
        <p14:creationId xmlns:p14="http://schemas.microsoft.com/office/powerpoint/2010/main" val="37572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881220" y="3081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4" name="Rectangle 13"/>
          <p:cNvSpPr/>
          <p:nvPr/>
        </p:nvSpPr>
        <p:spPr>
          <a:xfrm>
            <a:off x="6485320" y="30257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5" name="Rectangle 14"/>
          <p:cNvSpPr/>
          <p:nvPr/>
        </p:nvSpPr>
        <p:spPr>
          <a:xfrm>
            <a:off x="5277120" y="3081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6" name="Rectangle 15"/>
          <p:cNvSpPr/>
          <p:nvPr/>
        </p:nvSpPr>
        <p:spPr>
          <a:xfrm>
            <a:off x="4083610" y="296956"/>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17" name="Rectangle 16"/>
          <p:cNvSpPr/>
          <p:nvPr/>
        </p:nvSpPr>
        <p:spPr>
          <a:xfrm>
            <a:off x="4687710" y="3081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8" name="Rectangle 17"/>
          <p:cNvSpPr/>
          <p:nvPr/>
        </p:nvSpPr>
        <p:spPr>
          <a:xfrm>
            <a:off x="2871372" y="30257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19" name="Rectangle 18"/>
          <p:cNvSpPr/>
          <p:nvPr/>
        </p:nvSpPr>
        <p:spPr>
          <a:xfrm>
            <a:off x="3475472" y="30257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20" name="Rectangle 19"/>
          <p:cNvSpPr/>
          <p:nvPr/>
        </p:nvSpPr>
        <p:spPr>
          <a:xfrm>
            <a:off x="2267272" y="30257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35" name="Rectangle 34"/>
          <p:cNvSpPr/>
          <p:nvPr/>
        </p:nvSpPr>
        <p:spPr>
          <a:xfrm>
            <a:off x="3433978" y="1251532"/>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38" name="Rectangle 37"/>
          <p:cNvSpPr/>
          <p:nvPr/>
        </p:nvSpPr>
        <p:spPr>
          <a:xfrm>
            <a:off x="2221740" y="12571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40" name="Rectangle 39"/>
          <p:cNvSpPr/>
          <p:nvPr/>
        </p:nvSpPr>
        <p:spPr>
          <a:xfrm>
            <a:off x="2825840" y="12571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50" name="Rectangle 49"/>
          <p:cNvSpPr/>
          <p:nvPr/>
        </p:nvSpPr>
        <p:spPr>
          <a:xfrm>
            <a:off x="1617640" y="12571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51" name="Rectangle 50"/>
          <p:cNvSpPr/>
          <p:nvPr/>
        </p:nvSpPr>
        <p:spPr>
          <a:xfrm>
            <a:off x="6484763" y="122934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52" name="Rectangle 51"/>
          <p:cNvSpPr/>
          <p:nvPr/>
        </p:nvSpPr>
        <p:spPr>
          <a:xfrm>
            <a:off x="7088863" y="122372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53" name="Rectangle 52"/>
          <p:cNvSpPr/>
          <p:nvPr/>
        </p:nvSpPr>
        <p:spPr>
          <a:xfrm>
            <a:off x="5880663" y="122934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54" name="Rectangle 53"/>
          <p:cNvSpPr/>
          <p:nvPr/>
        </p:nvSpPr>
        <p:spPr>
          <a:xfrm>
            <a:off x="5291253" y="122934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55" name="Rectangle 54"/>
          <p:cNvSpPr/>
          <p:nvPr/>
        </p:nvSpPr>
        <p:spPr>
          <a:xfrm>
            <a:off x="1907576" y="214850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56" name="Rectangle 55"/>
          <p:cNvSpPr/>
          <p:nvPr/>
        </p:nvSpPr>
        <p:spPr>
          <a:xfrm>
            <a:off x="1303476" y="214850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57" name="Rectangle 56"/>
          <p:cNvSpPr/>
          <p:nvPr/>
        </p:nvSpPr>
        <p:spPr>
          <a:xfrm>
            <a:off x="3731990" y="2148504"/>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58" name="Rectangle 57"/>
          <p:cNvSpPr/>
          <p:nvPr/>
        </p:nvSpPr>
        <p:spPr>
          <a:xfrm>
            <a:off x="3123852" y="215412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59" name="Rectangle 58"/>
          <p:cNvSpPr/>
          <p:nvPr/>
        </p:nvSpPr>
        <p:spPr>
          <a:xfrm>
            <a:off x="5695576" y="214688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60" name="Rectangle 59"/>
          <p:cNvSpPr/>
          <p:nvPr/>
        </p:nvSpPr>
        <p:spPr>
          <a:xfrm>
            <a:off x="5106166" y="214688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61" name="Rectangle 60"/>
          <p:cNvSpPr/>
          <p:nvPr/>
        </p:nvSpPr>
        <p:spPr>
          <a:xfrm>
            <a:off x="7054888" y="215049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62" name="Rectangle 61"/>
          <p:cNvSpPr/>
          <p:nvPr/>
        </p:nvSpPr>
        <p:spPr>
          <a:xfrm>
            <a:off x="7658988" y="2144878"/>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63" name="Rectangle 62"/>
          <p:cNvSpPr/>
          <p:nvPr/>
        </p:nvSpPr>
        <p:spPr>
          <a:xfrm>
            <a:off x="921188" y="298609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64" name="Rectangle 63"/>
          <p:cNvSpPr/>
          <p:nvPr/>
        </p:nvSpPr>
        <p:spPr>
          <a:xfrm>
            <a:off x="1993140" y="296938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65" name="Rectangle 64"/>
          <p:cNvSpPr/>
          <p:nvPr/>
        </p:nvSpPr>
        <p:spPr>
          <a:xfrm>
            <a:off x="2908654" y="297500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66" name="Rectangle 65"/>
          <p:cNvSpPr/>
          <p:nvPr/>
        </p:nvSpPr>
        <p:spPr>
          <a:xfrm>
            <a:off x="3884390" y="2952672"/>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67" name="Rectangle 66"/>
          <p:cNvSpPr/>
          <p:nvPr/>
        </p:nvSpPr>
        <p:spPr>
          <a:xfrm>
            <a:off x="4857550" y="29510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68" name="Rectangle 67"/>
          <p:cNvSpPr/>
          <p:nvPr/>
        </p:nvSpPr>
        <p:spPr>
          <a:xfrm>
            <a:off x="5864685" y="295105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69" name="Rectangle 68"/>
          <p:cNvSpPr/>
          <p:nvPr/>
        </p:nvSpPr>
        <p:spPr>
          <a:xfrm>
            <a:off x="6822981" y="295466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70" name="Rectangle 69"/>
          <p:cNvSpPr/>
          <p:nvPr/>
        </p:nvSpPr>
        <p:spPr>
          <a:xfrm>
            <a:off x="7878224" y="293233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71" name="Rectangle 70"/>
          <p:cNvSpPr/>
          <p:nvPr/>
        </p:nvSpPr>
        <p:spPr>
          <a:xfrm>
            <a:off x="1909595" y="388854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72" name="Rectangle 71"/>
          <p:cNvSpPr/>
          <p:nvPr/>
        </p:nvSpPr>
        <p:spPr>
          <a:xfrm>
            <a:off x="1305495" y="388854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73" name="Rectangle 72"/>
          <p:cNvSpPr/>
          <p:nvPr/>
        </p:nvSpPr>
        <p:spPr>
          <a:xfrm>
            <a:off x="3734009" y="3888544"/>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74" name="Rectangle 73"/>
          <p:cNvSpPr/>
          <p:nvPr/>
        </p:nvSpPr>
        <p:spPr>
          <a:xfrm>
            <a:off x="3125871" y="389416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75" name="Rectangle 74"/>
          <p:cNvSpPr/>
          <p:nvPr/>
        </p:nvSpPr>
        <p:spPr>
          <a:xfrm>
            <a:off x="5697595" y="388692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76" name="Rectangle 75"/>
          <p:cNvSpPr/>
          <p:nvPr/>
        </p:nvSpPr>
        <p:spPr>
          <a:xfrm>
            <a:off x="5108185" y="388692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77" name="Rectangle 76"/>
          <p:cNvSpPr/>
          <p:nvPr/>
        </p:nvSpPr>
        <p:spPr>
          <a:xfrm>
            <a:off x="7056907" y="389053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78" name="Rectangle 77"/>
          <p:cNvSpPr/>
          <p:nvPr/>
        </p:nvSpPr>
        <p:spPr>
          <a:xfrm>
            <a:off x="7661007" y="3884918"/>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79" name="Rectangle 78"/>
          <p:cNvSpPr/>
          <p:nvPr/>
        </p:nvSpPr>
        <p:spPr>
          <a:xfrm>
            <a:off x="3435997" y="4813180"/>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80" name="Rectangle 79"/>
          <p:cNvSpPr/>
          <p:nvPr/>
        </p:nvSpPr>
        <p:spPr>
          <a:xfrm>
            <a:off x="2223759" y="4818798"/>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81" name="Rectangle 80"/>
          <p:cNvSpPr/>
          <p:nvPr/>
        </p:nvSpPr>
        <p:spPr>
          <a:xfrm>
            <a:off x="2827859" y="4818798"/>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82" name="Rectangle 81"/>
          <p:cNvSpPr/>
          <p:nvPr/>
        </p:nvSpPr>
        <p:spPr>
          <a:xfrm>
            <a:off x="1619659" y="4818798"/>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83" name="Rectangle 82"/>
          <p:cNvSpPr/>
          <p:nvPr/>
        </p:nvSpPr>
        <p:spPr>
          <a:xfrm>
            <a:off x="6486782" y="47909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84" name="Rectangle 83"/>
          <p:cNvSpPr/>
          <p:nvPr/>
        </p:nvSpPr>
        <p:spPr>
          <a:xfrm>
            <a:off x="7090882" y="478537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85" name="Rectangle 84"/>
          <p:cNvSpPr/>
          <p:nvPr/>
        </p:nvSpPr>
        <p:spPr>
          <a:xfrm>
            <a:off x="5882682" y="47909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86" name="Rectangle 85"/>
          <p:cNvSpPr/>
          <p:nvPr/>
        </p:nvSpPr>
        <p:spPr>
          <a:xfrm>
            <a:off x="5293272" y="479099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87" name="Rectangle 86"/>
          <p:cNvSpPr/>
          <p:nvPr/>
        </p:nvSpPr>
        <p:spPr>
          <a:xfrm>
            <a:off x="5883239" y="572487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88" name="Rectangle 87"/>
          <p:cNvSpPr/>
          <p:nvPr/>
        </p:nvSpPr>
        <p:spPr>
          <a:xfrm>
            <a:off x="6487339" y="571925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89" name="Rectangle 88"/>
          <p:cNvSpPr/>
          <p:nvPr/>
        </p:nvSpPr>
        <p:spPr>
          <a:xfrm>
            <a:off x="5279139" y="572487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90" name="Rectangle 89"/>
          <p:cNvSpPr/>
          <p:nvPr/>
        </p:nvSpPr>
        <p:spPr>
          <a:xfrm>
            <a:off x="4085629" y="5713636"/>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91" name="Rectangle 90"/>
          <p:cNvSpPr/>
          <p:nvPr/>
        </p:nvSpPr>
        <p:spPr>
          <a:xfrm>
            <a:off x="4689729" y="572487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92" name="Rectangle 91"/>
          <p:cNvSpPr/>
          <p:nvPr/>
        </p:nvSpPr>
        <p:spPr>
          <a:xfrm>
            <a:off x="2873391" y="571925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93" name="Rectangle 92"/>
          <p:cNvSpPr/>
          <p:nvPr/>
        </p:nvSpPr>
        <p:spPr>
          <a:xfrm>
            <a:off x="3477491" y="571925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94" name="Rectangle 93"/>
          <p:cNvSpPr/>
          <p:nvPr/>
        </p:nvSpPr>
        <p:spPr>
          <a:xfrm>
            <a:off x="2269291" y="571925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Tree>
    <p:extLst>
      <p:ext uri="{BB962C8B-B14F-4D97-AF65-F5344CB8AC3E}">
        <p14:creationId xmlns:p14="http://schemas.microsoft.com/office/powerpoint/2010/main" val="201942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0"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Sorting</a:t>
            </a:r>
          </a:p>
        </p:txBody>
      </p:sp>
      <p:sp>
        <p:nvSpPr>
          <p:cNvPr id="3" name="Content Placeholder 2"/>
          <p:cNvSpPr>
            <a:spLocks noGrp="1"/>
          </p:cNvSpPr>
          <p:nvPr>
            <p:ph idx="1"/>
          </p:nvPr>
        </p:nvSpPr>
        <p:spPr>
          <a:xfrm>
            <a:off x="457200" y="1600200"/>
            <a:ext cx="8229600" cy="4945185"/>
          </a:xfrm>
        </p:spPr>
        <p:txBody>
          <a:bodyPr>
            <a:normAutofit lnSpcReduction="10000"/>
          </a:bodyPr>
          <a:lstStyle/>
          <a:p>
            <a:r>
              <a:rPr lang="en-US" dirty="0"/>
              <a:t>Given a collection (e.g. array, list, etc.) of values, put them in order.</a:t>
            </a:r>
          </a:p>
          <a:p>
            <a:endParaRPr lang="en-US" dirty="0"/>
          </a:p>
          <a:p>
            <a:r>
              <a:rPr lang="en-US" dirty="0"/>
              <a:t>WLOG, these examples will use the values’ “natural ordering” and sort the list into ascending order.</a:t>
            </a:r>
          </a:p>
          <a:p>
            <a:endParaRPr lang="en-US" dirty="0"/>
          </a:p>
          <a:p>
            <a:r>
              <a:rPr lang="en-US" dirty="0" err="1"/>
              <a:t>int</a:t>
            </a:r>
            <a:r>
              <a:rPr lang="en-US" dirty="0"/>
              <a:t>[] </a:t>
            </a:r>
            <a:r>
              <a:rPr lang="en-US" dirty="0" err="1"/>
              <a:t>arr</a:t>
            </a:r>
            <a:r>
              <a:rPr lang="en-US" dirty="0"/>
              <a:t> = {21, 11, 109, 39, 42, 103, 37, 68}</a:t>
            </a:r>
          </a:p>
          <a:p>
            <a:r>
              <a:rPr lang="en-US" dirty="0"/>
              <a:t>sort(</a:t>
            </a:r>
            <a:r>
              <a:rPr lang="en-US" dirty="0" err="1"/>
              <a:t>arr</a:t>
            </a:r>
            <a:r>
              <a:rPr lang="en-US" dirty="0"/>
              <a:t>) =&gt; 11, 21, 37, 39, 42, 68, 103, 109</a:t>
            </a:r>
          </a:p>
        </p:txBody>
      </p:sp>
    </p:spTree>
    <p:extLst>
      <p:ext uri="{BB962C8B-B14F-4D97-AF65-F5344CB8AC3E}">
        <p14:creationId xmlns:p14="http://schemas.microsoft.com/office/powerpoint/2010/main" val="2916263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in merge sort</a:t>
            </a:r>
          </a:p>
        </p:txBody>
      </p:sp>
      <p:sp>
        <p:nvSpPr>
          <p:cNvPr id="4" name="Rectangle 3"/>
          <p:cNvSpPr/>
          <p:nvPr/>
        </p:nvSpPr>
        <p:spPr>
          <a:xfrm>
            <a:off x="3435997" y="1988852"/>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5" name="Rectangle 4"/>
          <p:cNvSpPr/>
          <p:nvPr/>
        </p:nvSpPr>
        <p:spPr>
          <a:xfrm>
            <a:off x="2223759" y="19944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6" name="Rectangle 5"/>
          <p:cNvSpPr/>
          <p:nvPr/>
        </p:nvSpPr>
        <p:spPr>
          <a:xfrm>
            <a:off x="2827859" y="19944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7" name="Rectangle 6"/>
          <p:cNvSpPr/>
          <p:nvPr/>
        </p:nvSpPr>
        <p:spPr>
          <a:xfrm>
            <a:off x="1619659" y="1994470"/>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sp>
        <p:nvSpPr>
          <p:cNvPr id="8" name="Rectangle 7"/>
          <p:cNvSpPr/>
          <p:nvPr/>
        </p:nvSpPr>
        <p:spPr>
          <a:xfrm>
            <a:off x="6486782" y="196666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9" name="Rectangle 8"/>
          <p:cNvSpPr/>
          <p:nvPr/>
        </p:nvSpPr>
        <p:spPr>
          <a:xfrm>
            <a:off x="7090882" y="1961046"/>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0" name="Rectangle 9"/>
          <p:cNvSpPr/>
          <p:nvPr/>
        </p:nvSpPr>
        <p:spPr>
          <a:xfrm>
            <a:off x="5882682" y="196666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1" name="Rectangle 10"/>
          <p:cNvSpPr/>
          <p:nvPr/>
        </p:nvSpPr>
        <p:spPr>
          <a:xfrm>
            <a:off x="5293272" y="196666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2" name="Rectangle 11"/>
          <p:cNvSpPr/>
          <p:nvPr/>
        </p:nvSpPr>
        <p:spPr>
          <a:xfrm>
            <a:off x="5883239" y="413723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103</a:t>
            </a:r>
          </a:p>
        </p:txBody>
      </p:sp>
      <p:sp>
        <p:nvSpPr>
          <p:cNvPr id="13" name="Rectangle 12"/>
          <p:cNvSpPr/>
          <p:nvPr/>
        </p:nvSpPr>
        <p:spPr>
          <a:xfrm>
            <a:off x="6487339" y="413161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109</a:t>
            </a:r>
          </a:p>
        </p:txBody>
      </p:sp>
      <p:sp>
        <p:nvSpPr>
          <p:cNvPr id="14" name="Rectangle 13"/>
          <p:cNvSpPr/>
          <p:nvPr/>
        </p:nvSpPr>
        <p:spPr>
          <a:xfrm>
            <a:off x="5279139" y="413723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68</a:t>
            </a:r>
          </a:p>
        </p:txBody>
      </p:sp>
      <p:sp>
        <p:nvSpPr>
          <p:cNvPr id="15" name="Rectangle 14"/>
          <p:cNvSpPr/>
          <p:nvPr/>
        </p:nvSpPr>
        <p:spPr>
          <a:xfrm>
            <a:off x="4085629" y="4125996"/>
            <a:ext cx="604100" cy="53602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39</a:t>
            </a:r>
          </a:p>
        </p:txBody>
      </p:sp>
      <p:sp>
        <p:nvSpPr>
          <p:cNvPr id="16" name="Rectangle 15"/>
          <p:cNvSpPr/>
          <p:nvPr/>
        </p:nvSpPr>
        <p:spPr>
          <a:xfrm>
            <a:off x="4689729" y="4137232"/>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42</a:t>
            </a:r>
          </a:p>
        </p:txBody>
      </p:sp>
      <p:sp>
        <p:nvSpPr>
          <p:cNvPr id="17" name="Rectangle 16"/>
          <p:cNvSpPr/>
          <p:nvPr/>
        </p:nvSpPr>
        <p:spPr>
          <a:xfrm>
            <a:off x="2873391" y="413161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21</a:t>
            </a:r>
          </a:p>
        </p:txBody>
      </p:sp>
      <p:sp>
        <p:nvSpPr>
          <p:cNvPr id="18" name="Rectangle 17"/>
          <p:cNvSpPr/>
          <p:nvPr/>
        </p:nvSpPr>
        <p:spPr>
          <a:xfrm>
            <a:off x="3477491" y="413161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37</a:t>
            </a:r>
          </a:p>
        </p:txBody>
      </p:sp>
      <p:sp>
        <p:nvSpPr>
          <p:cNvPr id="19" name="Rectangle 18"/>
          <p:cNvSpPr/>
          <p:nvPr/>
        </p:nvSpPr>
        <p:spPr>
          <a:xfrm>
            <a:off x="2269291" y="4131614"/>
            <a:ext cx="604100" cy="53040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11</a:t>
            </a:r>
          </a:p>
        </p:txBody>
      </p:sp>
      <p:cxnSp>
        <p:nvCxnSpPr>
          <p:cNvPr id="23" name="Straight Arrow Connector 22"/>
          <p:cNvCxnSpPr/>
          <p:nvPr/>
        </p:nvCxnSpPr>
        <p:spPr>
          <a:xfrm flipV="1">
            <a:off x="1938418" y="2524876"/>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5616417" y="2491452"/>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2525252" y="2524876"/>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095377" y="2524876"/>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6186542" y="2491452"/>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749047" y="2524876"/>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6806794" y="2491452"/>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7410337" y="2491452"/>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8080716" y="2497070"/>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4319172" y="2524876"/>
            <a:ext cx="0" cy="550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9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8"/>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3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3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a:xfrm>
            <a:off x="457200" y="1600200"/>
            <a:ext cx="8229600" cy="4900591"/>
          </a:xfrm>
        </p:spPr>
        <p:txBody>
          <a:bodyPr>
            <a:normAutofit fontScale="77500" lnSpcReduction="20000"/>
          </a:bodyPr>
          <a:lstStyle/>
          <a:p>
            <a:r>
              <a:rPr lang="en-US" dirty="0"/>
              <a:t>Implementation: we will implement merge sort after we discuss recursion</a:t>
            </a:r>
          </a:p>
          <a:p>
            <a:endParaRPr lang="en-US" dirty="0"/>
          </a:p>
          <a:p>
            <a:r>
              <a:rPr lang="en-US" dirty="0"/>
              <a:t>Pros:</a:t>
            </a:r>
          </a:p>
          <a:p>
            <a:endParaRPr lang="en-US" sz="1100" dirty="0"/>
          </a:p>
          <a:p>
            <a:pPr lvl="1"/>
            <a:r>
              <a:rPr lang="en-US" dirty="0"/>
              <a:t>O(n log n) – this is the fastest possible general-purpose sorting algorithm</a:t>
            </a:r>
          </a:p>
          <a:p>
            <a:pPr lvl="1"/>
            <a:endParaRPr lang="en-US" sz="1300" dirty="0"/>
          </a:p>
          <a:p>
            <a:pPr lvl="1"/>
            <a:r>
              <a:rPr lang="en-US" dirty="0"/>
              <a:t>Can be parallelized</a:t>
            </a:r>
          </a:p>
          <a:p>
            <a:pPr lvl="1"/>
            <a:endParaRPr lang="en-US" sz="1100" dirty="0"/>
          </a:p>
          <a:p>
            <a:pPr lvl="1"/>
            <a:r>
              <a:rPr lang="en-US" dirty="0"/>
              <a:t>Stable sort (preserves the input order of equal items)</a:t>
            </a:r>
          </a:p>
          <a:p>
            <a:pPr lvl="1"/>
            <a:endParaRPr lang="en-US" sz="1100" dirty="0"/>
          </a:p>
          <a:p>
            <a:pPr lvl="1"/>
            <a:r>
              <a:rPr lang="en-US" dirty="0"/>
              <a:t>Sometimes used in sorting libraries</a:t>
            </a:r>
          </a:p>
          <a:p>
            <a:pPr lvl="1"/>
            <a:endParaRPr lang="en-US" dirty="0"/>
          </a:p>
          <a:p>
            <a:r>
              <a:rPr lang="en-US" dirty="0"/>
              <a:t>Cons:</a:t>
            </a:r>
          </a:p>
          <a:p>
            <a:pPr lvl="1"/>
            <a:r>
              <a:rPr lang="en-US" dirty="0"/>
              <a:t>Requires additional memory (not an in-place sort)</a:t>
            </a:r>
          </a:p>
        </p:txBody>
      </p:sp>
    </p:spTree>
    <p:extLst>
      <p:ext uri="{BB962C8B-B14F-4D97-AF65-F5344CB8AC3E}">
        <p14:creationId xmlns:p14="http://schemas.microsoft.com/office/powerpoint/2010/main" val="68235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Algorithms</a:t>
            </a:r>
          </a:p>
        </p:txBody>
      </p:sp>
      <p:sp>
        <p:nvSpPr>
          <p:cNvPr id="3" name="Content Placeholder 2"/>
          <p:cNvSpPr>
            <a:spLocks noGrp="1"/>
          </p:cNvSpPr>
          <p:nvPr>
            <p:ph idx="1"/>
          </p:nvPr>
        </p:nvSpPr>
        <p:spPr/>
        <p:txBody>
          <a:bodyPr>
            <a:normAutofit fontScale="85000" lnSpcReduction="20000"/>
          </a:bodyPr>
          <a:lstStyle/>
          <a:p>
            <a:r>
              <a:rPr lang="en-US" dirty="0"/>
              <a:t>There are a LOT of these; sorting algorithms are one of the oldest areas of research in computer science</a:t>
            </a:r>
          </a:p>
          <a:p>
            <a:endParaRPr lang="en-US" dirty="0"/>
          </a:p>
          <a:p>
            <a:r>
              <a:rPr lang="en-US" dirty="0"/>
              <a:t>We will study (time permitting):</a:t>
            </a:r>
          </a:p>
          <a:p>
            <a:pPr lvl="1"/>
            <a:r>
              <a:rPr lang="en-US" dirty="0"/>
              <a:t>selection sort</a:t>
            </a:r>
          </a:p>
          <a:p>
            <a:pPr lvl="1"/>
            <a:r>
              <a:rPr lang="en-US" dirty="0"/>
              <a:t>bubble sort </a:t>
            </a:r>
          </a:p>
          <a:p>
            <a:pPr lvl="1"/>
            <a:r>
              <a:rPr lang="en-US" dirty="0"/>
              <a:t>insertion sort</a:t>
            </a:r>
          </a:p>
          <a:p>
            <a:pPr lvl="1"/>
            <a:r>
              <a:rPr lang="en-US" dirty="0"/>
              <a:t>quick sort</a:t>
            </a:r>
          </a:p>
          <a:p>
            <a:pPr lvl="1"/>
            <a:r>
              <a:rPr lang="en-US" strike="sngStrike" dirty="0"/>
              <a:t>merge sort</a:t>
            </a:r>
          </a:p>
          <a:p>
            <a:pPr lvl="1"/>
            <a:endParaRPr lang="en-US" dirty="0"/>
          </a:p>
          <a:p>
            <a:r>
              <a:rPr lang="en-US" dirty="0"/>
              <a:t>There are still many more</a:t>
            </a:r>
          </a:p>
        </p:txBody>
      </p:sp>
    </p:spTree>
    <p:extLst>
      <p:ext uri="{BB962C8B-B14F-4D97-AF65-F5344CB8AC3E}">
        <p14:creationId xmlns:p14="http://schemas.microsoft.com/office/powerpoint/2010/main" val="221471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Algorithms</a:t>
            </a:r>
          </a:p>
        </p:txBody>
      </p:sp>
      <p:sp>
        <p:nvSpPr>
          <p:cNvPr id="3" name="Content Placeholder 2"/>
          <p:cNvSpPr>
            <a:spLocks noGrp="1"/>
          </p:cNvSpPr>
          <p:nvPr>
            <p:ph idx="1"/>
          </p:nvPr>
        </p:nvSpPr>
        <p:spPr/>
        <p:txBody>
          <a:bodyPr>
            <a:normAutofit fontScale="92500" lnSpcReduction="20000"/>
          </a:bodyPr>
          <a:lstStyle/>
          <a:p>
            <a:r>
              <a:rPr lang="en-US" dirty="0"/>
              <a:t>The reason there are many different sorting algorithms is that there is no single best method for all situations</a:t>
            </a:r>
          </a:p>
          <a:p>
            <a:endParaRPr lang="en-US" dirty="0"/>
          </a:p>
          <a:p>
            <a:r>
              <a:rPr lang="en-US" dirty="0"/>
              <a:t>For each sorting algorithm we cover, you should be able to:</a:t>
            </a:r>
          </a:p>
          <a:p>
            <a:pPr lvl="1"/>
            <a:r>
              <a:rPr lang="en-US" dirty="0"/>
              <a:t>describe how it works</a:t>
            </a:r>
          </a:p>
          <a:p>
            <a:pPr lvl="1"/>
            <a:r>
              <a:rPr lang="en-US" dirty="0"/>
              <a:t>work a pen-and-paper example</a:t>
            </a:r>
          </a:p>
          <a:p>
            <a:pPr lvl="1"/>
            <a:r>
              <a:rPr lang="en-US" dirty="0"/>
              <a:t>implement it in Java</a:t>
            </a:r>
          </a:p>
          <a:p>
            <a:pPr lvl="1"/>
            <a:r>
              <a:rPr lang="en-US" dirty="0"/>
              <a:t>state its best and worst case time complexity</a:t>
            </a:r>
          </a:p>
          <a:p>
            <a:pPr lvl="1"/>
            <a:r>
              <a:rPr lang="en-US" dirty="0"/>
              <a:t>explain its pros and cons</a:t>
            </a:r>
          </a:p>
        </p:txBody>
      </p:sp>
    </p:spTree>
    <p:extLst>
      <p:ext uri="{BB962C8B-B14F-4D97-AF65-F5344CB8AC3E}">
        <p14:creationId xmlns:p14="http://schemas.microsoft.com/office/powerpoint/2010/main" val="41716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457200" y="1600200"/>
            <a:ext cx="8229600" cy="5003800"/>
          </a:xfrm>
        </p:spPr>
        <p:txBody>
          <a:bodyPr>
            <a:normAutofit fontScale="77500" lnSpcReduction="20000"/>
          </a:bodyPr>
          <a:lstStyle/>
          <a:p>
            <a:r>
              <a:rPr lang="en-US" dirty="0"/>
              <a:t>Main idea: find the smallest item in the unsorted part of the list, swap it with the first item in the unsorted part of the list, and increase the length of the sorted part by one</a:t>
            </a:r>
          </a:p>
          <a:p>
            <a:endParaRPr lang="en-US" dirty="0"/>
          </a:p>
          <a:p>
            <a:r>
              <a:rPr lang="en-US" dirty="0"/>
              <a:t>Example: </a:t>
            </a:r>
            <a:r>
              <a:rPr lang="en-US" dirty="0">
                <a:solidFill>
                  <a:srgbClr val="FF0000"/>
                </a:solidFill>
              </a:rPr>
              <a:t>21, 11, 109, 39, 42, 103, 37, 68</a:t>
            </a:r>
          </a:p>
          <a:p>
            <a:r>
              <a:rPr lang="en-US" dirty="0">
                <a:solidFill>
                  <a:srgbClr val="008000"/>
                </a:solidFill>
              </a:rPr>
              <a:t>11,</a:t>
            </a:r>
            <a:r>
              <a:rPr lang="en-US" dirty="0"/>
              <a:t> </a:t>
            </a:r>
            <a:r>
              <a:rPr lang="en-US" dirty="0">
                <a:solidFill>
                  <a:srgbClr val="FF0000"/>
                </a:solidFill>
              </a:rPr>
              <a:t>21, 109, 39, 42, 103, 37, 68 </a:t>
            </a:r>
            <a:r>
              <a:rPr lang="en-US" dirty="0"/>
              <a:t>(swapped 11 with 21)</a:t>
            </a:r>
          </a:p>
          <a:p>
            <a:r>
              <a:rPr lang="en-US" dirty="0">
                <a:solidFill>
                  <a:srgbClr val="008000"/>
                </a:solidFill>
              </a:rPr>
              <a:t>11, 21, </a:t>
            </a:r>
            <a:r>
              <a:rPr lang="en-US" dirty="0">
                <a:solidFill>
                  <a:srgbClr val="FF0000"/>
                </a:solidFill>
              </a:rPr>
              <a:t>109, 39, 42, 103, 37, 68 </a:t>
            </a:r>
            <a:r>
              <a:rPr lang="en-US" dirty="0">
                <a:solidFill>
                  <a:srgbClr val="000000"/>
                </a:solidFill>
              </a:rPr>
              <a:t>(“swapped” 21 with 21)</a:t>
            </a:r>
          </a:p>
          <a:p>
            <a:r>
              <a:rPr lang="en-US" dirty="0">
                <a:solidFill>
                  <a:srgbClr val="008000"/>
                </a:solidFill>
              </a:rPr>
              <a:t>11, 21, 37,</a:t>
            </a:r>
            <a:r>
              <a:rPr lang="en-US" dirty="0">
                <a:solidFill>
                  <a:srgbClr val="FF0000"/>
                </a:solidFill>
              </a:rPr>
              <a:t> 39, 42, 103, 109, 68 </a:t>
            </a:r>
            <a:r>
              <a:rPr lang="en-US" dirty="0">
                <a:solidFill>
                  <a:srgbClr val="000000"/>
                </a:solidFill>
              </a:rPr>
              <a:t>(swapped 109 with 37)</a:t>
            </a:r>
          </a:p>
          <a:p>
            <a:r>
              <a:rPr lang="en-US" dirty="0">
                <a:solidFill>
                  <a:srgbClr val="008000"/>
                </a:solidFill>
              </a:rPr>
              <a:t>11, 21, 37, 39,</a:t>
            </a:r>
            <a:r>
              <a:rPr lang="en-US" dirty="0">
                <a:solidFill>
                  <a:srgbClr val="FF0000"/>
                </a:solidFill>
              </a:rPr>
              <a:t> 42, 103, 109, 68 </a:t>
            </a:r>
            <a:r>
              <a:rPr lang="en-US" dirty="0">
                <a:solidFill>
                  <a:srgbClr val="000000"/>
                </a:solidFill>
              </a:rPr>
              <a:t>(“swapped” 39 with 39)</a:t>
            </a:r>
          </a:p>
          <a:p>
            <a:r>
              <a:rPr lang="en-US" dirty="0">
                <a:solidFill>
                  <a:srgbClr val="008000"/>
                </a:solidFill>
              </a:rPr>
              <a:t>11, 21, 37, 39, 42, </a:t>
            </a:r>
            <a:r>
              <a:rPr lang="en-US" dirty="0">
                <a:solidFill>
                  <a:srgbClr val="FF0000"/>
                </a:solidFill>
              </a:rPr>
              <a:t>103, 109, 68</a:t>
            </a:r>
            <a:r>
              <a:rPr lang="en-US" dirty="0">
                <a:solidFill>
                  <a:srgbClr val="000000"/>
                </a:solidFill>
              </a:rPr>
              <a:t> (“swapped” 42 with 42)</a:t>
            </a:r>
          </a:p>
          <a:p>
            <a:r>
              <a:rPr lang="en-US" dirty="0">
                <a:solidFill>
                  <a:srgbClr val="008000"/>
                </a:solidFill>
              </a:rPr>
              <a:t>11, 21, 37, 39, 42, 68, </a:t>
            </a:r>
            <a:r>
              <a:rPr lang="en-US" dirty="0">
                <a:solidFill>
                  <a:srgbClr val="FF0000"/>
                </a:solidFill>
              </a:rPr>
              <a:t>109, 103 </a:t>
            </a:r>
            <a:r>
              <a:rPr lang="en-US" dirty="0">
                <a:solidFill>
                  <a:srgbClr val="000000"/>
                </a:solidFill>
              </a:rPr>
              <a:t>(swapped 68 with 103)</a:t>
            </a:r>
          </a:p>
          <a:p>
            <a:r>
              <a:rPr lang="en-US" dirty="0">
                <a:solidFill>
                  <a:srgbClr val="008000"/>
                </a:solidFill>
              </a:rPr>
              <a:t>11, 21, 37, 39, 42, 68, 103,</a:t>
            </a:r>
            <a:r>
              <a:rPr lang="en-US" dirty="0">
                <a:solidFill>
                  <a:srgbClr val="FF0000"/>
                </a:solidFill>
              </a:rPr>
              <a:t> 109</a:t>
            </a:r>
            <a:r>
              <a:rPr lang="en-US" dirty="0">
                <a:solidFill>
                  <a:srgbClr val="000000"/>
                </a:solidFill>
              </a:rPr>
              <a:t> (“swapped” 103 with 103)</a:t>
            </a:r>
          </a:p>
          <a:p>
            <a:r>
              <a:rPr lang="en-US" dirty="0">
                <a:solidFill>
                  <a:srgbClr val="008000"/>
                </a:solidFill>
              </a:rPr>
              <a:t>11, 21, 37, 39, 42, 68, 103, 109</a:t>
            </a:r>
            <a:r>
              <a:rPr lang="en-US" dirty="0">
                <a:solidFill>
                  <a:srgbClr val="000000"/>
                </a:solidFill>
              </a:rPr>
              <a:t> (“swapped” 109 with 109)</a:t>
            </a:r>
          </a:p>
        </p:txBody>
      </p:sp>
    </p:spTree>
    <p:extLst>
      <p:ext uri="{BB962C8B-B14F-4D97-AF65-F5344CB8AC3E}">
        <p14:creationId xmlns:p14="http://schemas.microsoft.com/office/powerpoint/2010/main" val="3607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fontScale="85000" lnSpcReduction="20000"/>
          </a:bodyPr>
          <a:lstStyle/>
          <a:p>
            <a:r>
              <a:rPr lang="en-US" dirty="0"/>
              <a:t>Implementation: let’s code this</a:t>
            </a:r>
          </a:p>
          <a:p>
            <a:endParaRPr lang="en-US" dirty="0"/>
          </a:p>
          <a:p>
            <a:r>
              <a:rPr lang="en-US" dirty="0"/>
              <a:t>Pros:</a:t>
            </a:r>
          </a:p>
          <a:p>
            <a:pPr lvl="1"/>
            <a:r>
              <a:rPr lang="en-US" dirty="0"/>
              <a:t>simple (easy to understand and implement)</a:t>
            </a:r>
          </a:p>
          <a:p>
            <a:pPr lvl="1"/>
            <a:r>
              <a:rPr lang="en-US" dirty="0"/>
              <a:t>good when memory is limited</a:t>
            </a:r>
          </a:p>
          <a:p>
            <a:pPr lvl="1"/>
            <a:r>
              <a:rPr lang="en-US" dirty="0"/>
              <a:t>good for RTS (time required is very predictable)</a:t>
            </a:r>
          </a:p>
          <a:p>
            <a:endParaRPr lang="en-US" dirty="0"/>
          </a:p>
          <a:p>
            <a:r>
              <a:rPr lang="en-US" dirty="0"/>
              <a:t>Cons:</a:t>
            </a:r>
          </a:p>
          <a:p>
            <a:pPr lvl="1"/>
            <a:r>
              <a:rPr lang="en-US" dirty="0"/>
              <a:t>O(n</a:t>
            </a:r>
            <a:r>
              <a:rPr lang="en-US" baseline="30000" dirty="0"/>
              <a:t>2</a:t>
            </a:r>
            <a:r>
              <a:rPr lang="en-US" dirty="0"/>
              <a:t>) in both the best and worst case</a:t>
            </a:r>
          </a:p>
          <a:p>
            <a:pPr lvl="1"/>
            <a:r>
              <a:rPr lang="en-US" dirty="0"/>
              <a:t>Doesn’t stop early if the list becomes sorted before the end of the last pass</a:t>
            </a:r>
          </a:p>
        </p:txBody>
      </p:sp>
    </p:spTree>
    <p:extLst>
      <p:ext uri="{BB962C8B-B14F-4D97-AF65-F5344CB8AC3E}">
        <p14:creationId xmlns:p14="http://schemas.microsoft.com/office/powerpoint/2010/main" val="215384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457200" y="1600200"/>
            <a:ext cx="8510954" cy="5003800"/>
          </a:xfrm>
        </p:spPr>
        <p:txBody>
          <a:bodyPr>
            <a:noAutofit/>
          </a:bodyPr>
          <a:lstStyle/>
          <a:p>
            <a:r>
              <a:rPr lang="en-US" sz="2400" dirty="0"/>
              <a:t>Main idea: repeatedly step through the list and swap adjacent items if they are in the wrong order; can stop when no swaps are needed in a pass</a:t>
            </a:r>
          </a:p>
          <a:p>
            <a:endParaRPr lang="en-US" sz="2400" dirty="0"/>
          </a:p>
          <a:p>
            <a:r>
              <a:rPr lang="en-US" sz="2400" dirty="0"/>
              <a:t>Example: 21, 11, 109, 39, 42, 103, 37, 68</a:t>
            </a:r>
          </a:p>
          <a:p>
            <a:r>
              <a:rPr lang="en-US" sz="2400" dirty="0">
                <a:solidFill>
                  <a:srgbClr val="000000"/>
                </a:solidFill>
              </a:rPr>
              <a:t>11, 21, 39, 42, 103, 37, 68, </a:t>
            </a:r>
            <a:r>
              <a:rPr lang="en-US" sz="2400" dirty="0">
                <a:solidFill>
                  <a:srgbClr val="008000"/>
                </a:solidFill>
              </a:rPr>
              <a:t>109</a:t>
            </a:r>
          </a:p>
          <a:p>
            <a:r>
              <a:rPr lang="en-US" sz="2400" dirty="0">
                <a:solidFill>
                  <a:srgbClr val="000000"/>
                </a:solidFill>
              </a:rPr>
              <a:t>11, 21, 39, 42, 37, 68,</a:t>
            </a:r>
            <a:r>
              <a:rPr lang="en-US" sz="2400" dirty="0">
                <a:solidFill>
                  <a:srgbClr val="008000"/>
                </a:solidFill>
              </a:rPr>
              <a:t> 103, 109</a:t>
            </a:r>
          </a:p>
          <a:p>
            <a:r>
              <a:rPr lang="en-US" sz="2400" dirty="0">
                <a:solidFill>
                  <a:srgbClr val="000000"/>
                </a:solidFill>
              </a:rPr>
              <a:t>11, 21, 39, 37, 42, </a:t>
            </a:r>
            <a:r>
              <a:rPr lang="en-US" sz="2400" dirty="0">
                <a:solidFill>
                  <a:srgbClr val="008000"/>
                </a:solidFill>
              </a:rPr>
              <a:t>68, 103, 109 </a:t>
            </a:r>
          </a:p>
          <a:p>
            <a:r>
              <a:rPr lang="en-US" sz="2400" dirty="0">
                <a:solidFill>
                  <a:srgbClr val="000000"/>
                </a:solidFill>
              </a:rPr>
              <a:t>11, 21, 37, 39, </a:t>
            </a:r>
            <a:r>
              <a:rPr lang="en-US" sz="2400" dirty="0">
                <a:solidFill>
                  <a:srgbClr val="008000"/>
                </a:solidFill>
              </a:rPr>
              <a:t>42, 68, 103, 109 </a:t>
            </a:r>
          </a:p>
          <a:p>
            <a:r>
              <a:rPr lang="en-US" sz="2400" dirty="0">
                <a:solidFill>
                  <a:srgbClr val="008000"/>
                </a:solidFill>
              </a:rPr>
              <a:t>11, 21, 37, 39, 42, 68, 103, 109 </a:t>
            </a:r>
          </a:p>
        </p:txBody>
      </p:sp>
    </p:spTree>
    <p:extLst>
      <p:ext uri="{BB962C8B-B14F-4D97-AF65-F5344CB8AC3E}">
        <p14:creationId xmlns:p14="http://schemas.microsoft.com/office/powerpoint/2010/main" val="1847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fontScale="77500" lnSpcReduction="20000"/>
          </a:bodyPr>
          <a:lstStyle/>
          <a:p>
            <a:r>
              <a:rPr lang="en-US" dirty="0"/>
              <a:t>Implementation: let’s code this; finish up on your own to practice for the upcoming labs</a:t>
            </a:r>
          </a:p>
          <a:p>
            <a:endParaRPr lang="en-US" dirty="0"/>
          </a:p>
          <a:p>
            <a:r>
              <a:rPr lang="en-US" dirty="0"/>
              <a:t>Pros:</a:t>
            </a:r>
          </a:p>
          <a:p>
            <a:pPr lvl="1"/>
            <a:r>
              <a:rPr lang="en-US" dirty="0"/>
              <a:t>O(n) time if the list is already sorted</a:t>
            </a:r>
          </a:p>
          <a:p>
            <a:endParaRPr lang="en-US" dirty="0"/>
          </a:p>
          <a:p>
            <a:r>
              <a:rPr lang="en-US" dirty="0"/>
              <a:t>Cons:</a:t>
            </a:r>
          </a:p>
          <a:p>
            <a:pPr lvl="1"/>
            <a:r>
              <a:rPr lang="en-US" dirty="0"/>
              <a:t>O(n</a:t>
            </a:r>
            <a:r>
              <a:rPr lang="en-US" baseline="30000" dirty="0"/>
              <a:t>2</a:t>
            </a:r>
            <a:r>
              <a:rPr lang="en-US" dirty="0"/>
              <a:t>) in the worst case =&gt; impractical for large arrays</a:t>
            </a:r>
          </a:p>
          <a:p>
            <a:pPr lvl="1"/>
            <a:r>
              <a:rPr lang="en-US" dirty="0"/>
              <a:t>Very similar to insertion sort (which we will cover next), but insertion sort is better in all ways</a:t>
            </a:r>
          </a:p>
          <a:p>
            <a:pPr lvl="1"/>
            <a:r>
              <a:rPr lang="en-US" dirty="0"/>
              <a:t>Former President Obama knows that bubble sort is not good: </a:t>
            </a:r>
            <a:r>
              <a:rPr lang="en-US" u="sng" dirty="0">
                <a:hlinkClick r:id="rId2"/>
              </a:rPr>
              <a:t>http://www.righto.com/2012/11/obama-on-sorting-1m-integers-bubble.html</a:t>
            </a:r>
            <a:r>
              <a:rPr lang="en-US" dirty="0"/>
              <a:t> </a:t>
            </a:r>
          </a:p>
        </p:txBody>
      </p:sp>
    </p:spTree>
    <p:extLst>
      <p:ext uri="{BB962C8B-B14F-4D97-AF65-F5344CB8AC3E}">
        <p14:creationId xmlns:p14="http://schemas.microsoft.com/office/powerpoint/2010/main" val="231461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574</TotalTime>
  <Words>1930</Words>
  <Application>Microsoft Macintosh PowerPoint</Application>
  <PresentationFormat>On-screen Show (4:3)</PresentationFormat>
  <Paragraphs>432</Paragraphs>
  <Slides>31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Sorting</vt:lpstr>
      <vt:lpstr>Which search algorithm is better?</vt:lpstr>
      <vt:lpstr>Sorting</vt:lpstr>
      <vt:lpstr>Sorting Algorithms</vt:lpstr>
      <vt:lpstr>Sorting Algorithms</vt:lpstr>
      <vt:lpstr>Selection Sort</vt:lpstr>
      <vt:lpstr>Selection Sort</vt:lpstr>
      <vt:lpstr>Bubble Sort</vt:lpstr>
      <vt:lpstr>Bubble Sort</vt:lpstr>
      <vt:lpstr>Insertion Sort</vt:lpstr>
      <vt:lpstr>Insertion Sort</vt:lpstr>
      <vt:lpstr>Quick Sort</vt:lpstr>
      <vt:lpstr>Quick Sort Partitioning</vt:lpstr>
      <vt:lpstr>Quick Sort Partitioning</vt:lpstr>
      <vt:lpstr>Quick Sort Partitioning</vt:lpstr>
      <vt:lpstr>Quick Sort Partitioning</vt:lpstr>
      <vt:lpstr>Quick Sort Partitioning</vt:lpstr>
      <vt:lpstr>Quick Sort Partitioning</vt:lpstr>
      <vt:lpstr>Quick Sort Partitioning</vt:lpstr>
      <vt:lpstr>Quick Sort Partitioning</vt:lpstr>
      <vt:lpstr>Quick Sort Partitioning</vt:lpstr>
      <vt:lpstr>Quick Sort Partitioning</vt:lpstr>
      <vt:lpstr>Quick Sort Partitioning</vt:lpstr>
      <vt:lpstr>Quick Sort</vt:lpstr>
      <vt:lpstr>Quick Sort</vt:lpstr>
      <vt:lpstr>Quick Sort</vt:lpstr>
      <vt:lpstr>Quick Sort</vt:lpstr>
      <vt:lpstr>Merge Sort</vt:lpstr>
      <vt:lpstr>PowerPoint Presentation</vt:lpstr>
      <vt:lpstr>The merge in merge sort</vt:lpstr>
      <vt:lpstr>Merge Sort</vt:lpstr>
    </vt:vector>
  </TitlesOfParts>
  <Company>Wright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and Sorting</dc:title>
  <dc:creator>Michelle Cheatham</dc:creator>
  <cp:lastModifiedBy>Michelle Cheatham</cp:lastModifiedBy>
  <cp:revision>146</cp:revision>
  <dcterms:created xsi:type="dcterms:W3CDTF">2017-03-18T13:22:26Z</dcterms:created>
  <dcterms:modified xsi:type="dcterms:W3CDTF">2020-11-02T16:39:52Z</dcterms:modified>
</cp:coreProperties>
</file>