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74"/>
  </p:normalViewPr>
  <p:slideViewPr>
    <p:cSldViewPr snapToGrid="0" snapToObjects="1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2C3DB1-1A1E-3C2F-ABEF-DBD87F787C5C}"/>
              </a:ext>
            </a:extLst>
          </p:cNvPr>
          <p:cNvSpPr txBox="1"/>
          <p:nvPr/>
        </p:nvSpPr>
        <p:spPr>
          <a:xfrm>
            <a:off x="3438144" y="246702"/>
            <a:ext cx="531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Modernizing the Electric Grid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245BE-E16A-3B6E-BE6E-81A7F88E6B4B}"/>
              </a:ext>
            </a:extLst>
          </p:cNvPr>
          <p:cNvSpPr txBox="1"/>
          <p:nvPr/>
        </p:nvSpPr>
        <p:spPr>
          <a:xfrm>
            <a:off x="366155" y="1185184"/>
            <a:ext cx="3516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Problems with the electric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Lack of capacity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Lack of reliability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CA534-4808-9F3D-4FA6-515FDE4899B0}"/>
              </a:ext>
            </a:extLst>
          </p:cNvPr>
          <p:cNvSpPr txBox="1"/>
          <p:nvPr/>
        </p:nvSpPr>
        <p:spPr>
          <a:xfrm>
            <a:off x="8309001" y="976659"/>
            <a:ext cx="35168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Modernize the electric grid by building more high-capacity transmission lines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 reliability by making microgrids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F6743B-5FEA-9792-98BF-DF5E3D01BBB8}"/>
              </a:ext>
            </a:extLst>
          </p:cNvPr>
          <p:cNvSpPr txBox="1"/>
          <p:nvPr/>
        </p:nvSpPr>
        <p:spPr>
          <a:xfrm>
            <a:off x="366155" y="3400163"/>
            <a:ext cx="47877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New high-capacity transmission lines allow the utilization of renewable power in low demand areas to power high demand areas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Implementing microgrids in areas where they are reasonable allow them to operate even while the surrounding region has a blackout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5941D-DC7E-3C88-6732-B0FC3BE5E468}"/>
              </a:ext>
            </a:extLst>
          </p:cNvPr>
          <p:cNvSpPr txBox="1"/>
          <p:nvPr/>
        </p:nvSpPr>
        <p:spPr>
          <a:xfrm>
            <a:off x="5535878" y="3270608"/>
            <a:ext cx="62899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Survey estimated energy requirement changes nationwide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Build new high-capacity transmission lines with current transmission lines and known renewable resources in mind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obsolete transmission lines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Survey current and estimated growth in residential and commercial solar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reasonable areas, build microgrids</a:t>
            </a:r>
            <a:endParaRPr lang="en-US" dirty="0"/>
          </a:p>
        </p:txBody>
      </p:sp>
      <p:pic>
        <p:nvPicPr>
          <p:cNvPr id="14" name="Picture 13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3CC58C4C-4C72-DAE2-7CC7-0982541A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66" y="1171821"/>
            <a:ext cx="3428476" cy="193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1D4A-F344-C2BB-4888-4BDB428A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1501-895A-9F2C-4FBB-FB46F5E98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65662"/>
            <a:ext cx="10899777" cy="521326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“2020 Population Distribution in the United States and Puerto Rico.” </a:t>
            </a:r>
            <a:r>
              <a:rPr lang="en-US" sz="1600" i="1" dirty="0"/>
              <a:t>United States Census Bureau</a:t>
            </a:r>
            <a:r>
              <a:rPr lang="en-US" sz="1600" dirty="0"/>
              <a:t>, 19 Oct. 2021, https://</a:t>
            </a:r>
            <a:r>
              <a:rPr lang="en-US" sz="1600" dirty="0" err="1"/>
              <a:t>www.census.gov</a:t>
            </a:r>
            <a:r>
              <a:rPr lang="en-US" sz="1600" dirty="0"/>
              <a:t>/library/visualizations/2021/geo/population-distribution-2020.html. </a:t>
            </a:r>
          </a:p>
          <a:p>
            <a:r>
              <a:rPr lang="en-US" sz="1600" dirty="0"/>
              <a:t>Dillon, John. “Transmission Grid Bottlenecks in Northeast Kingdom Stall Solar Development.” </a:t>
            </a:r>
            <a:r>
              <a:rPr lang="en-US" sz="1600" i="1" dirty="0"/>
              <a:t>Vermont Public</a:t>
            </a:r>
            <a:r>
              <a:rPr lang="en-US" sz="1600" dirty="0"/>
              <a:t>, 17 Dec. 2020, https://</a:t>
            </a:r>
            <a:r>
              <a:rPr lang="en-US" sz="1600" dirty="0" err="1"/>
              <a:t>www.vermontpublic.org</a:t>
            </a:r>
            <a:r>
              <a:rPr lang="en-US" sz="1600" dirty="0"/>
              <a:t>/</a:t>
            </a:r>
            <a:r>
              <a:rPr lang="en-US" sz="1600" dirty="0" err="1"/>
              <a:t>vpr</a:t>
            </a:r>
            <a:r>
              <a:rPr lang="en-US" sz="1600" dirty="0"/>
              <a:t>-news/2020-12-15/transmission-grid-bottlenecks-in-northeast-kingdom-stall-solar-development. </a:t>
            </a:r>
          </a:p>
          <a:p>
            <a:r>
              <a:rPr lang="en-US" sz="1600" dirty="0"/>
              <a:t>“Intertie.” </a:t>
            </a:r>
            <a:r>
              <a:rPr lang="en-US" sz="1600" i="1" dirty="0"/>
              <a:t>Northwest Power and Conservation Council</a:t>
            </a:r>
            <a:r>
              <a:rPr lang="en-US" sz="1600" dirty="0"/>
              <a:t>, https://</a:t>
            </a:r>
            <a:r>
              <a:rPr lang="en-US" sz="1600" dirty="0" err="1"/>
              <a:t>www.nwcouncil.org</a:t>
            </a:r>
            <a:r>
              <a:rPr lang="en-US" sz="1600" dirty="0"/>
              <a:t>/reports/</a:t>
            </a:r>
            <a:r>
              <a:rPr lang="en-US" sz="1600" dirty="0" err="1"/>
              <a:t>columbia</a:t>
            </a:r>
            <a:r>
              <a:rPr lang="en-US" sz="1600" dirty="0"/>
              <a:t>-river-history/intertie/. </a:t>
            </a:r>
          </a:p>
          <a:p>
            <a:r>
              <a:rPr lang="en-US" sz="1600" dirty="0"/>
              <a:t>Lopez, Anthony, et al. “U.S. Renewable Energy Technical Potentials: A GIS-Based Analysis - NREL.” </a:t>
            </a:r>
            <a:r>
              <a:rPr lang="en-US" sz="1600" i="1" dirty="0"/>
              <a:t>National Renewable Energy Laboratory</a:t>
            </a:r>
            <a:r>
              <a:rPr lang="en-US" sz="1600" dirty="0"/>
              <a:t>, July 2012, https://</a:t>
            </a:r>
            <a:r>
              <a:rPr lang="en-US" sz="1600" dirty="0" err="1"/>
              <a:t>www.nrel.gov</a:t>
            </a:r>
            <a:r>
              <a:rPr lang="en-US" sz="1600" dirty="0"/>
              <a:t>/docs/fy12osti/51946.pdf. </a:t>
            </a:r>
          </a:p>
          <a:p>
            <a:r>
              <a:rPr lang="en-US" sz="1600" dirty="0"/>
              <a:t>Matthew Brown, Camille </a:t>
            </a:r>
            <a:r>
              <a:rPr lang="en-US" sz="1600" dirty="0" err="1"/>
              <a:t>Fassett</a:t>
            </a:r>
            <a:r>
              <a:rPr lang="en-US" sz="1600" dirty="0"/>
              <a:t>. “Storms Batter Aging Power Grid as Climate Disasters Spread.” </a:t>
            </a:r>
            <a:r>
              <a:rPr lang="en-US" sz="1600" i="1" dirty="0"/>
              <a:t>AP NEWS</a:t>
            </a:r>
            <a:r>
              <a:rPr lang="en-US" sz="1600" dirty="0"/>
              <a:t>, Associated Press, 6 Apr. 2022, https://</a:t>
            </a:r>
            <a:r>
              <a:rPr lang="en-US" sz="1600" dirty="0" err="1"/>
              <a:t>apnews.com</a:t>
            </a:r>
            <a:r>
              <a:rPr lang="en-US" sz="1600" dirty="0"/>
              <a:t>/article/wildfires-storms-science-business-health-7a0fb8c998c1d56759989dda62292379. </a:t>
            </a:r>
          </a:p>
          <a:p>
            <a:r>
              <a:rPr lang="en-US" sz="1600" dirty="0"/>
              <a:t>Seltzer, Molly, and </a:t>
            </a:r>
            <a:r>
              <a:rPr lang="en-US" sz="1600" dirty="0" err="1"/>
              <a:t>Andlinger</a:t>
            </a:r>
            <a:r>
              <a:rPr lang="en-US" sz="1600" dirty="0"/>
              <a:t> Center for Energy and the Environment. “Big but Affordable Effort Needed for America to Reach Net-Zero Emissions by 2050, Princeton Study Shows.” </a:t>
            </a:r>
            <a:r>
              <a:rPr lang="en-US" sz="1600" i="1" dirty="0"/>
              <a:t>Princeton University</a:t>
            </a:r>
            <a:r>
              <a:rPr lang="en-US" sz="1600" dirty="0"/>
              <a:t>, The Trustees of Princeton University, 15 Dec. 2020, https://</a:t>
            </a:r>
            <a:r>
              <a:rPr lang="en-US" sz="1600" dirty="0" err="1"/>
              <a:t>www.princeton.edu</a:t>
            </a:r>
            <a:r>
              <a:rPr lang="en-US" sz="1600" dirty="0"/>
              <a:t>/news/2020/12/15/big-affordable-effort-needed-america-reach-net-zero-emissions-2050-princeton-study. </a:t>
            </a:r>
          </a:p>
          <a:p>
            <a:r>
              <a:rPr lang="en-US" sz="1600" dirty="0"/>
              <a:t>“Solar Industry Research Data.” </a:t>
            </a:r>
            <a:r>
              <a:rPr lang="en-US" sz="1600" i="1" dirty="0"/>
              <a:t>Solar Energy Industries Association</a:t>
            </a:r>
            <a:r>
              <a:rPr lang="en-US" sz="1600" dirty="0"/>
              <a:t>, https://</a:t>
            </a:r>
            <a:r>
              <a:rPr lang="en-US" sz="1600" dirty="0" err="1"/>
              <a:t>www.seia.org</a:t>
            </a:r>
            <a:r>
              <a:rPr lang="en-US" sz="1600" dirty="0"/>
              <a:t>/solar-industry-research-data. </a:t>
            </a:r>
          </a:p>
          <a:p>
            <a:r>
              <a:rPr lang="en-US" sz="1600" dirty="0"/>
              <a:t>Wood, Elisa. “Microgrids Help Texas as It's Forced to Undertake Rolling Blackouts.” </a:t>
            </a:r>
            <a:r>
              <a:rPr lang="en-US" sz="1600" i="1" dirty="0"/>
              <a:t>Microgrid Knowledge</a:t>
            </a:r>
            <a:r>
              <a:rPr lang="en-US" sz="1600" dirty="0"/>
              <a:t>, 28 Aug. 2021, https://</a:t>
            </a:r>
            <a:r>
              <a:rPr lang="en-US" sz="1600" dirty="0" err="1"/>
              <a:t>microgridknowledge.com</a:t>
            </a:r>
            <a:r>
              <a:rPr lang="en-US" sz="1600" dirty="0"/>
              <a:t>/microgrids-</a:t>
            </a:r>
            <a:r>
              <a:rPr lang="en-US" sz="1600" dirty="0" err="1"/>
              <a:t>texas</a:t>
            </a:r>
            <a:r>
              <a:rPr lang="en-US" sz="1600" dirty="0"/>
              <a:t>-blackouts/. </a:t>
            </a:r>
          </a:p>
        </p:txBody>
      </p:sp>
    </p:spTree>
    <p:extLst>
      <p:ext uri="{BB962C8B-B14F-4D97-AF65-F5344CB8AC3E}">
        <p14:creationId xmlns:p14="http://schemas.microsoft.com/office/powerpoint/2010/main" val="731570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422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Yeoh, Alex</dc:creator>
  <cp:lastModifiedBy>Yeoh, Alex</cp:lastModifiedBy>
  <cp:revision>2</cp:revision>
  <dcterms:created xsi:type="dcterms:W3CDTF">2022-07-12T00:16:33Z</dcterms:created>
  <dcterms:modified xsi:type="dcterms:W3CDTF">2022-07-20T02:46:49Z</dcterms:modified>
</cp:coreProperties>
</file>