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31"/>
  </p:handoutMasterIdLst>
  <p:sldIdLst>
    <p:sldId id="258" r:id="rId2"/>
    <p:sldId id="276" r:id="rId3"/>
    <p:sldId id="310" r:id="rId4"/>
    <p:sldId id="282" r:id="rId5"/>
    <p:sldId id="311" r:id="rId6"/>
    <p:sldId id="312" r:id="rId7"/>
    <p:sldId id="313" r:id="rId8"/>
    <p:sldId id="302" r:id="rId9"/>
    <p:sldId id="281" r:id="rId10"/>
    <p:sldId id="314" r:id="rId11"/>
    <p:sldId id="315" r:id="rId12"/>
    <p:sldId id="316" r:id="rId13"/>
    <p:sldId id="318" r:id="rId14"/>
    <p:sldId id="299" r:id="rId15"/>
    <p:sldId id="284" r:id="rId16"/>
    <p:sldId id="306" r:id="rId17"/>
    <p:sldId id="329" r:id="rId18"/>
    <p:sldId id="319" r:id="rId19"/>
    <p:sldId id="287" r:id="rId20"/>
    <p:sldId id="261" r:id="rId21"/>
    <p:sldId id="260" r:id="rId22"/>
    <p:sldId id="262" r:id="rId23"/>
    <p:sldId id="320" r:id="rId24"/>
    <p:sldId id="263" r:id="rId25"/>
    <p:sldId id="264" r:id="rId26"/>
    <p:sldId id="265" r:id="rId27"/>
    <p:sldId id="272" r:id="rId28"/>
    <p:sldId id="273" r:id="rId29"/>
    <p:sldId id="300"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24" autoAdjust="0"/>
    <p:restoredTop sz="94592" autoAdjust="0"/>
  </p:normalViewPr>
  <p:slideViewPr>
    <p:cSldViewPr snapToGrid="0" snapToObjects="1">
      <p:cViewPr varScale="1">
        <p:scale>
          <a:sx n="68" d="100"/>
          <a:sy n="68" d="100"/>
        </p:scale>
        <p:origin x="172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E5310F03-FC83-4E11-8558-AE8A84515371}" type="datetimeFigureOut">
              <a:rPr lang="en-US"/>
              <a:pPr>
                <a:defRPr/>
              </a:pPr>
              <a:t>6/2/2020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5E2D4EAB-08FF-4A94-84C5-535EB0AB39EB}" type="slidenum">
              <a:rPr lang="en-US"/>
              <a:pPr>
                <a:defRPr/>
              </a:pPr>
              <a:t>‹#›</a:t>
            </a:fld>
            <a:endParaRPr lang="en-US"/>
          </a:p>
        </p:txBody>
      </p:sp>
    </p:spTree>
    <p:extLst>
      <p:ext uri="{BB962C8B-B14F-4D97-AF65-F5344CB8AC3E}">
        <p14:creationId xmlns:p14="http://schemas.microsoft.com/office/powerpoint/2010/main" val="414961554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9" name="Picture Placeholder 8"/>
          <p:cNvSpPr>
            <a:spLocks noGrp="1"/>
          </p:cNvSpPr>
          <p:nvPr>
            <p:ph type="pic" sz="quarter" idx="13"/>
          </p:nvPr>
        </p:nvSpPr>
        <p:spPr>
          <a:xfrm>
            <a:off x="457199" y="1107618"/>
            <a:ext cx="4031619" cy="4607689"/>
          </a:xfrm>
        </p:spPr>
        <p:txBody>
          <a:bodyPr rtlCol="0">
            <a:normAutofit/>
          </a:bodyPr>
          <a:lstStyle/>
          <a:p>
            <a:pPr lvl="0"/>
            <a:endParaRPr lang="en-US" noProof="0"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5"/>
          </p:nvPr>
        </p:nvSpPr>
        <p:spPr/>
        <p:txBody>
          <a:bodyPr/>
          <a:lstStyle>
            <a:lvl1pPr>
              <a:defRPr/>
            </a:lvl1pPr>
          </a:lstStyle>
          <a:p>
            <a:pPr>
              <a:defRPr/>
            </a:pPr>
            <a:fld id="{2AF5D7D9-81E5-4EEC-85C7-A3D8780B97A4}" type="datetime4">
              <a:rPr lang="en-US"/>
              <a:pPr>
                <a:defRPr/>
              </a:pPr>
              <a:t>June 2, 2020</a:t>
            </a:fld>
            <a:endParaRPr lang="en-US"/>
          </a:p>
        </p:txBody>
      </p:sp>
      <p:sp>
        <p:nvSpPr>
          <p:cNvPr id="6" name="Footer Placeholder 5"/>
          <p:cNvSpPr>
            <a:spLocks noGrp="1"/>
          </p:cNvSpPr>
          <p:nvPr>
            <p:ph type="ftr" sz="quarter" idx="16"/>
          </p:nvPr>
        </p:nvSpPr>
        <p:spPr/>
        <p:txBody>
          <a:bodyPr/>
          <a:lstStyle>
            <a:lvl1pPr>
              <a:defRPr/>
            </a:lvl1pPr>
          </a:lstStyle>
          <a:p>
            <a:pPr>
              <a:defRPr/>
            </a:pPr>
            <a:endParaRPr lang="en-US"/>
          </a:p>
        </p:txBody>
      </p:sp>
      <p:sp>
        <p:nvSpPr>
          <p:cNvPr id="7" name="Slide Number Placeholder 6"/>
          <p:cNvSpPr>
            <a:spLocks noGrp="1"/>
          </p:cNvSpPr>
          <p:nvPr>
            <p:ph type="sldNum" sz="quarter" idx="17"/>
          </p:nvPr>
        </p:nvSpPr>
        <p:spPr/>
        <p:txBody>
          <a:bodyPr/>
          <a:lstStyle>
            <a:lvl1pPr>
              <a:defRPr/>
            </a:lvl1pPr>
          </a:lstStyle>
          <a:p>
            <a:pPr>
              <a:defRPr/>
            </a:pPr>
            <a:fld id="{76124547-4185-4266-B4E4-2581C1A8731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rtlCol="0">
            <a:normAutofit/>
          </a:bodyPr>
          <a:lstStyle/>
          <a:p>
            <a:pPr lvl="0"/>
            <a:endParaRPr lang="en-US" noProof="0"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5"/>
          </p:nvPr>
        </p:nvSpPr>
        <p:spPr/>
        <p:txBody>
          <a:bodyPr/>
          <a:lstStyle>
            <a:lvl1pPr>
              <a:defRPr/>
            </a:lvl1pPr>
          </a:lstStyle>
          <a:p>
            <a:pPr>
              <a:defRPr/>
            </a:pPr>
            <a:fld id="{A1DBDB5D-5956-4717-B2E0-D781475071B8}" type="datetime4">
              <a:rPr lang="en-US"/>
              <a:pPr>
                <a:defRPr/>
              </a:pPr>
              <a:t>June 2, 2020</a:t>
            </a:fld>
            <a:endParaRPr lang="en-US"/>
          </a:p>
        </p:txBody>
      </p:sp>
      <p:sp>
        <p:nvSpPr>
          <p:cNvPr id="6" name="Footer Placeholder 4"/>
          <p:cNvSpPr>
            <a:spLocks noGrp="1"/>
          </p:cNvSpPr>
          <p:nvPr>
            <p:ph type="ftr" sz="quarter" idx="16"/>
          </p:nvPr>
        </p:nvSpPr>
        <p:spPr/>
        <p:txBody>
          <a:bodyPr/>
          <a:lstStyle>
            <a:lvl1pPr>
              <a:defRPr/>
            </a:lvl1pPr>
          </a:lstStyle>
          <a:p>
            <a:pPr>
              <a:defRPr/>
            </a:pPr>
            <a:endParaRPr lang="en-US"/>
          </a:p>
        </p:txBody>
      </p:sp>
      <p:sp>
        <p:nvSpPr>
          <p:cNvPr id="10" name="Slide Number Placeholder 5"/>
          <p:cNvSpPr>
            <a:spLocks noGrp="1"/>
          </p:cNvSpPr>
          <p:nvPr>
            <p:ph type="sldNum" sz="quarter" idx="17"/>
          </p:nvPr>
        </p:nvSpPr>
        <p:spPr/>
        <p:txBody>
          <a:bodyPr/>
          <a:lstStyle>
            <a:lvl1pPr>
              <a:defRPr/>
            </a:lvl1pPr>
          </a:lstStyle>
          <a:p>
            <a:pPr>
              <a:defRPr/>
            </a:pPr>
            <a:fld id="{2C3785B0-FE98-4A5B-9A50-1292CD97EB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lvl1pPr>
              <a:defRPr/>
            </a:lvl1pPr>
          </a:lstStyle>
          <a:p>
            <a:pPr>
              <a:defRPr/>
            </a:pPr>
            <a:fld id="{A5939DFD-AF57-4C83-8053-60D32C84DF7C}" type="datetime4">
              <a:rPr lang="en-US"/>
              <a:pPr>
                <a:defRPr/>
              </a:pPr>
              <a:t>June 2, 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6158F162-EC8D-4B5B-975F-B8B0EEBB18C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txBox="1">
            <a:spLocks/>
          </p:cNvSpPr>
          <p:nvPr userDrawn="1"/>
        </p:nvSpPr>
        <p:spPr>
          <a:xfrm>
            <a:off x="0" y="788988"/>
            <a:ext cx="9144000" cy="709612"/>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fontAlgn="auto">
              <a:spcAft>
                <a:spcPts val="0"/>
              </a:spcAft>
              <a:defRPr/>
            </a:pPr>
            <a:r>
              <a:rPr lang="en-US" sz="3500" dirty="0"/>
              <a:t>College Physics</a:t>
            </a:r>
          </a:p>
          <a:p>
            <a:pPr algn="ctr" fontAlgn="auto">
              <a:spcAft>
                <a:spcPts val="0"/>
              </a:spcAft>
              <a:defRPr/>
            </a:pPr>
            <a:endParaRPr lang="en-US" sz="1800" cap="none" dirty="0">
              <a:solidFill>
                <a:schemeClr val="accent3">
                  <a:lumMod val="20000"/>
                  <a:lumOff val="80000"/>
                </a:schemeClr>
              </a:solidFill>
              <a:latin typeface="+mn-lt"/>
            </a:endParaRPr>
          </a:p>
          <a:p>
            <a:pPr algn="ctr" fontAlgn="auto">
              <a:spcAft>
                <a:spcPts val="0"/>
              </a:spcAft>
              <a:defRPr/>
            </a:pPr>
            <a:r>
              <a:rPr lang="en-US" sz="2000" b="1" cap="none" dirty="0">
                <a:solidFill>
                  <a:srgbClr val="212F62"/>
                </a:solidFill>
                <a:latin typeface="+mn-lt"/>
              </a:rPr>
              <a:t>Chapter # Chapter Title</a:t>
            </a:r>
          </a:p>
          <a:p>
            <a:pPr algn="ctr" fontAlgn="auto">
              <a:spcAft>
                <a:spcPts val="0"/>
              </a:spcAft>
              <a:defRPr/>
            </a:pPr>
            <a:r>
              <a:rPr lang="en-US" sz="1600" cap="none" dirty="0">
                <a:solidFill>
                  <a:schemeClr val="tx1"/>
                </a:solidFill>
                <a:latin typeface="+mn-lt"/>
              </a:rPr>
              <a:t>PowerPoint Image Slideshow</a:t>
            </a:r>
          </a:p>
        </p:txBody>
      </p:sp>
      <p:pic>
        <p:nvPicPr>
          <p:cNvPr id="3" name="Picture 8" descr="medium_covers_Page_2.png"/>
          <p:cNvPicPr>
            <a:picLocks noChangeAspect="1"/>
          </p:cNvPicPr>
          <p:nvPr userDrawn="1"/>
        </p:nvPicPr>
        <p:blipFill>
          <a:blip r:embed="rId2" cstate="print"/>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
        <p:nvSpPr>
          <p:cNvPr id="4" name="Date Placeholder 3"/>
          <p:cNvSpPr>
            <a:spLocks noGrp="1"/>
          </p:cNvSpPr>
          <p:nvPr>
            <p:ph type="dt" sz="half" idx="10"/>
          </p:nvPr>
        </p:nvSpPr>
        <p:spPr/>
        <p:txBody>
          <a:bodyPr/>
          <a:lstStyle>
            <a:lvl1pPr>
              <a:defRPr/>
            </a:lvl1pPr>
          </a:lstStyle>
          <a:p>
            <a:pPr>
              <a:defRPr/>
            </a:pPr>
            <a:fld id="{E6933B52-B7B0-4435-A810-D5A8ECCD14B8}" type="datetime4">
              <a:rPr lang="en-US"/>
              <a:pPr>
                <a:defRPr/>
              </a:pPr>
              <a:t>June 2, 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D313D1C-6C09-425D-A03A-4ECD4A8AB8F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3D692B89-78E3-4EF7-ACE4-2DB67A53666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4BF435F7-070C-4EF3-BFBD-4C4E46FA74EE}"/>
              </a:ext>
            </a:extLst>
          </p:cNvPr>
          <p:cNvSpPr>
            <a:spLocks noGrp="1" noChangeArrowheads="1"/>
          </p:cNvSpPr>
          <p:nvPr>
            <p:ph type="sldNum" sz="quarter" idx="12"/>
          </p:nvPr>
        </p:nvSpPr>
        <p:spPr>
          <a:ln/>
        </p:spPr>
        <p:txBody>
          <a:bodyPr/>
          <a:lstStyle>
            <a:lvl1pPr>
              <a:defRPr/>
            </a:lvl1pPr>
          </a:lstStyle>
          <a:p>
            <a:pPr>
              <a:defRPr/>
            </a:pPr>
            <a:fld id="{B1EB40D0-95FD-4B14-944A-A7E988F24FCA}" type="slidenum">
              <a:rPr lang="en-US" altLang="en-US"/>
              <a:pPr>
                <a:defRPr/>
              </a:pPr>
              <a:t>‹#›</a:t>
            </a:fld>
            <a:endParaRPr lang="en-US" altLang="en-US"/>
          </a:p>
        </p:txBody>
      </p:sp>
    </p:spTree>
    <p:extLst>
      <p:ext uri="{BB962C8B-B14F-4D97-AF65-F5344CB8AC3E}">
        <p14:creationId xmlns:p14="http://schemas.microsoft.com/office/powerpoint/2010/main" val="2321977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1027" name="Text Placeholder 2"/>
          <p:cNvSpPr>
            <a:spLocks noGrp="1"/>
          </p:cNvSpPr>
          <p:nvPr>
            <p:ph type="body" idx="1"/>
          </p:nvPr>
        </p:nvSpPr>
        <p:spPr bwMode="auto">
          <a:xfrm>
            <a:off x="457200" y="1752600"/>
            <a:ext cx="7620000"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172200"/>
            <a:ext cx="3429000" cy="304800"/>
          </a:xfrm>
          <a:prstGeom prst="rect">
            <a:avLst/>
          </a:prstGeom>
        </p:spPr>
        <p:txBody>
          <a:bodyPr vert="horz" lIns="91440" tIns="45720" rIns="91440" bIns="0" rtlCol="0" anchor="b"/>
          <a:lstStyle>
            <a:lvl1pPr algn="l" fontAlgn="auto">
              <a:spcBef>
                <a:spcPts val="0"/>
              </a:spcBef>
              <a:spcAft>
                <a:spcPts val="0"/>
              </a:spcAft>
              <a:defRPr sz="1000" smtClean="0">
                <a:solidFill>
                  <a:schemeClr val="tx1"/>
                </a:solidFill>
                <a:latin typeface="+mn-lt"/>
              </a:defRPr>
            </a:lvl1pPr>
          </a:lstStyle>
          <a:p>
            <a:pPr>
              <a:defRPr/>
            </a:pPr>
            <a:fld id="{7D8C27C6-00DF-4890-8154-3F9BE9A134E3}" type="datetime4">
              <a:rPr lang="en-US"/>
              <a:pPr>
                <a:defRPr/>
              </a:pPr>
              <a:t>June 2, 2020</a:t>
            </a:fld>
            <a:endParaRPr lang="en-US" dirty="0"/>
          </a:p>
        </p:txBody>
      </p:sp>
      <p:sp>
        <p:nvSpPr>
          <p:cNvPr id="5" name="Footer Placeholder 4"/>
          <p:cNvSpPr>
            <a:spLocks noGrp="1"/>
          </p:cNvSpPr>
          <p:nvPr>
            <p:ph type="ftr" sz="quarter" idx="3"/>
          </p:nvPr>
        </p:nvSpPr>
        <p:spPr>
          <a:xfrm>
            <a:off x="457200" y="6492875"/>
            <a:ext cx="3429000" cy="284163"/>
          </a:xfrm>
          <a:prstGeom prst="rect">
            <a:avLst/>
          </a:prstGeom>
        </p:spPr>
        <p:txBody>
          <a:bodyPr vert="horz" lIns="91440" tIns="45720" rIns="91440" bIns="45720" rtlCol="0" anchor="t"/>
          <a:lstStyle>
            <a:lvl1pPr algn="l" fontAlgn="auto">
              <a:spcBef>
                <a:spcPts val="0"/>
              </a:spcBef>
              <a:spcAft>
                <a:spcPts val="0"/>
              </a:spcAft>
              <a:defRPr sz="1000" dirty="0">
                <a:solidFill>
                  <a:schemeClr val="tx1"/>
                </a:solidFill>
                <a:latin typeface="+mn-lt"/>
              </a:defRPr>
            </a:lvl1pPr>
          </a:lstStyle>
          <a:p>
            <a:pPr>
              <a:defRPr/>
            </a:pPr>
            <a:endParaRPr lang="en-US"/>
          </a:p>
        </p:txBody>
      </p:sp>
      <p:sp>
        <p:nvSpPr>
          <p:cNvPr id="6" name="Slide Number Placeholder 5"/>
          <p:cNvSpPr>
            <a:spLocks noGrp="1"/>
          </p:cNvSpPr>
          <p:nvPr>
            <p:ph type="sldNum" sz="quarter" idx="4"/>
          </p:nvPr>
        </p:nvSpPr>
        <p:spPr>
          <a:xfrm rot="16200000">
            <a:off x="8044657" y="683419"/>
            <a:ext cx="1316037" cy="365125"/>
          </a:xfrm>
          <a:prstGeom prst="rect">
            <a:avLst/>
          </a:prstGeom>
        </p:spPr>
        <p:txBody>
          <a:bodyPr vert="horz" lIns="91440" tIns="45720" rIns="91440" bIns="45720" rtlCol="0" anchor="ctr"/>
          <a:lstStyle>
            <a:lvl1pPr algn="r" fontAlgn="auto">
              <a:spcBef>
                <a:spcPts val="0"/>
              </a:spcBef>
              <a:spcAft>
                <a:spcPts val="0"/>
              </a:spcAft>
              <a:defRPr sz="2400" b="1" smtClean="0">
                <a:solidFill>
                  <a:srgbClr val="FFFFFF"/>
                </a:solidFill>
                <a:latin typeface="+mn-lt"/>
              </a:defRPr>
            </a:lvl1pPr>
          </a:lstStyle>
          <a:p>
            <a:pPr>
              <a:defRPr/>
            </a:pPr>
            <a:fld id="{C56169A9-3380-4EA0-9DA0-2D35F2C8DA1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Lst>
  <p:hf sldNum="0" hdr="0" ftr="0" dt="0"/>
  <p:txStyles>
    <p:titleStyle>
      <a:lvl1pPr algn="l" rtl="0" fontAlgn="base">
        <a:spcBef>
          <a:spcPct val="0"/>
        </a:spcBef>
        <a:spcAft>
          <a:spcPct val="0"/>
        </a:spcAft>
        <a:defRPr sz="2400" kern="1200" cap="all" spc="-60">
          <a:solidFill>
            <a:srgbClr val="6CB255"/>
          </a:solidFill>
          <a:latin typeface="+mj-lt"/>
          <a:ea typeface="+mj-ea"/>
          <a:cs typeface="+mj-cs"/>
        </a:defRPr>
      </a:lvl1pPr>
      <a:lvl2pPr algn="l" rtl="0" fontAlgn="base">
        <a:spcBef>
          <a:spcPct val="0"/>
        </a:spcBef>
        <a:spcAft>
          <a:spcPct val="0"/>
        </a:spcAft>
        <a:defRPr sz="2400">
          <a:solidFill>
            <a:srgbClr val="6CB255"/>
          </a:solidFill>
          <a:latin typeface="Arial Black" pitchFamily="34" charset="0"/>
        </a:defRPr>
      </a:lvl2pPr>
      <a:lvl3pPr algn="l" rtl="0" fontAlgn="base">
        <a:spcBef>
          <a:spcPct val="0"/>
        </a:spcBef>
        <a:spcAft>
          <a:spcPct val="0"/>
        </a:spcAft>
        <a:defRPr sz="2400">
          <a:solidFill>
            <a:srgbClr val="6CB255"/>
          </a:solidFill>
          <a:latin typeface="Arial Black" pitchFamily="34" charset="0"/>
        </a:defRPr>
      </a:lvl3pPr>
      <a:lvl4pPr algn="l" rtl="0" fontAlgn="base">
        <a:spcBef>
          <a:spcPct val="0"/>
        </a:spcBef>
        <a:spcAft>
          <a:spcPct val="0"/>
        </a:spcAft>
        <a:defRPr sz="2400">
          <a:solidFill>
            <a:srgbClr val="6CB255"/>
          </a:solidFill>
          <a:latin typeface="Arial Black" pitchFamily="34" charset="0"/>
        </a:defRPr>
      </a:lvl4pPr>
      <a:lvl5pPr algn="l" rtl="0" fontAlgn="base">
        <a:spcBef>
          <a:spcPct val="0"/>
        </a:spcBef>
        <a:spcAft>
          <a:spcPct val="0"/>
        </a:spcAft>
        <a:defRPr sz="2400">
          <a:solidFill>
            <a:srgbClr val="6CB255"/>
          </a:solidFill>
          <a:latin typeface="Arial Black" pitchFamily="34" charset="0"/>
        </a:defRPr>
      </a:lvl5pPr>
      <a:lvl6pPr marL="457200" algn="l" rtl="0" fontAlgn="base">
        <a:spcBef>
          <a:spcPct val="0"/>
        </a:spcBef>
        <a:spcAft>
          <a:spcPct val="0"/>
        </a:spcAft>
        <a:defRPr sz="2400">
          <a:solidFill>
            <a:srgbClr val="6CB255"/>
          </a:solidFill>
          <a:latin typeface="Arial Black" pitchFamily="34" charset="0"/>
        </a:defRPr>
      </a:lvl6pPr>
      <a:lvl7pPr marL="914400" algn="l" rtl="0" fontAlgn="base">
        <a:spcBef>
          <a:spcPct val="0"/>
        </a:spcBef>
        <a:spcAft>
          <a:spcPct val="0"/>
        </a:spcAft>
        <a:defRPr sz="2400">
          <a:solidFill>
            <a:srgbClr val="6CB255"/>
          </a:solidFill>
          <a:latin typeface="Arial Black" pitchFamily="34" charset="0"/>
        </a:defRPr>
      </a:lvl7pPr>
      <a:lvl8pPr marL="1371600" algn="l" rtl="0" fontAlgn="base">
        <a:spcBef>
          <a:spcPct val="0"/>
        </a:spcBef>
        <a:spcAft>
          <a:spcPct val="0"/>
        </a:spcAft>
        <a:defRPr sz="2400">
          <a:solidFill>
            <a:srgbClr val="6CB255"/>
          </a:solidFill>
          <a:latin typeface="Arial Black" pitchFamily="34" charset="0"/>
        </a:defRPr>
      </a:lvl8pPr>
      <a:lvl9pPr marL="1828800" algn="l" rtl="0" fontAlgn="base">
        <a:spcBef>
          <a:spcPct val="0"/>
        </a:spcBef>
        <a:spcAft>
          <a:spcPct val="0"/>
        </a:spcAft>
        <a:defRPr sz="2400">
          <a:solidFill>
            <a:srgbClr val="6CB255"/>
          </a:solidFill>
          <a:latin typeface="Arial Black" pitchFamily="34" charset="0"/>
        </a:defRPr>
      </a:lvl9pPr>
    </p:titleStyle>
    <p:bodyStyle>
      <a:lvl1pPr algn="l" rtl="0" fontAlgn="base">
        <a:spcBef>
          <a:spcPct val="20000"/>
        </a:spcBef>
        <a:spcAft>
          <a:spcPts val="600"/>
        </a:spcAft>
        <a:buClr>
          <a:srgbClr val="6CB255"/>
        </a:buClr>
        <a:buFont typeface="Arial" charset="0"/>
        <a:defRPr sz="2000" kern="1200">
          <a:solidFill>
            <a:schemeClr val="tx1"/>
          </a:solidFill>
          <a:latin typeface="+mn-lt"/>
          <a:ea typeface="+mn-ea"/>
          <a:cs typeface="+mn-cs"/>
        </a:defRPr>
      </a:lvl1pPr>
      <a:lvl2pPr marL="457200" indent="-182563" algn="l" rtl="0" fontAlgn="base">
        <a:spcBef>
          <a:spcPct val="20000"/>
        </a:spcBef>
        <a:spcAft>
          <a:spcPct val="0"/>
        </a:spcAft>
        <a:buClr>
          <a:srgbClr val="6CB255"/>
        </a:buClr>
        <a:buFont typeface="Arial" charset="0"/>
        <a:buChar char="•"/>
        <a:defRPr sz="2000" kern="1200">
          <a:solidFill>
            <a:srgbClr val="000000"/>
          </a:solidFill>
          <a:latin typeface="+mn-lt"/>
          <a:ea typeface="+mn-ea"/>
          <a:cs typeface="+mn-cs"/>
        </a:defRPr>
      </a:lvl2pPr>
      <a:lvl3pPr marL="1143000" indent="-228600" algn="l" rtl="0" fontAlgn="base">
        <a:spcBef>
          <a:spcPct val="20000"/>
        </a:spcBef>
        <a:spcAft>
          <a:spcPct val="0"/>
        </a:spcAft>
        <a:buClr>
          <a:srgbClr val="6CB255"/>
        </a:buClr>
        <a:buFont typeface="Arial" charset="0"/>
        <a:buChar char="•"/>
        <a:defRPr kern="1200">
          <a:solidFill>
            <a:srgbClr val="000000"/>
          </a:solidFill>
          <a:latin typeface="+mn-lt"/>
          <a:ea typeface="+mn-ea"/>
          <a:cs typeface="+mn-cs"/>
        </a:defRPr>
      </a:lvl3pPr>
      <a:lvl4pPr marL="1600200" indent="-228600" algn="l" rtl="0" fontAlgn="base">
        <a:spcBef>
          <a:spcPct val="20000"/>
        </a:spcBef>
        <a:spcAft>
          <a:spcPct val="0"/>
        </a:spcAft>
        <a:buClr>
          <a:srgbClr val="6CB255"/>
        </a:buClr>
        <a:buFont typeface="Arial" charset="0"/>
        <a:buChar char="•"/>
        <a:defRPr kern="1200">
          <a:solidFill>
            <a:srgbClr val="000000"/>
          </a:solidFill>
          <a:latin typeface="+mn-lt"/>
          <a:ea typeface="+mn-ea"/>
          <a:cs typeface="+mn-cs"/>
        </a:defRPr>
      </a:lvl4pPr>
      <a:lvl5pPr marL="2057400" indent="-228600" algn="l" rtl="0" fontAlgn="base">
        <a:spcBef>
          <a:spcPct val="20000"/>
        </a:spcBef>
        <a:spcAft>
          <a:spcPct val="0"/>
        </a:spcAft>
        <a:buClr>
          <a:srgbClr val="6CB255"/>
        </a:buClr>
        <a:buFont typeface="Arial" charset="0"/>
        <a:buChar char="•"/>
        <a:defRPr kern="120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33A11A45-C2C6-41F7-AD91-111D32858774}"/>
              </a:ext>
            </a:extLst>
          </p:cNvPr>
          <p:cNvSpPr txBox="1">
            <a:spLocks noChangeArrowheads="1"/>
          </p:cNvSpPr>
          <p:nvPr/>
        </p:nvSpPr>
        <p:spPr bwMode="auto">
          <a:xfrm>
            <a:off x="228600" y="228600"/>
            <a:ext cx="868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eaLnBrk="1" hangingPunct="1">
              <a:spcBef>
                <a:spcPct val="50000"/>
              </a:spcBef>
            </a:pPr>
            <a:r>
              <a:rPr lang="en-US" altLang="en-US" sz="3200" dirty="0">
                <a:solidFill>
                  <a:schemeClr val="accent2"/>
                </a:solidFill>
              </a:rPr>
              <a:t>Chapter 12</a:t>
            </a:r>
          </a:p>
        </p:txBody>
      </p:sp>
      <p:sp>
        <p:nvSpPr>
          <p:cNvPr id="4099" name="Text Box 3">
            <a:extLst>
              <a:ext uri="{FF2B5EF4-FFF2-40B4-BE49-F238E27FC236}">
                <a16:creationId xmlns:a16="http://schemas.microsoft.com/office/drawing/2014/main" id="{5A8E5D2E-29F4-423A-958F-FC9D3881CFE6}"/>
              </a:ext>
            </a:extLst>
          </p:cNvPr>
          <p:cNvSpPr txBox="1">
            <a:spLocks noChangeArrowheads="1"/>
          </p:cNvSpPr>
          <p:nvPr/>
        </p:nvSpPr>
        <p:spPr bwMode="auto">
          <a:xfrm>
            <a:off x="228600" y="1865864"/>
            <a:ext cx="86868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spcBef>
                <a:spcPct val="50000"/>
              </a:spcBef>
              <a:buFontTx/>
              <a:buChar char="•"/>
            </a:pPr>
            <a:r>
              <a:rPr lang="en-US" altLang="en-US" dirty="0"/>
              <a:t>Fluids in Motion; Flow Rate and the Equation of Continuity</a:t>
            </a:r>
          </a:p>
          <a:p>
            <a:pPr eaLnBrk="1" hangingPunct="1">
              <a:spcBef>
                <a:spcPct val="50000"/>
              </a:spcBef>
              <a:buFontTx/>
              <a:buChar char="•"/>
            </a:pPr>
            <a:r>
              <a:rPr lang="en-US" altLang="en-US" dirty="0"/>
              <a:t>Bernoulli’s Equation</a:t>
            </a:r>
          </a:p>
          <a:p>
            <a:pPr eaLnBrk="1" hangingPunct="1">
              <a:spcBef>
                <a:spcPct val="50000"/>
              </a:spcBef>
              <a:buFontTx/>
              <a:buChar char="•"/>
            </a:pPr>
            <a:r>
              <a:rPr lang="en-US" altLang="en-US" dirty="0"/>
              <a:t>Applications of Bernoulli’s Principle </a:t>
            </a:r>
          </a:p>
          <a:p>
            <a:pPr eaLnBrk="1" hangingPunct="1">
              <a:spcBef>
                <a:spcPct val="50000"/>
              </a:spcBef>
              <a:buFontTx/>
              <a:buChar char="•"/>
            </a:pPr>
            <a:r>
              <a:rPr lang="en-US" altLang="en-US" dirty="0"/>
              <a:t>Viscosity</a:t>
            </a:r>
          </a:p>
          <a:p>
            <a:pPr eaLnBrk="1" hangingPunct="1">
              <a:spcBef>
                <a:spcPct val="50000"/>
              </a:spcBef>
              <a:buFontTx/>
              <a:buChar char="•"/>
            </a:pPr>
            <a:r>
              <a:rPr lang="en-US" altLang="en-US" dirty="0"/>
              <a:t>Flow in Tubes: Poiseuille’s Equation, Blood Flow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3">
            <a:extLst>
              <a:ext uri="{FF2B5EF4-FFF2-40B4-BE49-F238E27FC236}">
                <a16:creationId xmlns:a16="http://schemas.microsoft.com/office/drawing/2014/main" id="{29FABC53-92CA-4A36-8EED-1F0089EB9AFD}"/>
              </a:ext>
            </a:extLst>
          </p:cNvPr>
          <p:cNvSpPr txBox="1">
            <a:spLocks noChangeArrowheads="1"/>
          </p:cNvSpPr>
          <p:nvPr/>
        </p:nvSpPr>
        <p:spPr bwMode="auto">
          <a:xfrm>
            <a:off x="3851275" y="2133600"/>
            <a:ext cx="5257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spcBef>
                <a:spcPct val="50000"/>
              </a:spcBef>
            </a:pPr>
            <a:r>
              <a:rPr lang="en-US" altLang="en-US" dirty="0">
                <a:solidFill>
                  <a:schemeClr val="accent2"/>
                </a:solidFill>
              </a:rPr>
              <a:t>A </a:t>
            </a:r>
            <a:r>
              <a:rPr lang="en-US" altLang="en-US" dirty="0"/>
              <a:t>sailboat</a:t>
            </a:r>
            <a:r>
              <a:rPr lang="en-US" altLang="en-US" dirty="0">
                <a:solidFill>
                  <a:schemeClr val="accent2"/>
                </a:solidFill>
              </a:rPr>
              <a:t> can move </a:t>
            </a:r>
            <a:r>
              <a:rPr lang="en-US" altLang="en-US" dirty="0"/>
              <a:t>against</a:t>
            </a:r>
            <a:r>
              <a:rPr lang="en-US" altLang="en-US" dirty="0">
                <a:solidFill>
                  <a:schemeClr val="accent2"/>
                </a:solidFill>
              </a:rPr>
              <a:t> the wind, using the pressure </a:t>
            </a:r>
            <a:r>
              <a:rPr lang="en-US" altLang="en-US" dirty="0"/>
              <a:t>differences</a:t>
            </a:r>
            <a:r>
              <a:rPr lang="en-US" altLang="en-US" dirty="0">
                <a:solidFill>
                  <a:schemeClr val="accent2"/>
                </a:solidFill>
              </a:rPr>
              <a:t> on each side of the sail, and using the </a:t>
            </a:r>
            <a:r>
              <a:rPr lang="en-US" altLang="en-US" dirty="0"/>
              <a:t>keel</a:t>
            </a:r>
            <a:r>
              <a:rPr lang="en-US" altLang="en-US" dirty="0">
                <a:solidFill>
                  <a:schemeClr val="accent2"/>
                </a:solidFill>
              </a:rPr>
              <a:t> to keep from going sideways.</a:t>
            </a:r>
          </a:p>
        </p:txBody>
      </p:sp>
      <p:pic>
        <p:nvPicPr>
          <p:cNvPr id="28676" name="Picture 5" descr="10_27">
            <a:extLst>
              <a:ext uri="{FF2B5EF4-FFF2-40B4-BE49-F238E27FC236}">
                <a16:creationId xmlns:a16="http://schemas.microsoft.com/office/drawing/2014/main" id="{73DD34B0-4360-4EDE-B55F-415D51A8B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4614"/>
          <a:stretch>
            <a:fillRect/>
          </a:stretch>
        </p:blipFill>
        <p:spPr bwMode="auto">
          <a:xfrm>
            <a:off x="228600" y="1066800"/>
            <a:ext cx="362267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5" descr="10_28">
            <a:extLst>
              <a:ext uri="{FF2B5EF4-FFF2-40B4-BE49-F238E27FC236}">
                <a16:creationId xmlns:a16="http://schemas.microsoft.com/office/drawing/2014/main" id="{789A2D37-8803-43BA-B40E-816D0FCA1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4411"/>
          <a:stretch>
            <a:fillRect/>
          </a:stretch>
        </p:blipFill>
        <p:spPr bwMode="auto">
          <a:xfrm>
            <a:off x="304800" y="952500"/>
            <a:ext cx="35877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 Box 3">
            <a:extLst>
              <a:ext uri="{FF2B5EF4-FFF2-40B4-BE49-F238E27FC236}">
                <a16:creationId xmlns:a16="http://schemas.microsoft.com/office/drawing/2014/main" id="{D3EFBB68-4E5E-448D-ACCC-F71A6DFDE23D}"/>
              </a:ext>
            </a:extLst>
          </p:cNvPr>
          <p:cNvSpPr txBox="1">
            <a:spLocks noChangeArrowheads="1"/>
          </p:cNvSpPr>
          <p:nvPr/>
        </p:nvSpPr>
        <p:spPr bwMode="auto">
          <a:xfrm>
            <a:off x="3048000" y="1905000"/>
            <a:ext cx="5791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spcBef>
                <a:spcPct val="50000"/>
              </a:spcBef>
            </a:pPr>
            <a:r>
              <a:rPr lang="en-US" altLang="en-US">
                <a:solidFill>
                  <a:schemeClr val="accent2"/>
                </a:solidFill>
              </a:rPr>
              <a:t>A ball’s path will </a:t>
            </a:r>
            <a:r>
              <a:rPr lang="en-US" altLang="en-US"/>
              <a:t>curve</a:t>
            </a:r>
            <a:r>
              <a:rPr lang="en-US" altLang="en-US">
                <a:solidFill>
                  <a:schemeClr val="accent2"/>
                </a:solidFill>
              </a:rPr>
              <a:t> due to its </a:t>
            </a:r>
            <a:r>
              <a:rPr lang="en-US" altLang="en-US"/>
              <a:t>spin</a:t>
            </a:r>
            <a:r>
              <a:rPr lang="en-US" altLang="en-US">
                <a:solidFill>
                  <a:schemeClr val="accent2"/>
                </a:solidFill>
              </a:rPr>
              <a:t>, which results in the air speeds on the two sides of the ball not being equal.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DEA1CD41-4788-4CDA-BC68-9705B40BF119}"/>
              </a:ext>
            </a:extLst>
          </p:cNvPr>
          <p:cNvSpPr txBox="1">
            <a:spLocks noChangeArrowheads="1"/>
          </p:cNvSpPr>
          <p:nvPr/>
        </p:nvSpPr>
        <p:spPr bwMode="auto">
          <a:xfrm>
            <a:off x="4419600" y="1752600"/>
            <a:ext cx="47244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spcBef>
                <a:spcPct val="50000"/>
              </a:spcBef>
            </a:pPr>
            <a:r>
              <a:rPr lang="en-US" altLang="en-US" dirty="0">
                <a:solidFill>
                  <a:schemeClr val="accent2"/>
                </a:solidFill>
              </a:rPr>
              <a:t>A person with </a:t>
            </a:r>
            <a:r>
              <a:rPr lang="en-US" altLang="en-US" dirty="0"/>
              <a:t>constricted</a:t>
            </a:r>
            <a:r>
              <a:rPr lang="en-US" altLang="en-US" dirty="0">
                <a:solidFill>
                  <a:schemeClr val="accent2"/>
                </a:solidFill>
              </a:rPr>
              <a:t> arteries will find that they may experience a temporary lack of blood to the brain (</a:t>
            </a:r>
            <a:r>
              <a:rPr lang="en-US" altLang="en-US" dirty="0"/>
              <a:t>TIA</a:t>
            </a:r>
            <a:r>
              <a:rPr lang="en-US" altLang="en-US" dirty="0">
                <a:solidFill>
                  <a:schemeClr val="accent2"/>
                </a:solidFill>
              </a:rPr>
              <a:t>) as blood speeds up to get past the </a:t>
            </a:r>
            <a:r>
              <a:rPr lang="en-US" altLang="en-US" dirty="0"/>
              <a:t>constriction</a:t>
            </a:r>
            <a:r>
              <a:rPr lang="en-US" altLang="en-US" dirty="0">
                <a:solidFill>
                  <a:schemeClr val="accent2"/>
                </a:solidFill>
              </a:rPr>
              <a:t>, thereby </a:t>
            </a:r>
            <a:r>
              <a:rPr lang="en-US" altLang="en-US" dirty="0"/>
              <a:t>reducing</a:t>
            </a:r>
            <a:r>
              <a:rPr lang="en-US" altLang="en-US" dirty="0">
                <a:solidFill>
                  <a:schemeClr val="accent2"/>
                </a:solidFill>
              </a:rPr>
              <a:t> the pressure.</a:t>
            </a:r>
          </a:p>
        </p:txBody>
      </p:sp>
      <p:pic>
        <p:nvPicPr>
          <p:cNvPr id="30724" name="Picture 5" descr="10_29">
            <a:extLst>
              <a:ext uri="{FF2B5EF4-FFF2-40B4-BE49-F238E27FC236}">
                <a16:creationId xmlns:a16="http://schemas.microsoft.com/office/drawing/2014/main" id="{C73C2D1C-2880-4C70-BB13-A6BBCA351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375"/>
          <a:stretch>
            <a:fillRect/>
          </a:stretch>
        </p:blipFill>
        <p:spPr bwMode="auto">
          <a:xfrm>
            <a:off x="123825" y="802567"/>
            <a:ext cx="4295775"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a:extLst>
              <a:ext uri="{FF2B5EF4-FFF2-40B4-BE49-F238E27FC236}">
                <a16:creationId xmlns:a16="http://schemas.microsoft.com/office/drawing/2014/main" id="{09130CDF-A8AD-475E-8255-996982DC4DAE}"/>
              </a:ext>
            </a:extLst>
          </p:cNvPr>
          <p:cNvSpPr txBox="1">
            <a:spLocks noChangeArrowheads="1"/>
          </p:cNvSpPr>
          <p:nvPr/>
        </p:nvSpPr>
        <p:spPr bwMode="auto">
          <a:xfrm>
            <a:off x="363415" y="714375"/>
            <a:ext cx="8991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spcBef>
                <a:spcPct val="50000"/>
              </a:spcBef>
            </a:pPr>
            <a:r>
              <a:rPr lang="en-US" altLang="en-US" dirty="0"/>
              <a:t>Air flow</a:t>
            </a:r>
            <a:r>
              <a:rPr lang="en-US" altLang="en-US" dirty="0">
                <a:solidFill>
                  <a:schemeClr val="accent2"/>
                </a:solidFill>
              </a:rPr>
              <a:t> across the top helps smoke go up a </a:t>
            </a:r>
            <a:r>
              <a:rPr lang="en-US" altLang="en-US" dirty="0"/>
              <a:t>chimney</a:t>
            </a:r>
            <a:r>
              <a:rPr lang="en-US" altLang="en-US" dirty="0">
                <a:solidFill>
                  <a:schemeClr val="accent2"/>
                </a:solidFill>
              </a:rPr>
              <a:t>, and air flow over multiple openings can provide the needed </a:t>
            </a:r>
            <a:r>
              <a:rPr lang="en-US" altLang="en-US" dirty="0"/>
              <a:t>circulation</a:t>
            </a:r>
            <a:r>
              <a:rPr lang="en-US" altLang="en-US" dirty="0">
                <a:solidFill>
                  <a:schemeClr val="accent2"/>
                </a:solidFill>
              </a:rPr>
              <a:t> in underground burrows.</a:t>
            </a:r>
          </a:p>
        </p:txBody>
      </p:sp>
      <p:pic>
        <p:nvPicPr>
          <p:cNvPr id="32772" name="Picture 5" descr="10_31">
            <a:extLst>
              <a:ext uri="{FF2B5EF4-FFF2-40B4-BE49-F238E27FC236}">
                <a16:creationId xmlns:a16="http://schemas.microsoft.com/office/drawing/2014/main" id="{9B7E355B-AECA-4120-AD46-DE5AB2AFFCE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b="6976"/>
          <a:stretch>
            <a:fillRect/>
          </a:stretch>
        </p:blipFill>
        <p:spPr bwMode="auto">
          <a:xfrm>
            <a:off x="1485900" y="2745105"/>
            <a:ext cx="6324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41300"/>
            <a:ext cx="8062913" cy="658813"/>
          </a:xfrm>
        </p:spPr>
        <p:txBody>
          <a:bodyPr/>
          <a:lstStyle/>
          <a:p>
            <a:pPr fontAlgn="auto">
              <a:spcAft>
                <a:spcPts val="0"/>
              </a:spcAft>
              <a:defRPr/>
            </a:pPr>
            <a:r>
              <a:rPr lang="en-US" dirty="0"/>
              <a:t>Figure 12.10</a:t>
            </a:r>
          </a:p>
        </p:txBody>
      </p:sp>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725569" y="1108075"/>
            <a:ext cx="3495511" cy="5256213"/>
          </a:xfrm>
        </p:spPr>
      </p:pic>
      <p:sp>
        <p:nvSpPr>
          <p:cNvPr id="8195" name="Text Placeholder 13"/>
          <p:cNvSpPr>
            <a:spLocks noGrp="1"/>
          </p:cNvSpPr>
          <p:nvPr>
            <p:ph type="body" sz="quarter" idx="14"/>
          </p:nvPr>
        </p:nvSpPr>
        <p:spPr>
          <a:xfrm>
            <a:off x="4606925" y="1408326"/>
            <a:ext cx="3913188" cy="4378325"/>
          </a:xfrm>
        </p:spPr>
        <p:txBody>
          <a:bodyPr/>
          <a:lstStyle/>
          <a:p>
            <a:r>
              <a:rPr lang="en-US" dirty="0">
                <a:solidFill>
                  <a:schemeClr val="tx1"/>
                </a:solidFill>
                <a:latin typeface="Bookman Old Style" panose="02050604050505020204" pitchFamily="18" charset="0"/>
              </a:rPr>
              <a:t>Smoke rises smoothly for a while and then begins to form swirls and eddies. The smooth flow is called laminar flow, whereas the swirls and eddies typify turbulent flow. If you watch the smoke (being careful not to breathe on it), you will notice that it rises more rapidly when flowing smoothly than after it becomes turbulent, implying that turbulence poses more resistance to flow. </a:t>
            </a:r>
          </a:p>
        </p:txBody>
      </p:sp>
      <p:pic>
        <p:nvPicPr>
          <p:cNvPr id="6" name="Picture 5" descr="OSX-Stacked-TM-RGB-300dpi-2016.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484288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41300"/>
            <a:ext cx="8062913" cy="658813"/>
          </a:xfrm>
        </p:spPr>
        <p:txBody>
          <a:bodyPr/>
          <a:lstStyle/>
          <a:p>
            <a:pPr fontAlgn="auto">
              <a:spcAft>
                <a:spcPts val="0"/>
              </a:spcAft>
              <a:defRPr/>
            </a:pPr>
            <a:r>
              <a:rPr lang="en-US" dirty="0"/>
              <a:t>Figure 12.11</a:t>
            </a:r>
          </a:p>
        </p:txBody>
      </p:sp>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457200" y="1364599"/>
            <a:ext cx="8062913" cy="3015965"/>
          </a:xfrm>
        </p:spPr>
      </p:pic>
      <p:sp>
        <p:nvSpPr>
          <p:cNvPr id="9219" name="Text Placeholder 6"/>
          <p:cNvSpPr>
            <a:spLocks noGrp="1"/>
          </p:cNvSpPr>
          <p:nvPr>
            <p:ph type="body" sz="quarter" idx="14"/>
          </p:nvPr>
        </p:nvSpPr>
        <p:spPr>
          <a:xfrm>
            <a:off x="457200" y="4843463"/>
            <a:ext cx="8062913" cy="1166812"/>
          </a:xfrm>
        </p:spPr>
        <p:txBody>
          <a:bodyPr/>
          <a:lstStyle/>
          <a:p>
            <a:pPr marL="342900" indent="-342900">
              <a:buAutoNum type="alphaLcParenBoth"/>
            </a:pPr>
            <a:r>
              <a:rPr lang="en-US" sz="1500" dirty="0"/>
              <a:t>Laminar flow occurs in layers without mixing. Notice that viscosity causes drag between layers as well as with the fixed surface. </a:t>
            </a:r>
          </a:p>
          <a:p>
            <a:pPr marL="342900" indent="-342900">
              <a:buAutoNum type="alphaLcParenBoth"/>
            </a:pPr>
            <a:r>
              <a:rPr lang="en-US" sz="1500" dirty="0"/>
              <a:t>An obstruction in the vessel produces turbulence. Turbulent flow mixes the fluid. There is more interaction, greater heating, and more resistance than in laminar flow.</a:t>
            </a:r>
          </a:p>
        </p:txBody>
      </p:sp>
      <p:pic>
        <p:nvPicPr>
          <p:cNvPr id="6" name="Picture 5" descr="OSX-Stacked-TM-RGB-300dpi-2016.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467072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41300"/>
            <a:ext cx="8062913" cy="658813"/>
          </a:xfrm>
        </p:spPr>
        <p:txBody>
          <a:bodyPr/>
          <a:lstStyle/>
          <a:p>
            <a:pPr fontAlgn="auto">
              <a:spcAft>
                <a:spcPts val="0"/>
              </a:spcAft>
              <a:defRPr/>
            </a:pPr>
            <a:r>
              <a:rPr lang="en-US" dirty="0"/>
              <a:t>Figure 12.17</a:t>
            </a:r>
          </a:p>
        </p:txBody>
      </p:sp>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848241" y="1122363"/>
            <a:ext cx="5280831" cy="3500437"/>
          </a:xfrm>
        </p:spPr>
      </p:pic>
      <p:sp>
        <p:nvSpPr>
          <p:cNvPr id="9219" name="Text Placeholder 6"/>
          <p:cNvSpPr>
            <a:spLocks noGrp="1"/>
          </p:cNvSpPr>
          <p:nvPr>
            <p:ph type="body" sz="quarter" idx="14"/>
          </p:nvPr>
        </p:nvSpPr>
        <p:spPr>
          <a:xfrm>
            <a:off x="457200" y="4843463"/>
            <a:ext cx="8062913" cy="1166812"/>
          </a:xfrm>
        </p:spPr>
        <p:txBody>
          <a:bodyPr/>
          <a:lstStyle/>
          <a:p>
            <a:r>
              <a:rPr lang="en-US" sz="1600" dirty="0"/>
              <a:t>Flow is laminar in the large part of this blood vessel and turbulent in the part narrowed by plaque, where velocity is high. In the transition region, the flow can oscillate chaotically between laminar and turbulent flow.</a:t>
            </a:r>
          </a:p>
        </p:txBody>
      </p:sp>
      <p:pic>
        <p:nvPicPr>
          <p:cNvPr id="6" name="Picture 5" descr="OSX-Stacked-TM-RGB-300dpi-2016.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966284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461C06-449A-4A07-98C3-DD17C63F02E9}"/>
              </a:ext>
            </a:extLst>
          </p:cNvPr>
          <p:cNvPicPr>
            <a:picLocks noChangeAspect="1"/>
          </p:cNvPicPr>
          <p:nvPr/>
        </p:nvPicPr>
        <p:blipFill>
          <a:blip r:embed="rId2"/>
          <a:stretch>
            <a:fillRect/>
          </a:stretch>
        </p:blipFill>
        <p:spPr>
          <a:xfrm>
            <a:off x="1896865" y="1054098"/>
            <a:ext cx="5350271" cy="3278813"/>
          </a:xfrm>
          <a:prstGeom prst="rect">
            <a:avLst/>
          </a:prstGeom>
        </p:spPr>
      </p:pic>
      <p:sp>
        <p:nvSpPr>
          <p:cNvPr id="3" name="Rectangle 2">
            <a:extLst>
              <a:ext uri="{FF2B5EF4-FFF2-40B4-BE49-F238E27FC236}">
                <a16:creationId xmlns:a16="http://schemas.microsoft.com/office/drawing/2014/main" id="{152B7CD1-13A5-4F90-AA96-67351E47C4BE}"/>
              </a:ext>
            </a:extLst>
          </p:cNvPr>
          <p:cNvSpPr/>
          <p:nvPr/>
        </p:nvSpPr>
        <p:spPr>
          <a:xfrm>
            <a:off x="79513" y="4658590"/>
            <a:ext cx="8935279" cy="1200329"/>
          </a:xfrm>
          <a:prstGeom prst="rect">
            <a:avLst/>
          </a:prstGeom>
        </p:spPr>
        <p:txBody>
          <a:bodyPr wrap="square">
            <a:spAutoFit/>
          </a:bodyPr>
          <a:lstStyle/>
          <a:p>
            <a:r>
              <a:rPr lang="en-US" sz="2400" dirty="0"/>
              <a:t>The graphic shows laminar flow of fluid between two plates of area A . The bottom plate is fixed. When the top plate is pushed to the right, it drags the fluid along with it.</a:t>
            </a:r>
          </a:p>
        </p:txBody>
      </p:sp>
    </p:spTree>
    <p:extLst>
      <p:ext uri="{BB962C8B-B14F-4D97-AF65-F5344CB8AC3E}">
        <p14:creationId xmlns:p14="http://schemas.microsoft.com/office/powerpoint/2010/main" val="1273570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2B1801BC-6F2F-4D56-BE5D-CCB0ABF84793}"/>
              </a:ext>
            </a:extLst>
          </p:cNvPr>
          <p:cNvSpPr txBox="1">
            <a:spLocks noChangeArrowheads="1"/>
          </p:cNvSpPr>
          <p:nvPr/>
        </p:nvSpPr>
        <p:spPr bwMode="auto">
          <a:xfrm>
            <a:off x="609600" y="0"/>
            <a:ext cx="800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eaLnBrk="1" hangingPunct="1">
              <a:spcBef>
                <a:spcPct val="50000"/>
              </a:spcBef>
            </a:pPr>
            <a:r>
              <a:rPr lang="en-US" altLang="en-US" sz="3200">
                <a:solidFill>
                  <a:schemeClr val="accent2"/>
                </a:solidFill>
              </a:rPr>
              <a:t>Viscosity</a:t>
            </a:r>
          </a:p>
        </p:txBody>
      </p:sp>
      <p:sp>
        <p:nvSpPr>
          <p:cNvPr id="33795" name="Text Box 3">
            <a:extLst>
              <a:ext uri="{FF2B5EF4-FFF2-40B4-BE49-F238E27FC236}">
                <a16:creationId xmlns:a16="http://schemas.microsoft.com/office/drawing/2014/main" id="{30FAF68C-36FE-4969-8ED9-606FB046FBC2}"/>
              </a:ext>
            </a:extLst>
          </p:cNvPr>
          <p:cNvSpPr txBox="1">
            <a:spLocks noChangeArrowheads="1"/>
          </p:cNvSpPr>
          <p:nvPr/>
        </p:nvSpPr>
        <p:spPr bwMode="auto">
          <a:xfrm>
            <a:off x="381000" y="609600"/>
            <a:ext cx="8382000" cy="329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spcBef>
                <a:spcPct val="50000"/>
              </a:spcBef>
            </a:pPr>
            <a:r>
              <a:rPr lang="en-US" altLang="en-US">
                <a:solidFill>
                  <a:schemeClr val="accent2"/>
                </a:solidFill>
              </a:rPr>
              <a:t>Real fluids have some </a:t>
            </a:r>
            <a:r>
              <a:rPr lang="en-US" altLang="en-US"/>
              <a:t>internal friction</a:t>
            </a:r>
            <a:r>
              <a:rPr lang="en-US" altLang="en-US">
                <a:solidFill>
                  <a:schemeClr val="accent2"/>
                </a:solidFill>
              </a:rPr>
              <a:t>, called </a:t>
            </a:r>
            <a:r>
              <a:rPr lang="en-US" altLang="en-US"/>
              <a:t>viscosity</a:t>
            </a:r>
            <a:r>
              <a:rPr lang="en-US" altLang="en-US">
                <a:solidFill>
                  <a:schemeClr val="accent2"/>
                </a:solidFill>
              </a:rPr>
              <a:t>. </a:t>
            </a:r>
          </a:p>
          <a:p>
            <a:pPr eaLnBrk="1" hangingPunct="1">
              <a:spcBef>
                <a:spcPct val="50000"/>
              </a:spcBef>
            </a:pPr>
            <a:r>
              <a:rPr lang="en-US" altLang="en-US">
                <a:solidFill>
                  <a:schemeClr val="accent2"/>
                </a:solidFill>
              </a:rPr>
              <a:t>The </a:t>
            </a:r>
            <a:r>
              <a:rPr lang="en-US" altLang="en-US"/>
              <a:t>viscosity</a:t>
            </a:r>
            <a:r>
              <a:rPr lang="en-US" altLang="en-US">
                <a:solidFill>
                  <a:schemeClr val="accent2"/>
                </a:solidFill>
              </a:rPr>
              <a:t> can be measured; it is found from the relation </a:t>
            </a:r>
          </a:p>
          <a:p>
            <a:pPr algn="ctr" eaLnBrk="1" hangingPunct="1">
              <a:spcBef>
                <a:spcPct val="50000"/>
              </a:spcBef>
            </a:pPr>
            <a:r>
              <a:rPr lang="en-US" altLang="en-US" i="1">
                <a:solidFill>
                  <a:schemeClr val="accent2"/>
                </a:solidFill>
              </a:rPr>
              <a:t> </a:t>
            </a:r>
            <a:endParaRPr lang="en-US" altLang="en-US" i="1">
              <a:solidFill>
                <a:schemeClr val="accent2"/>
              </a:solidFill>
              <a:latin typeface="Times New Roman" panose="02020603050405020304" pitchFamily="18" charset="0"/>
              <a:cs typeface="Arial" panose="020B0604020202020204" pitchFamily="34" charset="0"/>
            </a:endParaRPr>
          </a:p>
          <a:p>
            <a:pPr eaLnBrk="1" hangingPunct="1">
              <a:spcBef>
                <a:spcPct val="50000"/>
              </a:spcBef>
            </a:pPr>
            <a:r>
              <a:rPr lang="en-US" altLang="en-US">
                <a:solidFill>
                  <a:schemeClr val="accent2"/>
                </a:solidFill>
                <a:cs typeface="Arial" panose="020B0604020202020204" pitchFamily="34" charset="0"/>
              </a:rPr>
              <a:t>where </a:t>
            </a:r>
            <a:r>
              <a:rPr lang="el-GR" altLang="en-US" i="1">
                <a:solidFill>
                  <a:schemeClr val="accent2"/>
                </a:solidFill>
              </a:rPr>
              <a:t>η</a:t>
            </a:r>
            <a:r>
              <a:rPr lang="en-US" altLang="en-US">
                <a:solidFill>
                  <a:schemeClr val="accent2"/>
                </a:solidFill>
              </a:rPr>
              <a:t> is the </a:t>
            </a:r>
            <a:r>
              <a:rPr lang="en-US" altLang="en-US"/>
              <a:t>coefficient of viscosity</a:t>
            </a:r>
            <a:r>
              <a:rPr lang="en-US" altLang="en-US">
                <a:solidFill>
                  <a:schemeClr val="accent2"/>
                </a:solidFill>
              </a:rPr>
              <a:t>.</a:t>
            </a:r>
            <a:endParaRPr lang="el-GR" altLang="en-US">
              <a:solidFill>
                <a:schemeClr val="accent2"/>
              </a:solidFill>
            </a:endParaRPr>
          </a:p>
        </p:txBody>
      </p:sp>
      <p:pic>
        <p:nvPicPr>
          <p:cNvPr id="33796" name="Picture 5" descr="10_32">
            <a:extLst>
              <a:ext uri="{FF2B5EF4-FFF2-40B4-BE49-F238E27FC236}">
                <a16:creationId xmlns:a16="http://schemas.microsoft.com/office/drawing/2014/main" id="{680BE233-C372-446F-9A34-FAD54C502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9489"/>
          <a:stretch>
            <a:fillRect/>
          </a:stretch>
        </p:blipFill>
        <p:spPr bwMode="auto">
          <a:xfrm>
            <a:off x="609600" y="4114800"/>
            <a:ext cx="75533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6">
            <a:extLst>
              <a:ext uri="{FF2B5EF4-FFF2-40B4-BE49-F238E27FC236}">
                <a16:creationId xmlns:a16="http://schemas.microsoft.com/office/drawing/2014/main" id="{94928AB4-2B0A-44DB-AA7F-C65C57DE8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438400"/>
            <a:ext cx="178117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41300"/>
            <a:ext cx="8062913" cy="658813"/>
          </a:xfrm>
        </p:spPr>
        <p:txBody>
          <a:bodyPr/>
          <a:lstStyle/>
          <a:p>
            <a:pPr fontAlgn="auto">
              <a:spcAft>
                <a:spcPts val="0"/>
              </a:spcAft>
              <a:defRPr/>
            </a:pPr>
            <a:r>
              <a:rPr lang="en-US" dirty="0"/>
              <a:t>Figure 12.14</a:t>
            </a:r>
          </a:p>
        </p:txBody>
      </p:sp>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631122" y="1122363"/>
            <a:ext cx="7715068" cy="3500437"/>
          </a:xfrm>
        </p:spPr>
      </p:pic>
      <p:sp>
        <p:nvSpPr>
          <p:cNvPr id="9219" name="Text Placeholder 6"/>
          <p:cNvSpPr>
            <a:spLocks noGrp="1"/>
          </p:cNvSpPr>
          <p:nvPr>
            <p:ph type="body" sz="quarter" idx="14"/>
          </p:nvPr>
        </p:nvSpPr>
        <p:spPr>
          <a:xfrm>
            <a:off x="457200" y="4843463"/>
            <a:ext cx="8062913" cy="1338262"/>
          </a:xfrm>
        </p:spPr>
        <p:txBody>
          <a:bodyPr/>
          <a:lstStyle/>
          <a:p>
            <a:r>
              <a:rPr lang="en-US" sz="1600" dirty="0" err="1"/>
              <a:t>Poiseuille’s</a:t>
            </a:r>
            <a:r>
              <a:rPr lang="en-US" sz="1600" dirty="0"/>
              <a:t> law applies to laminar flow of an incompressible fluid of viscosity </a:t>
            </a:r>
            <a:r>
              <a:rPr lang="en-US" sz="1600" i="1" dirty="0"/>
              <a:t>η </a:t>
            </a:r>
            <a:r>
              <a:rPr lang="en-US" sz="1600" dirty="0"/>
              <a:t>through a tube of length </a:t>
            </a:r>
            <a:r>
              <a:rPr lang="en-US" sz="1600" i="1" dirty="0"/>
              <a:t>l </a:t>
            </a:r>
            <a:r>
              <a:rPr lang="en-US" sz="1600" dirty="0"/>
              <a:t>and radius </a:t>
            </a:r>
            <a:r>
              <a:rPr lang="en-US" sz="1600" i="1" dirty="0"/>
              <a:t>r </a:t>
            </a:r>
            <a:r>
              <a:rPr lang="en-US" sz="1600" dirty="0"/>
              <a:t>. The direction of flow is from greater to lower pressure. Flow rate </a:t>
            </a:r>
            <a:r>
              <a:rPr lang="en-US" sz="1600" i="1" dirty="0"/>
              <a:t>Q </a:t>
            </a:r>
            <a:r>
              <a:rPr lang="en-US" sz="1600" dirty="0"/>
              <a:t>is directly proportional to the pressure difference </a:t>
            </a:r>
            <a:r>
              <a:rPr lang="en-US" sz="1600" i="1" dirty="0"/>
              <a:t>P</a:t>
            </a:r>
            <a:r>
              <a:rPr lang="en-US" sz="1600" baseline="-25000" dirty="0"/>
              <a:t>2</a:t>
            </a:r>
            <a:r>
              <a:rPr lang="en-US" sz="1600" dirty="0"/>
              <a:t> − </a:t>
            </a:r>
            <a:r>
              <a:rPr lang="en-US" sz="1600" i="1" dirty="0"/>
              <a:t>P</a:t>
            </a:r>
            <a:r>
              <a:rPr lang="en-US" sz="1600" baseline="-25000" dirty="0"/>
              <a:t>1</a:t>
            </a:r>
            <a:r>
              <a:rPr lang="en-US" sz="1600" dirty="0"/>
              <a:t> , and inversely proportional to the length </a:t>
            </a:r>
            <a:r>
              <a:rPr lang="en-US" sz="1600" i="1" dirty="0"/>
              <a:t>l </a:t>
            </a:r>
            <a:r>
              <a:rPr lang="en-US" sz="1600" dirty="0"/>
              <a:t>of the tube and viscosity </a:t>
            </a:r>
            <a:r>
              <a:rPr lang="en-US" sz="1600" i="1" dirty="0"/>
              <a:t>η </a:t>
            </a:r>
            <a:r>
              <a:rPr lang="en-US" sz="1600" dirty="0"/>
              <a:t>of the fluid. Flow rate increases with </a:t>
            </a:r>
            <a:r>
              <a:rPr lang="en-US" sz="1600" i="1" dirty="0"/>
              <a:t>r</a:t>
            </a:r>
            <a:r>
              <a:rPr lang="en-US" sz="1600" baseline="30000" dirty="0"/>
              <a:t>4</a:t>
            </a:r>
            <a:r>
              <a:rPr lang="en-US" sz="1600" dirty="0"/>
              <a:t> , the fourth power of the radius.</a:t>
            </a:r>
          </a:p>
        </p:txBody>
      </p:sp>
      <p:pic>
        <p:nvPicPr>
          <p:cNvPr id="6" name="Picture 5" descr="OSX-Stacked-TM-RGB-300dpi-2016.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122845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a:extLst>
              <a:ext uri="{FF2B5EF4-FFF2-40B4-BE49-F238E27FC236}">
                <a16:creationId xmlns:a16="http://schemas.microsoft.com/office/drawing/2014/main" id="{C675451A-648E-453B-84DA-23FA95EAEC2D}"/>
              </a:ext>
            </a:extLst>
          </p:cNvPr>
          <p:cNvSpPr txBox="1">
            <a:spLocks noChangeArrowheads="1"/>
          </p:cNvSpPr>
          <p:nvPr/>
        </p:nvSpPr>
        <p:spPr bwMode="auto">
          <a:xfrm>
            <a:off x="0" y="684623"/>
            <a:ext cx="91440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spcBef>
                <a:spcPct val="50000"/>
              </a:spcBef>
            </a:pPr>
            <a:r>
              <a:rPr lang="en-US" altLang="en-US" sz="2400" dirty="0">
                <a:solidFill>
                  <a:schemeClr val="accent2"/>
                </a:solidFill>
              </a:rPr>
              <a:t>If the flow of a fluid is smooth, it is called </a:t>
            </a:r>
            <a:r>
              <a:rPr lang="en-US" altLang="en-US" sz="2400" dirty="0"/>
              <a:t>streamline</a:t>
            </a:r>
            <a:r>
              <a:rPr lang="en-US" altLang="en-US" sz="2400" dirty="0">
                <a:solidFill>
                  <a:schemeClr val="accent2"/>
                </a:solidFill>
              </a:rPr>
              <a:t> or </a:t>
            </a:r>
            <a:r>
              <a:rPr lang="en-US" altLang="en-US" sz="2400" dirty="0"/>
              <a:t>laminar</a:t>
            </a:r>
            <a:r>
              <a:rPr lang="en-US" altLang="en-US" sz="2400" dirty="0">
                <a:solidFill>
                  <a:schemeClr val="accent2"/>
                </a:solidFill>
              </a:rPr>
              <a:t> flow (a).</a:t>
            </a:r>
          </a:p>
          <a:p>
            <a:pPr eaLnBrk="1" hangingPunct="1">
              <a:spcBef>
                <a:spcPct val="50000"/>
              </a:spcBef>
            </a:pPr>
            <a:r>
              <a:rPr lang="en-US" altLang="en-US" sz="2400" dirty="0">
                <a:solidFill>
                  <a:schemeClr val="accent2"/>
                </a:solidFill>
              </a:rPr>
              <a:t>Above a certain speed, the flow becomes </a:t>
            </a:r>
            <a:r>
              <a:rPr lang="en-US" altLang="en-US" sz="2400" dirty="0"/>
              <a:t>turbulent</a:t>
            </a:r>
            <a:r>
              <a:rPr lang="en-US" altLang="en-US" sz="2400" dirty="0">
                <a:solidFill>
                  <a:schemeClr val="accent2"/>
                </a:solidFill>
              </a:rPr>
              <a:t> (b). Turbulent flow has </a:t>
            </a:r>
            <a:r>
              <a:rPr lang="en-US" altLang="en-US" sz="2400" dirty="0"/>
              <a:t>eddies</a:t>
            </a:r>
            <a:r>
              <a:rPr lang="en-US" altLang="en-US" sz="2400" dirty="0">
                <a:solidFill>
                  <a:schemeClr val="accent2"/>
                </a:solidFill>
              </a:rPr>
              <a:t>; the </a:t>
            </a:r>
            <a:r>
              <a:rPr lang="en-US" altLang="en-US" sz="2400" dirty="0"/>
              <a:t>viscosity</a:t>
            </a:r>
            <a:r>
              <a:rPr lang="en-US" altLang="en-US" sz="2400" dirty="0">
                <a:solidFill>
                  <a:schemeClr val="accent2"/>
                </a:solidFill>
              </a:rPr>
              <a:t> of the fluid is much greater when eddies are present.</a:t>
            </a:r>
          </a:p>
        </p:txBody>
      </p:sp>
      <p:pic>
        <p:nvPicPr>
          <p:cNvPr id="22532" name="Picture 5" descr="10_19">
            <a:extLst>
              <a:ext uri="{FF2B5EF4-FFF2-40B4-BE49-F238E27FC236}">
                <a16:creationId xmlns:a16="http://schemas.microsoft.com/office/drawing/2014/main" id="{D069022B-3F47-4E18-A7AD-FF3C2AF2A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4404"/>
          <a:stretch>
            <a:fillRect/>
          </a:stretch>
        </p:blipFill>
        <p:spPr bwMode="auto">
          <a:xfrm>
            <a:off x="1066800" y="2890813"/>
            <a:ext cx="7010400"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B4BC02-85B4-4791-90B7-AED062C9ED0F}"/>
              </a:ext>
            </a:extLst>
          </p:cNvPr>
          <p:cNvPicPr>
            <a:picLocks noChangeAspect="1"/>
          </p:cNvPicPr>
          <p:nvPr/>
        </p:nvPicPr>
        <p:blipFill>
          <a:blip r:embed="rId2"/>
          <a:stretch>
            <a:fillRect/>
          </a:stretch>
        </p:blipFill>
        <p:spPr>
          <a:xfrm>
            <a:off x="1936883" y="954157"/>
            <a:ext cx="5270234" cy="3652718"/>
          </a:xfrm>
          <a:prstGeom prst="rect">
            <a:avLst/>
          </a:prstGeom>
        </p:spPr>
      </p:pic>
      <p:sp>
        <p:nvSpPr>
          <p:cNvPr id="3" name="Rectangle 2">
            <a:extLst>
              <a:ext uri="{FF2B5EF4-FFF2-40B4-BE49-F238E27FC236}">
                <a16:creationId xmlns:a16="http://schemas.microsoft.com/office/drawing/2014/main" id="{DFE8C701-2C0D-4A1B-B2B7-F5DF85271F94}"/>
              </a:ext>
            </a:extLst>
          </p:cNvPr>
          <p:cNvSpPr/>
          <p:nvPr/>
        </p:nvSpPr>
        <p:spPr>
          <a:xfrm>
            <a:off x="178904" y="4855350"/>
            <a:ext cx="8786192" cy="1754326"/>
          </a:xfrm>
          <a:prstGeom prst="rect">
            <a:avLst/>
          </a:prstGeom>
        </p:spPr>
        <p:txBody>
          <a:bodyPr wrap="square">
            <a:spAutoFit/>
          </a:bodyPr>
          <a:lstStyle/>
          <a:p>
            <a:pPr marL="257175" indent="-257175">
              <a:buAutoNum type="alphaLcParenBoth"/>
            </a:pPr>
            <a:r>
              <a:rPr lang="en-US" dirty="0"/>
              <a:t>If fluid flow in a tube has negligible resistance, the speed is the same all across the tube. </a:t>
            </a:r>
          </a:p>
          <a:p>
            <a:pPr marL="257175" indent="-257175">
              <a:buAutoNum type="alphaLcParenBoth"/>
            </a:pPr>
            <a:r>
              <a:rPr lang="en-US" dirty="0"/>
              <a:t>When a viscous fluid flows through a tube, its speed at the walls is zero, increasing steadily to its maximum at the center of the tube. </a:t>
            </a:r>
          </a:p>
          <a:p>
            <a:r>
              <a:rPr lang="en-US" dirty="0"/>
              <a:t>(c) The shape of the Bunsen burner flame is due to the velocity profile across the tube.</a:t>
            </a:r>
          </a:p>
        </p:txBody>
      </p:sp>
    </p:spTree>
    <p:extLst>
      <p:ext uri="{BB962C8B-B14F-4D97-AF65-F5344CB8AC3E}">
        <p14:creationId xmlns:p14="http://schemas.microsoft.com/office/powerpoint/2010/main" val="508274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FA947E-B184-4C8A-9D3B-46F9F37F2BAB}"/>
              </a:ext>
            </a:extLst>
          </p:cNvPr>
          <p:cNvSpPr/>
          <p:nvPr/>
        </p:nvSpPr>
        <p:spPr>
          <a:xfrm>
            <a:off x="387626" y="1131880"/>
            <a:ext cx="8368748" cy="4339650"/>
          </a:xfrm>
          <a:prstGeom prst="rect">
            <a:avLst/>
          </a:prstGeom>
        </p:spPr>
        <p:txBody>
          <a:bodyPr wrap="square">
            <a:spAutoFit/>
          </a:bodyPr>
          <a:lstStyle/>
          <a:p>
            <a:r>
              <a:rPr lang="en-US" dirty="0"/>
              <a:t>Laminar Flow Confined to Tubes—Poiseuille’s Law</a:t>
            </a:r>
          </a:p>
          <a:p>
            <a:endParaRPr lang="en-US" dirty="0"/>
          </a:p>
          <a:p>
            <a:r>
              <a:rPr lang="en-US" dirty="0"/>
              <a:t>What causes flow? The answer is pressure difference.</a:t>
            </a:r>
          </a:p>
          <a:p>
            <a:r>
              <a:rPr lang="en-US" dirty="0"/>
              <a:t>Flow rate Q is in the direction from high to low pressure. The greater the pressure differential between two points, the greater the flow rate. This relationship can be stated as</a:t>
            </a:r>
          </a:p>
          <a:p>
            <a:endParaRPr lang="en-US" dirty="0"/>
          </a:p>
          <a:p>
            <a:r>
              <a:rPr lang="en-US" sz="2100" dirty="0"/>
              <a:t>                                          Q = (P</a:t>
            </a:r>
            <a:r>
              <a:rPr lang="en-US" sz="2100" baseline="-25000" dirty="0"/>
              <a:t>2</a:t>
            </a:r>
            <a:r>
              <a:rPr lang="en-US" sz="2100" dirty="0"/>
              <a:t> − P</a:t>
            </a:r>
            <a:r>
              <a:rPr lang="en-US" sz="2100" baseline="-25000" dirty="0"/>
              <a:t>1</a:t>
            </a:r>
            <a:r>
              <a:rPr lang="en-US" sz="2100" dirty="0"/>
              <a:t>)/R </a:t>
            </a:r>
          </a:p>
          <a:p>
            <a:endParaRPr lang="en-US" sz="2100" dirty="0"/>
          </a:p>
          <a:p>
            <a:r>
              <a:rPr lang="en-US" dirty="0"/>
              <a:t>where P</a:t>
            </a:r>
            <a:r>
              <a:rPr lang="en-US" baseline="-25000" dirty="0"/>
              <a:t>1</a:t>
            </a:r>
            <a:r>
              <a:rPr lang="en-US" dirty="0"/>
              <a:t> and P</a:t>
            </a:r>
            <a:r>
              <a:rPr lang="en-US" baseline="-25000" dirty="0"/>
              <a:t>2</a:t>
            </a:r>
            <a:r>
              <a:rPr lang="en-US" dirty="0"/>
              <a:t> are the pressures at two points, such as at either end of a tube, and R is the resistance to flow. The resistance R includes everything, except pressure, that affects flow rate. For example, R is greater for a long tube than for a short one. The greater the viscosity of a fluid, the greater the value of R . Turbulence greatly increases R , whereas increasing the diameter of a tube decreases R .</a:t>
            </a:r>
          </a:p>
        </p:txBody>
      </p:sp>
    </p:spTree>
    <p:extLst>
      <p:ext uri="{BB962C8B-B14F-4D97-AF65-F5344CB8AC3E}">
        <p14:creationId xmlns:p14="http://schemas.microsoft.com/office/powerpoint/2010/main" val="3288547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FB7A25-1B49-45A9-96D9-66D8622BE420}"/>
              </a:ext>
            </a:extLst>
          </p:cNvPr>
          <p:cNvSpPr/>
          <p:nvPr/>
        </p:nvSpPr>
        <p:spPr>
          <a:xfrm>
            <a:off x="69574" y="1283769"/>
            <a:ext cx="8955157" cy="646331"/>
          </a:xfrm>
          <a:prstGeom prst="rect">
            <a:avLst/>
          </a:prstGeom>
        </p:spPr>
        <p:txBody>
          <a:bodyPr wrap="square">
            <a:spAutoFit/>
          </a:bodyPr>
          <a:lstStyle/>
          <a:p>
            <a:r>
              <a:rPr lang="en-US" dirty="0"/>
              <a:t>The resistance R to laminar flow of an incompressible fluid having viscosity η through a horizontal tube of uniform radius r and length l is given by</a:t>
            </a:r>
          </a:p>
        </p:txBody>
      </p:sp>
      <p:sp>
        <p:nvSpPr>
          <p:cNvPr id="3" name="Rectangle 2">
            <a:extLst>
              <a:ext uri="{FF2B5EF4-FFF2-40B4-BE49-F238E27FC236}">
                <a16:creationId xmlns:a16="http://schemas.microsoft.com/office/drawing/2014/main" id="{4D752E2D-952C-4ABA-AAA1-0EEFFE87D8D8}"/>
              </a:ext>
            </a:extLst>
          </p:cNvPr>
          <p:cNvSpPr/>
          <p:nvPr/>
        </p:nvSpPr>
        <p:spPr>
          <a:xfrm>
            <a:off x="3391835" y="2152144"/>
            <a:ext cx="1842332" cy="507831"/>
          </a:xfrm>
          <a:prstGeom prst="rect">
            <a:avLst/>
          </a:prstGeom>
        </p:spPr>
        <p:txBody>
          <a:bodyPr wrap="square">
            <a:spAutoFit/>
          </a:bodyPr>
          <a:lstStyle/>
          <a:p>
            <a:r>
              <a:rPr lang="en-US" sz="2700" dirty="0"/>
              <a:t>R =8</a:t>
            </a:r>
            <a:r>
              <a:rPr lang="el-GR" sz="2700" dirty="0"/>
              <a:t>η</a:t>
            </a:r>
            <a:r>
              <a:rPr lang="en-US" sz="2700" dirty="0"/>
              <a:t>l/</a:t>
            </a:r>
            <a:r>
              <a:rPr lang="el-GR" sz="2700" dirty="0"/>
              <a:t>π</a:t>
            </a:r>
            <a:r>
              <a:rPr lang="en-US" sz="2700" dirty="0"/>
              <a:t>r</a:t>
            </a:r>
            <a:r>
              <a:rPr lang="en-US" sz="2700" baseline="30000" dirty="0"/>
              <a:t>4</a:t>
            </a:r>
          </a:p>
        </p:txBody>
      </p:sp>
      <p:sp>
        <p:nvSpPr>
          <p:cNvPr id="4" name="Rectangle 3">
            <a:extLst>
              <a:ext uri="{FF2B5EF4-FFF2-40B4-BE49-F238E27FC236}">
                <a16:creationId xmlns:a16="http://schemas.microsoft.com/office/drawing/2014/main" id="{3EA0B11D-B237-4C60-980B-9412E2AEEFD9}"/>
              </a:ext>
            </a:extLst>
          </p:cNvPr>
          <p:cNvSpPr/>
          <p:nvPr/>
        </p:nvSpPr>
        <p:spPr>
          <a:xfrm>
            <a:off x="143221" y="3221251"/>
            <a:ext cx="6497228" cy="415498"/>
          </a:xfrm>
          <a:prstGeom prst="rect">
            <a:avLst/>
          </a:prstGeom>
        </p:spPr>
        <p:txBody>
          <a:bodyPr wrap="none">
            <a:spAutoFit/>
          </a:bodyPr>
          <a:lstStyle/>
          <a:p>
            <a:r>
              <a:rPr lang="en-US" sz="2100" dirty="0"/>
              <a:t>This equation is called </a:t>
            </a:r>
            <a:r>
              <a:rPr lang="en-US" sz="2100" dirty="0">
                <a:solidFill>
                  <a:srgbClr val="FF0000"/>
                </a:solidFill>
              </a:rPr>
              <a:t>Poiseuille’s law </a:t>
            </a:r>
            <a:r>
              <a:rPr lang="en-US" sz="2100" dirty="0"/>
              <a:t>for resistance.</a:t>
            </a:r>
          </a:p>
        </p:txBody>
      </p:sp>
      <p:sp>
        <p:nvSpPr>
          <p:cNvPr id="5" name="Rectangle 4">
            <a:extLst>
              <a:ext uri="{FF2B5EF4-FFF2-40B4-BE49-F238E27FC236}">
                <a16:creationId xmlns:a16="http://schemas.microsoft.com/office/drawing/2014/main" id="{FA3DB688-6D4E-40F8-864C-163D42F16F11}"/>
              </a:ext>
            </a:extLst>
          </p:cNvPr>
          <p:cNvSpPr/>
          <p:nvPr/>
        </p:nvSpPr>
        <p:spPr>
          <a:xfrm>
            <a:off x="2845076" y="4168941"/>
            <a:ext cx="3372843" cy="507831"/>
          </a:xfrm>
          <a:prstGeom prst="rect">
            <a:avLst/>
          </a:prstGeom>
          <a:solidFill>
            <a:srgbClr val="00B0F0"/>
          </a:solidFill>
        </p:spPr>
        <p:txBody>
          <a:bodyPr wrap="square">
            <a:spAutoFit/>
          </a:bodyPr>
          <a:lstStyle/>
          <a:p>
            <a:r>
              <a:rPr lang="en-US" sz="2700" dirty="0"/>
              <a:t>Q = (P</a:t>
            </a:r>
            <a:r>
              <a:rPr lang="en-US" sz="2700" baseline="-25000" dirty="0"/>
              <a:t>2</a:t>
            </a:r>
            <a:r>
              <a:rPr lang="en-US" sz="2700" dirty="0"/>
              <a:t> − P</a:t>
            </a:r>
            <a:r>
              <a:rPr lang="en-US" sz="2700" baseline="-25000" dirty="0"/>
              <a:t>1</a:t>
            </a:r>
            <a:r>
              <a:rPr lang="en-US" sz="2700" dirty="0"/>
              <a:t>)</a:t>
            </a:r>
            <a:r>
              <a:rPr lang="el-GR" sz="2700" dirty="0"/>
              <a:t>π</a:t>
            </a:r>
            <a:r>
              <a:rPr lang="en-US" sz="2700" dirty="0"/>
              <a:t>r</a:t>
            </a:r>
            <a:r>
              <a:rPr lang="en-US" sz="2700" baseline="30000" dirty="0"/>
              <a:t>4</a:t>
            </a:r>
            <a:r>
              <a:rPr lang="en-US" sz="2700" dirty="0"/>
              <a:t>/8</a:t>
            </a:r>
            <a:r>
              <a:rPr lang="el-GR" sz="2700" dirty="0"/>
              <a:t>η</a:t>
            </a:r>
            <a:r>
              <a:rPr lang="en-US" sz="2700" dirty="0"/>
              <a:t>l</a:t>
            </a:r>
          </a:p>
        </p:txBody>
      </p:sp>
    </p:spTree>
    <p:extLst>
      <p:ext uri="{BB962C8B-B14F-4D97-AF65-F5344CB8AC3E}">
        <p14:creationId xmlns:p14="http://schemas.microsoft.com/office/powerpoint/2010/main" val="1521330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5">
            <a:extLst>
              <a:ext uri="{FF2B5EF4-FFF2-40B4-BE49-F238E27FC236}">
                <a16:creationId xmlns:a16="http://schemas.microsoft.com/office/drawing/2014/main" id="{F272ED9D-9762-404F-8C05-B6E62DE923AE}"/>
              </a:ext>
            </a:extLst>
          </p:cNvPr>
          <p:cNvSpPr txBox="1">
            <a:spLocks noChangeArrowheads="1"/>
          </p:cNvSpPr>
          <p:nvPr/>
        </p:nvSpPr>
        <p:spPr bwMode="auto">
          <a:xfrm>
            <a:off x="381000" y="791298"/>
            <a:ext cx="83820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spcBef>
                <a:spcPct val="50000"/>
              </a:spcBef>
            </a:pPr>
            <a:r>
              <a:rPr lang="en-US" altLang="en-US" dirty="0">
                <a:solidFill>
                  <a:schemeClr val="accent2"/>
                </a:solidFill>
              </a:rPr>
              <a:t>The volume flow rate is proportional to the </a:t>
            </a:r>
            <a:r>
              <a:rPr lang="en-US" altLang="en-US" dirty="0"/>
              <a:t>pressure difference</a:t>
            </a:r>
            <a:r>
              <a:rPr lang="en-US" altLang="en-US" dirty="0">
                <a:solidFill>
                  <a:schemeClr val="accent2"/>
                </a:solidFill>
              </a:rPr>
              <a:t>, inversely proportional to the </a:t>
            </a:r>
            <a:r>
              <a:rPr lang="en-US" altLang="en-US" dirty="0"/>
              <a:t>length</a:t>
            </a:r>
            <a:r>
              <a:rPr lang="en-US" altLang="en-US" dirty="0">
                <a:solidFill>
                  <a:schemeClr val="accent2"/>
                </a:solidFill>
              </a:rPr>
              <a:t> of the tube and to the </a:t>
            </a:r>
            <a:r>
              <a:rPr lang="en-US" altLang="en-US" dirty="0"/>
              <a:t>viscosity</a:t>
            </a:r>
            <a:r>
              <a:rPr lang="en-US" altLang="en-US" dirty="0">
                <a:solidFill>
                  <a:schemeClr val="accent2"/>
                </a:solidFill>
              </a:rPr>
              <a:t>, and proportional to the </a:t>
            </a:r>
            <a:r>
              <a:rPr lang="en-US" altLang="en-US" dirty="0"/>
              <a:t>fourth</a:t>
            </a:r>
            <a:r>
              <a:rPr lang="en-US" altLang="en-US" dirty="0">
                <a:solidFill>
                  <a:schemeClr val="accent2"/>
                </a:solidFill>
              </a:rPr>
              <a:t> power of the radius of the tube. </a:t>
            </a:r>
          </a:p>
        </p:txBody>
      </p:sp>
      <p:sp>
        <p:nvSpPr>
          <p:cNvPr id="3" name="Rectangle 2">
            <a:extLst>
              <a:ext uri="{FF2B5EF4-FFF2-40B4-BE49-F238E27FC236}">
                <a16:creationId xmlns:a16="http://schemas.microsoft.com/office/drawing/2014/main" id="{73CCEBFC-2CF5-4811-8B45-0A7506E14AD9}"/>
              </a:ext>
            </a:extLst>
          </p:cNvPr>
          <p:cNvSpPr/>
          <p:nvPr/>
        </p:nvSpPr>
        <p:spPr>
          <a:xfrm>
            <a:off x="381000" y="3442639"/>
            <a:ext cx="5868914" cy="461665"/>
          </a:xfrm>
          <a:prstGeom prst="rect">
            <a:avLst/>
          </a:prstGeom>
        </p:spPr>
        <p:txBody>
          <a:bodyPr wrap="none">
            <a:spAutoFit/>
          </a:bodyPr>
          <a:lstStyle/>
          <a:p>
            <a:r>
              <a:rPr lang="en-US" sz="2400" b="1" dirty="0">
                <a:solidFill>
                  <a:srgbClr val="0070C0"/>
                </a:solidFill>
                <a:latin typeface="Bookman Old Style" panose="02050604050505020204" pitchFamily="18" charset="0"/>
              </a:rPr>
              <a:t>Plaque Deposits Reduce Blood Flow</a:t>
            </a:r>
          </a:p>
        </p:txBody>
      </p:sp>
      <p:sp>
        <p:nvSpPr>
          <p:cNvPr id="4" name="Rectangle 3">
            <a:extLst>
              <a:ext uri="{FF2B5EF4-FFF2-40B4-BE49-F238E27FC236}">
                <a16:creationId xmlns:a16="http://schemas.microsoft.com/office/drawing/2014/main" id="{28233107-BAA4-4FAA-AAC4-B4B2488539E8}"/>
              </a:ext>
            </a:extLst>
          </p:cNvPr>
          <p:cNvSpPr/>
          <p:nvPr/>
        </p:nvSpPr>
        <p:spPr>
          <a:xfrm>
            <a:off x="131245" y="4489754"/>
            <a:ext cx="8881510" cy="923330"/>
          </a:xfrm>
          <a:prstGeom prst="rect">
            <a:avLst/>
          </a:prstGeom>
        </p:spPr>
        <p:txBody>
          <a:bodyPr wrap="square">
            <a:spAutoFit/>
          </a:bodyPr>
          <a:lstStyle/>
          <a:p>
            <a:r>
              <a:rPr lang="en-US" dirty="0"/>
              <a:t>Suppose the flow rate of blood in a coronary artery has been reduced to half its normal value by plaque deposits. By what factor has the radius of the artery been reduced, assuming no turbulence occurs?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C9C3BB-EEBC-4E41-A31D-BEABDCDE537B}"/>
              </a:ext>
            </a:extLst>
          </p:cNvPr>
          <p:cNvSpPr/>
          <p:nvPr/>
        </p:nvSpPr>
        <p:spPr>
          <a:xfrm>
            <a:off x="487018" y="2044006"/>
            <a:ext cx="8169965" cy="2569934"/>
          </a:xfrm>
          <a:prstGeom prst="rect">
            <a:avLst/>
          </a:prstGeom>
        </p:spPr>
        <p:txBody>
          <a:bodyPr wrap="square">
            <a:spAutoFit/>
          </a:bodyPr>
          <a:lstStyle/>
          <a:p>
            <a:r>
              <a:rPr lang="en-US" dirty="0"/>
              <a:t>With a constant pressure difference assumed and the same length and viscosity, along the artery we have</a:t>
            </a:r>
          </a:p>
          <a:p>
            <a:endParaRPr lang="en-US" dirty="0"/>
          </a:p>
          <a:p>
            <a:r>
              <a:rPr lang="en-US" sz="2100" dirty="0"/>
              <a:t>                                              Q</a:t>
            </a:r>
            <a:r>
              <a:rPr lang="en-US" sz="2100" baseline="-25000" dirty="0"/>
              <a:t>1</a:t>
            </a:r>
            <a:r>
              <a:rPr lang="en-US" sz="2100" dirty="0"/>
              <a:t>/r</a:t>
            </a:r>
            <a:r>
              <a:rPr lang="en-US" sz="2100" baseline="-25000" dirty="0"/>
              <a:t>1</a:t>
            </a:r>
            <a:r>
              <a:rPr lang="en-US" sz="2100" baseline="30000" dirty="0"/>
              <a:t>4 </a:t>
            </a:r>
            <a:r>
              <a:rPr lang="en-US" sz="2100" dirty="0"/>
              <a:t>= Q</a:t>
            </a:r>
            <a:r>
              <a:rPr lang="en-US" sz="2100" baseline="-25000" dirty="0"/>
              <a:t>2</a:t>
            </a:r>
            <a:r>
              <a:rPr lang="en-US" sz="2100" dirty="0"/>
              <a:t>/r</a:t>
            </a:r>
            <a:r>
              <a:rPr lang="en-US" sz="2100" baseline="-25000" dirty="0"/>
              <a:t>2</a:t>
            </a:r>
            <a:r>
              <a:rPr lang="en-US" sz="2100" baseline="30000" dirty="0"/>
              <a:t>4</a:t>
            </a:r>
          </a:p>
          <a:p>
            <a:endParaRPr lang="en-US" sz="2100" baseline="30000" dirty="0"/>
          </a:p>
          <a:p>
            <a:endParaRPr lang="en-US" dirty="0"/>
          </a:p>
          <a:p>
            <a:r>
              <a:rPr lang="en-US" dirty="0"/>
              <a:t>So, given that Q</a:t>
            </a:r>
            <a:r>
              <a:rPr lang="en-US" baseline="-25000" dirty="0"/>
              <a:t>2</a:t>
            </a:r>
            <a:r>
              <a:rPr lang="en-US" dirty="0"/>
              <a:t> = 0.5 Q</a:t>
            </a:r>
            <a:r>
              <a:rPr lang="en-US" baseline="-25000" dirty="0"/>
              <a:t>1</a:t>
            </a:r>
            <a:r>
              <a:rPr lang="en-US" dirty="0"/>
              <a:t> , we find that r</a:t>
            </a:r>
            <a:r>
              <a:rPr lang="en-US" baseline="-25000" dirty="0"/>
              <a:t>2 </a:t>
            </a:r>
            <a:r>
              <a:rPr lang="en-US" baseline="30000" dirty="0"/>
              <a:t>4</a:t>
            </a:r>
            <a:r>
              <a:rPr lang="en-US" dirty="0"/>
              <a:t> = 0.5 r</a:t>
            </a:r>
            <a:r>
              <a:rPr lang="en-US" baseline="-25000" dirty="0"/>
              <a:t>1 </a:t>
            </a:r>
            <a:r>
              <a:rPr lang="en-US" baseline="30000" dirty="0"/>
              <a:t>4</a:t>
            </a:r>
            <a:r>
              <a:rPr lang="en-US" dirty="0"/>
              <a:t>.</a:t>
            </a:r>
          </a:p>
          <a:p>
            <a:endParaRPr lang="en-US" dirty="0"/>
          </a:p>
          <a:p>
            <a:r>
              <a:rPr lang="en-US" dirty="0"/>
              <a:t>Therefore, r</a:t>
            </a:r>
            <a:r>
              <a:rPr lang="en-US" baseline="-25000" dirty="0"/>
              <a:t>2</a:t>
            </a:r>
            <a:r>
              <a:rPr lang="en-US" dirty="0"/>
              <a:t> = (0.5)</a:t>
            </a:r>
            <a:r>
              <a:rPr lang="en-US" baseline="30000" dirty="0"/>
              <a:t>0.25</a:t>
            </a:r>
            <a:r>
              <a:rPr lang="en-US" dirty="0"/>
              <a:t>r</a:t>
            </a:r>
            <a:r>
              <a:rPr lang="en-US" baseline="-25000" dirty="0"/>
              <a:t>1</a:t>
            </a:r>
            <a:r>
              <a:rPr lang="en-US" dirty="0"/>
              <a:t> = 0.841r</a:t>
            </a:r>
            <a:r>
              <a:rPr lang="en-US" baseline="-25000" dirty="0"/>
              <a:t>1</a:t>
            </a:r>
            <a:r>
              <a:rPr lang="en-US" dirty="0"/>
              <a:t>, a decrease in the artery radius of 16%.</a:t>
            </a:r>
          </a:p>
        </p:txBody>
      </p:sp>
    </p:spTree>
    <p:extLst>
      <p:ext uri="{BB962C8B-B14F-4D97-AF65-F5344CB8AC3E}">
        <p14:creationId xmlns:p14="http://schemas.microsoft.com/office/powerpoint/2010/main" val="1350236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D8F11F-C11B-44C5-A216-D87587AB88FE}"/>
              </a:ext>
            </a:extLst>
          </p:cNvPr>
          <p:cNvPicPr>
            <a:picLocks noChangeAspect="1"/>
          </p:cNvPicPr>
          <p:nvPr/>
        </p:nvPicPr>
        <p:blipFill>
          <a:blip r:embed="rId2"/>
          <a:stretch>
            <a:fillRect/>
          </a:stretch>
        </p:blipFill>
        <p:spPr>
          <a:xfrm>
            <a:off x="2006195" y="1131373"/>
            <a:ext cx="5350271" cy="2428523"/>
          </a:xfrm>
          <a:prstGeom prst="rect">
            <a:avLst/>
          </a:prstGeom>
        </p:spPr>
      </p:pic>
      <p:sp>
        <p:nvSpPr>
          <p:cNvPr id="3" name="Rectangle 2">
            <a:extLst>
              <a:ext uri="{FF2B5EF4-FFF2-40B4-BE49-F238E27FC236}">
                <a16:creationId xmlns:a16="http://schemas.microsoft.com/office/drawing/2014/main" id="{EEE3A1BF-6852-433A-8EC1-1C47FB4F1CE5}"/>
              </a:ext>
            </a:extLst>
          </p:cNvPr>
          <p:cNvSpPr/>
          <p:nvPr/>
        </p:nvSpPr>
        <p:spPr>
          <a:xfrm>
            <a:off x="136603" y="3678127"/>
            <a:ext cx="5911426" cy="461665"/>
          </a:xfrm>
          <a:prstGeom prst="rect">
            <a:avLst/>
          </a:prstGeom>
        </p:spPr>
        <p:txBody>
          <a:bodyPr wrap="none">
            <a:spAutoFit/>
          </a:bodyPr>
          <a:lstStyle/>
          <a:p>
            <a:r>
              <a:rPr lang="en-US" sz="2400" dirty="0"/>
              <a:t>What Pressure Produces This Flow Rate?</a:t>
            </a:r>
          </a:p>
        </p:txBody>
      </p:sp>
      <p:sp>
        <p:nvSpPr>
          <p:cNvPr id="4" name="Rectangle 3">
            <a:extLst>
              <a:ext uri="{FF2B5EF4-FFF2-40B4-BE49-F238E27FC236}">
                <a16:creationId xmlns:a16="http://schemas.microsoft.com/office/drawing/2014/main" id="{FEE63036-C86C-4087-AC63-55BC6D165FA9}"/>
              </a:ext>
            </a:extLst>
          </p:cNvPr>
          <p:cNvSpPr/>
          <p:nvPr/>
        </p:nvSpPr>
        <p:spPr>
          <a:xfrm>
            <a:off x="136603" y="4272137"/>
            <a:ext cx="8848371" cy="1477328"/>
          </a:xfrm>
          <a:prstGeom prst="rect">
            <a:avLst/>
          </a:prstGeom>
        </p:spPr>
        <p:txBody>
          <a:bodyPr wrap="square">
            <a:spAutoFit/>
          </a:bodyPr>
          <a:lstStyle/>
          <a:p>
            <a:r>
              <a:rPr lang="en-US" dirty="0"/>
              <a:t>An intravenous (IV) system is supplying saline solution to a patient at the rate of 0.120 cm</a:t>
            </a:r>
            <a:r>
              <a:rPr lang="en-US" baseline="30000" dirty="0"/>
              <a:t>3</a:t>
            </a:r>
            <a:r>
              <a:rPr lang="en-US" dirty="0"/>
              <a:t>/s through a needle of radius 0.150 mm and length 2.50 cm. What pressure is needed at the entrance of the needle to cause this flow, assuming the viscosity of the saline solution to be the same as that of water? The gauge pressure of the blood in the patient’s vein is 8.00 mm Hg. (Assume that the temperature is 20ºC).</a:t>
            </a:r>
          </a:p>
        </p:txBody>
      </p:sp>
    </p:spTree>
    <p:extLst>
      <p:ext uri="{BB962C8B-B14F-4D97-AF65-F5344CB8AC3E}">
        <p14:creationId xmlns:p14="http://schemas.microsoft.com/office/powerpoint/2010/main" val="1663167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D7F7C6-C936-4825-A33B-9097FB3E2BF4}"/>
              </a:ext>
            </a:extLst>
          </p:cNvPr>
          <p:cNvSpPr/>
          <p:nvPr/>
        </p:nvSpPr>
        <p:spPr>
          <a:xfrm>
            <a:off x="427383" y="2210685"/>
            <a:ext cx="8090452" cy="2031325"/>
          </a:xfrm>
          <a:prstGeom prst="rect">
            <a:avLst/>
          </a:prstGeom>
        </p:spPr>
        <p:txBody>
          <a:bodyPr wrap="square">
            <a:spAutoFit/>
          </a:bodyPr>
          <a:lstStyle/>
          <a:p>
            <a:r>
              <a:rPr lang="en-US" dirty="0"/>
              <a:t>P</a:t>
            </a:r>
            <a:r>
              <a:rPr lang="en-US" baseline="-25000" dirty="0"/>
              <a:t>2</a:t>
            </a:r>
            <a:r>
              <a:rPr lang="en-US" dirty="0"/>
              <a:t> = (8ηl/πr</a:t>
            </a:r>
            <a:r>
              <a:rPr lang="en-US" baseline="30000" dirty="0"/>
              <a:t>4</a:t>
            </a:r>
            <a:r>
              <a:rPr lang="en-US" dirty="0"/>
              <a:t>)Q + P</a:t>
            </a:r>
            <a:r>
              <a:rPr lang="en-US" baseline="-25000" dirty="0"/>
              <a:t>1</a:t>
            </a:r>
          </a:p>
          <a:p>
            <a:endParaRPr lang="en-US" dirty="0"/>
          </a:p>
          <a:p>
            <a:r>
              <a:rPr lang="en-US" dirty="0"/>
              <a:t>P</a:t>
            </a:r>
            <a:r>
              <a:rPr lang="en-US" baseline="-25000" dirty="0"/>
              <a:t>1</a:t>
            </a:r>
            <a:r>
              <a:rPr lang="en-US" dirty="0"/>
              <a:t> is given as 8.00 mm Hg, which converts to 1.066×10</a:t>
            </a:r>
            <a:r>
              <a:rPr lang="en-US" baseline="30000" dirty="0"/>
              <a:t>3</a:t>
            </a:r>
            <a:r>
              <a:rPr lang="en-US" dirty="0"/>
              <a:t> N/m</a:t>
            </a:r>
            <a:r>
              <a:rPr lang="en-US" baseline="30000" dirty="0"/>
              <a:t>2</a:t>
            </a:r>
            <a:r>
              <a:rPr lang="en-US" dirty="0"/>
              <a:t>. Substituting this and the other known values yields</a:t>
            </a:r>
          </a:p>
          <a:p>
            <a:endParaRPr lang="en-US" dirty="0"/>
          </a:p>
          <a:p>
            <a:r>
              <a:rPr lang="en-US" dirty="0"/>
              <a:t>P</a:t>
            </a:r>
            <a:r>
              <a:rPr lang="en-US" baseline="-25000" dirty="0"/>
              <a:t>2</a:t>
            </a:r>
            <a:r>
              <a:rPr lang="en-US" dirty="0"/>
              <a:t> = [8(1.00×10</a:t>
            </a:r>
            <a:r>
              <a:rPr lang="en-US" baseline="30000" dirty="0"/>
              <a:t>−3</a:t>
            </a:r>
            <a:r>
              <a:rPr lang="en-US" dirty="0"/>
              <a:t> N ⋅ s/m</a:t>
            </a:r>
            <a:r>
              <a:rPr lang="en-US" baseline="30000" dirty="0"/>
              <a:t>2</a:t>
            </a:r>
            <a:r>
              <a:rPr lang="en-US" dirty="0"/>
              <a:t>)(2.50×10</a:t>
            </a:r>
            <a:r>
              <a:rPr lang="en-US" baseline="30000" dirty="0"/>
              <a:t>−2</a:t>
            </a:r>
            <a:r>
              <a:rPr lang="en-US" dirty="0"/>
              <a:t> m)/π(0.150×10</a:t>
            </a:r>
            <a:r>
              <a:rPr lang="en-US" baseline="30000" dirty="0"/>
              <a:t>−3</a:t>
            </a:r>
            <a:r>
              <a:rPr lang="en-US" dirty="0"/>
              <a:t> m)</a:t>
            </a:r>
            <a:r>
              <a:rPr lang="en-US" baseline="30000" dirty="0"/>
              <a:t>4</a:t>
            </a:r>
            <a:r>
              <a:rPr lang="en-US" dirty="0"/>
              <a:t>](1.20×10</a:t>
            </a:r>
            <a:r>
              <a:rPr lang="en-US" baseline="30000" dirty="0"/>
              <a:t>−7 </a:t>
            </a:r>
            <a:r>
              <a:rPr lang="en-US" dirty="0"/>
              <a:t>m</a:t>
            </a:r>
            <a:r>
              <a:rPr lang="en-US" baseline="30000" dirty="0"/>
              <a:t>3</a:t>
            </a:r>
            <a:r>
              <a:rPr lang="en-US" dirty="0"/>
              <a:t>/s) + 1.066×10</a:t>
            </a:r>
            <a:r>
              <a:rPr lang="en-US" baseline="30000" dirty="0"/>
              <a:t>3</a:t>
            </a:r>
            <a:r>
              <a:rPr lang="en-US" dirty="0"/>
              <a:t> N/m</a:t>
            </a:r>
            <a:r>
              <a:rPr lang="en-US" baseline="30000" dirty="0"/>
              <a:t>2 </a:t>
            </a:r>
            <a:r>
              <a:rPr lang="en-US" dirty="0"/>
              <a:t>= 1.62×10</a:t>
            </a:r>
            <a:r>
              <a:rPr lang="en-US" baseline="30000" dirty="0"/>
              <a:t>4</a:t>
            </a:r>
            <a:r>
              <a:rPr lang="en-US" dirty="0"/>
              <a:t> N/m</a:t>
            </a:r>
            <a:r>
              <a:rPr lang="en-US" baseline="30000" dirty="0"/>
              <a:t>2</a:t>
            </a:r>
            <a:endParaRPr lang="en-US" dirty="0"/>
          </a:p>
        </p:txBody>
      </p:sp>
    </p:spTree>
    <p:extLst>
      <p:ext uri="{BB962C8B-B14F-4D97-AF65-F5344CB8AC3E}">
        <p14:creationId xmlns:p14="http://schemas.microsoft.com/office/powerpoint/2010/main" val="1052552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B5CBEE-EFA1-49A7-900C-F06E8C538512}"/>
              </a:ext>
            </a:extLst>
          </p:cNvPr>
          <p:cNvSpPr/>
          <p:nvPr/>
        </p:nvSpPr>
        <p:spPr>
          <a:xfrm>
            <a:off x="316523" y="982176"/>
            <a:ext cx="8160026" cy="4893647"/>
          </a:xfrm>
          <a:prstGeom prst="rect">
            <a:avLst/>
          </a:prstGeom>
        </p:spPr>
        <p:txBody>
          <a:bodyPr wrap="square">
            <a:spAutoFit/>
          </a:bodyPr>
          <a:lstStyle/>
          <a:p>
            <a:r>
              <a:rPr lang="en-US" dirty="0"/>
              <a:t>An indicator called the Reynolds number N</a:t>
            </a:r>
            <a:r>
              <a:rPr lang="en-US" baseline="-25000" dirty="0"/>
              <a:t>R</a:t>
            </a:r>
            <a:r>
              <a:rPr lang="en-US" dirty="0"/>
              <a:t> can reveal whether flow is laminar or turbulent. For flow in a tube of uniform diameter, the Reynolds number is defined as</a:t>
            </a:r>
          </a:p>
          <a:p>
            <a:endParaRPr lang="en-US" dirty="0"/>
          </a:p>
          <a:p>
            <a:r>
              <a:rPr lang="en-US" sz="2100" dirty="0"/>
              <a:t>                                  N</a:t>
            </a:r>
            <a:r>
              <a:rPr lang="en-US" sz="2100" baseline="-25000" dirty="0"/>
              <a:t>R</a:t>
            </a:r>
            <a:r>
              <a:rPr lang="en-US" sz="2100" dirty="0"/>
              <a:t> = 2ρvr/η (flow in tube)</a:t>
            </a:r>
          </a:p>
          <a:p>
            <a:endParaRPr lang="en-US" sz="2100" dirty="0"/>
          </a:p>
          <a:p>
            <a:r>
              <a:rPr lang="en-US" dirty="0"/>
              <a:t>where ρ is the fluid density, v its speed, η its viscosity, and r the tube radius. The Reynolds number is a unitless quantity.</a:t>
            </a:r>
          </a:p>
          <a:p>
            <a:endParaRPr lang="en-US" dirty="0"/>
          </a:p>
          <a:p>
            <a:r>
              <a:rPr lang="en-US" dirty="0"/>
              <a:t>Experiments have revealed that N</a:t>
            </a:r>
            <a:r>
              <a:rPr lang="en-US" baseline="-25000" dirty="0"/>
              <a:t>R</a:t>
            </a:r>
            <a:r>
              <a:rPr lang="en-US" dirty="0"/>
              <a:t> is related to the onset of turbulence. For N</a:t>
            </a:r>
            <a:r>
              <a:rPr lang="en-US" baseline="-25000" dirty="0"/>
              <a:t>R</a:t>
            </a:r>
            <a:r>
              <a:rPr lang="en-US" dirty="0"/>
              <a:t> below about 2000, flow is laminar. For N</a:t>
            </a:r>
            <a:r>
              <a:rPr lang="en-US" baseline="-25000" dirty="0"/>
              <a:t>R</a:t>
            </a:r>
            <a:r>
              <a:rPr lang="en-US" dirty="0"/>
              <a:t> above about 3000, flow is turbulent. For values of N</a:t>
            </a:r>
            <a:r>
              <a:rPr lang="en-US" baseline="-25000" dirty="0"/>
              <a:t>R</a:t>
            </a:r>
            <a:r>
              <a:rPr lang="en-US" dirty="0"/>
              <a:t> between about 2000 and 3000, flow is unstable—that is, it can be laminar, but small obstructions and surface roughness can make it turbulent, and it may oscillate randomly between being laminar and turbulent. The blood flow through most of the body is a quiet, laminar flow. The exception is in the aorta, where the speed of the blood flow rises above a critical value of 35 m/s and becomes turbulent.</a:t>
            </a:r>
          </a:p>
        </p:txBody>
      </p:sp>
    </p:spTree>
    <p:extLst>
      <p:ext uri="{BB962C8B-B14F-4D97-AF65-F5344CB8AC3E}">
        <p14:creationId xmlns:p14="http://schemas.microsoft.com/office/powerpoint/2010/main" val="2521729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771331-C76A-4BED-8E3E-C7CBD932C414}"/>
              </a:ext>
            </a:extLst>
          </p:cNvPr>
          <p:cNvSpPr/>
          <p:nvPr/>
        </p:nvSpPr>
        <p:spPr>
          <a:xfrm>
            <a:off x="347253" y="1143649"/>
            <a:ext cx="4919808" cy="461665"/>
          </a:xfrm>
          <a:prstGeom prst="rect">
            <a:avLst/>
          </a:prstGeom>
        </p:spPr>
        <p:txBody>
          <a:bodyPr wrap="none">
            <a:spAutoFit/>
          </a:bodyPr>
          <a:lstStyle/>
          <a:p>
            <a:r>
              <a:rPr lang="en-US" sz="2400" dirty="0"/>
              <a:t>Is This Flow Laminar or Turbulent?</a:t>
            </a:r>
          </a:p>
        </p:txBody>
      </p:sp>
      <p:sp>
        <p:nvSpPr>
          <p:cNvPr id="3" name="Rectangle 2">
            <a:extLst>
              <a:ext uri="{FF2B5EF4-FFF2-40B4-BE49-F238E27FC236}">
                <a16:creationId xmlns:a16="http://schemas.microsoft.com/office/drawing/2014/main" id="{F8AD9D1E-48F7-4CF8-B99F-94AE474EF3A4}"/>
              </a:ext>
            </a:extLst>
          </p:cNvPr>
          <p:cNvSpPr/>
          <p:nvPr/>
        </p:nvSpPr>
        <p:spPr>
          <a:xfrm>
            <a:off x="1" y="1732003"/>
            <a:ext cx="8786191" cy="923330"/>
          </a:xfrm>
          <a:prstGeom prst="rect">
            <a:avLst/>
          </a:prstGeom>
        </p:spPr>
        <p:txBody>
          <a:bodyPr wrap="square">
            <a:spAutoFit/>
          </a:bodyPr>
          <a:lstStyle/>
          <a:p>
            <a:r>
              <a:rPr lang="en-US" dirty="0"/>
              <a:t>Calculate the Reynolds number for flow in the needle considered in previous Example to verify the assumption that the flow is laminar. Assume that the density of the saline solution is 1025 kg/m</a:t>
            </a:r>
            <a:r>
              <a:rPr lang="en-US" baseline="30000" dirty="0"/>
              <a:t>3 </a:t>
            </a:r>
            <a:r>
              <a:rPr lang="en-US" dirty="0"/>
              <a:t>.</a:t>
            </a:r>
          </a:p>
        </p:txBody>
      </p:sp>
      <p:sp>
        <p:nvSpPr>
          <p:cNvPr id="4" name="Rectangle 3">
            <a:extLst>
              <a:ext uri="{FF2B5EF4-FFF2-40B4-BE49-F238E27FC236}">
                <a16:creationId xmlns:a16="http://schemas.microsoft.com/office/drawing/2014/main" id="{C9282515-253D-4269-83C3-2223CD3F2322}"/>
              </a:ext>
            </a:extLst>
          </p:cNvPr>
          <p:cNvSpPr/>
          <p:nvPr/>
        </p:nvSpPr>
        <p:spPr>
          <a:xfrm>
            <a:off x="268357" y="3152112"/>
            <a:ext cx="8428383" cy="2446824"/>
          </a:xfrm>
          <a:prstGeom prst="rect">
            <a:avLst/>
          </a:prstGeom>
        </p:spPr>
        <p:txBody>
          <a:bodyPr wrap="square">
            <a:spAutoFit/>
          </a:bodyPr>
          <a:lstStyle/>
          <a:p>
            <a:r>
              <a:rPr lang="en-US" sz="2100" dirty="0"/>
              <a:t>We have all of the information needed, except the fluid speed v, which can be calculated from v = Q / A = 1.70 m/s.</a:t>
            </a:r>
          </a:p>
          <a:p>
            <a:endParaRPr lang="en-US" sz="2100" dirty="0"/>
          </a:p>
          <a:p>
            <a:r>
              <a:rPr lang="en-US" sz="2100" dirty="0"/>
              <a:t>Entering the known values into </a:t>
            </a:r>
            <a:r>
              <a:rPr lang="en-US" sz="2400" dirty="0"/>
              <a:t>N</a:t>
            </a:r>
            <a:r>
              <a:rPr lang="en-US" sz="2400" baseline="-25000" dirty="0"/>
              <a:t>R</a:t>
            </a:r>
            <a:r>
              <a:rPr lang="en-US" sz="2100" dirty="0"/>
              <a:t> = 2ρvr/η = </a:t>
            </a:r>
          </a:p>
          <a:p>
            <a:r>
              <a:rPr lang="en-US" sz="2100" dirty="0"/>
              <a:t>2(1025 kg/m</a:t>
            </a:r>
            <a:r>
              <a:rPr lang="en-US" sz="2100" baseline="30000" dirty="0"/>
              <a:t>3</a:t>
            </a:r>
            <a:r>
              <a:rPr lang="en-US" sz="2100" dirty="0"/>
              <a:t>)(1.70m/s)(0.150×10</a:t>
            </a:r>
            <a:r>
              <a:rPr lang="en-US" sz="2100" baseline="30000" dirty="0"/>
              <a:t>−3</a:t>
            </a:r>
            <a:r>
              <a:rPr lang="en-US" sz="2100" dirty="0"/>
              <a:t> m)/1.00×10</a:t>
            </a:r>
            <a:r>
              <a:rPr lang="en-US" sz="2100" baseline="30000" dirty="0"/>
              <a:t>−3</a:t>
            </a:r>
            <a:r>
              <a:rPr lang="en-US" sz="2100" dirty="0"/>
              <a:t> N ⋅ s/m</a:t>
            </a:r>
            <a:r>
              <a:rPr lang="en-US" sz="2100" baseline="30000" dirty="0"/>
              <a:t>2 </a:t>
            </a:r>
            <a:r>
              <a:rPr lang="en-US" sz="2100" dirty="0"/>
              <a:t>= 523.</a:t>
            </a:r>
          </a:p>
          <a:p>
            <a:endParaRPr lang="en-US" sz="2100" dirty="0"/>
          </a:p>
          <a:p>
            <a:r>
              <a:rPr lang="en-US" sz="2100" dirty="0"/>
              <a:t>Since </a:t>
            </a:r>
            <a:r>
              <a:rPr lang="en-US" sz="2400" dirty="0"/>
              <a:t>N</a:t>
            </a:r>
            <a:r>
              <a:rPr lang="en-US" sz="2400" baseline="-25000" dirty="0"/>
              <a:t>R</a:t>
            </a:r>
            <a:r>
              <a:rPr lang="en-US" sz="2100" dirty="0"/>
              <a:t> is well below 2000, the flow should indeed be laminar.</a:t>
            </a:r>
          </a:p>
        </p:txBody>
      </p:sp>
    </p:spTree>
    <p:extLst>
      <p:ext uri="{BB962C8B-B14F-4D97-AF65-F5344CB8AC3E}">
        <p14:creationId xmlns:p14="http://schemas.microsoft.com/office/powerpoint/2010/main" val="810315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a:extLst>
              <a:ext uri="{FF2B5EF4-FFF2-40B4-BE49-F238E27FC236}">
                <a16:creationId xmlns:a16="http://schemas.microsoft.com/office/drawing/2014/main" id="{27BA6B87-04B0-4BEF-A99E-FAAB98BEB90E}"/>
              </a:ext>
            </a:extLst>
          </p:cNvPr>
          <p:cNvSpPr txBox="1">
            <a:spLocks noChangeArrowheads="1"/>
          </p:cNvSpPr>
          <p:nvPr/>
        </p:nvSpPr>
        <p:spPr bwMode="auto">
          <a:xfrm>
            <a:off x="609600" y="506437"/>
            <a:ext cx="800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eaLnBrk="1" hangingPunct="1">
              <a:spcBef>
                <a:spcPct val="50000"/>
              </a:spcBef>
            </a:pPr>
            <a:r>
              <a:rPr lang="en-US" altLang="en-US" sz="3200" dirty="0">
                <a:solidFill>
                  <a:schemeClr val="accent2"/>
                </a:solidFill>
              </a:rPr>
              <a:t>Summary  </a:t>
            </a:r>
          </a:p>
        </p:txBody>
      </p:sp>
      <p:sp>
        <p:nvSpPr>
          <p:cNvPr id="46083" name="Text Box 5">
            <a:extLst>
              <a:ext uri="{FF2B5EF4-FFF2-40B4-BE49-F238E27FC236}">
                <a16:creationId xmlns:a16="http://schemas.microsoft.com/office/drawing/2014/main" id="{D904DE37-3271-4BC7-8B8C-B470AB155E5F}"/>
              </a:ext>
            </a:extLst>
          </p:cNvPr>
          <p:cNvSpPr txBox="1">
            <a:spLocks noChangeArrowheads="1"/>
          </p:cNvSpPr>
          <p:nvPr/>
        </p:nvSpPr>
        <p:spPr bwMode="auto">
          <a:xfrm>
            <a:off x="381000" y="1674061"/>
            <a:ext cx="845820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lvl="0" eaLnBrk="1" hangingPunct="1">
              <a:spcBef>
                <a:spcPct val="50000"/>
              </a:spcBef>
              <a:buFontTx/>
              <a:buChar char="•"/>
            </a:pPr>
            <a:r>
              <a:rPr lang="en-US" altLang="en-US" dirty="0">
                <a:solidFill>
                  <a:schemeClr val="accent2"/>
                </a:solidFill>
              </a:rPr>
              <a:t> </a:t>
            </a:r>
            <a:r>
              <a:rPr lang="en-US" altLang="en-US" dirty="0">
                <a:solidFill>
                  <a:srgbClr val="333399"/>
                </a:solidFill>
              </a:rPr>
              <a:t>Fluid flow can be laminar or turbulent.</a:t>
            </a:r>
          </a:p>
          <a:p>
            <a:pPr lvl="0" eaLnBrk="1" hangingPunct="1">
              <a:spcBef>
                <a:spcPct val="50000"/>
              </a:spcBef>
              <a:buFontTx/>
              <a:buChar char="•"/>
            </a:pPr>
            <a:r>
              <a:rPr lang="en-US" altLang="en-US" dirty="0">
                <a:solidFill>
                  <a:srgbClr val="333399"/>
                </a:solidFill>
              </a:rPr>
              <a:t> The product of the cross-sectional area and the speed is constant for horizontal flow.</a:t>
            </a:r>
            <a:endParaRPr lang="en-US" altLang="en-US" b="0" dirty="0">
              <a:solidFill>
                <a:schemeClr val="accent2"/>
              </a:solidFill>
            </a:endParaRPr>
          </a:p>
          <a:p>
            <a:pPr eaLnBrk="1" hangingPunct="1">
              <a:spcBef>
                <a:spcPct val="50000"/>
              </a:spcBef>
              <a:buFontTx/>
              <a:buChar char="•"/>
            </a:pPr>
            <a:r>
              <a:rPr lang="en-US" altLang="en-US" dirty="0">
                <a:solidFill>
                  <a:schemeClr val="accent2"/>
                </a:solidFill>
              </a:rPr>
              <a:t>  Where the velocity of a fluid is high, the                                 pressure is low, and vice versa.</a:t>
            </a:r>
          </a:p>
          <a:p>
            <a:pPr eaLnBrk="1" hangingPunct="1">
              <a:spcBef>
                <a:spcPct val="50000"/>
              </a:spcBef>
              <a:buFontTx/>
              <a:buChar char="•"/>
            </a:pPr>
            <a:r>
              <a:rPr lang="en-US" altLang="en-US" dirty="0">
                <a:solidFill>
                  <a:schemeClr val="accent2"/>
                </a:solidFill>
              </a:rPr>
              <a:t> Viscosity is an internal frictional force within   fluids.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14615EEE-4406-43ED-BEF1-D5508F0EF799}"/>
              </a:ext>
            </a:extLst>
          </p:cNvPr>
          <p:cNvSpPr txBox="1">
            <a:spLocks noChangeArrowheads="1"/>
          </p:cNvSpPr>
          <p:nvPr/>
        </p:nvSpPr>
        <p:spPr bwMode="auto">
          <a:xfrm>
            <a:off x="381000" y="1219200"/>
            <a:ext cx="8458200"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spcBef>
                <a:spcPct val="50000"/>
              </a:spcBef>
            </a:pPr>
            <a:r>
              <a:rPr lang="en-US" altLang="en-US">
                <a:solidFill>
                  <a:schemeClr val="accent2"/>
                </a:solidFill>
              </a:rPr>
              <a:t>We will deal with </a:t>
            </a:r>
            <a:r>
              <a:rPr lang="en-US" altLang="en-US"/>
              <a:t>laminar</a:t>
            </a:r>
            <a:r>
              <a:rPr lang="en-US" altLang="en-US">
                <a:solidFill>
                  <a:schemeClr val="accent2"/>
                </a:solidFill>
              </a:rPr>
              <a:t> flow.</a:t>
            </a:r>
          </a:p>
          <a:p>
            <a:pPr eaLnBrk="1" hangingPunct="1">
              <a:spcBef>
                <a:spcPct val="50000"/>
              </a:spcBef>
            </a:pPr>
            <a:r>
              <a:rPr lang="en-US" altLang="en-US">
                <a:solidFill>
                  <a:schemeClr val="accent2"/>
                </a:solidFill>
              </a:rPr>
              <a:t>The </a:t>
            </a:r>
            <a:r>
              <a:rPr lang="en-US" altLang="en-US"/>
              <a:t>mass flow rate</a:t>
            </a:r>
            <a:r>
              <a:rPr lang="en-US" altLang="en-US">
                <a:solidFill>
                  <a:schemeClr val="accent2"/>
                </a:solidFill>
              </a:rPr>
              <a:t> is the mass that passes a given point per unit time. The flow rates at any two points must be </a:t>
            </a:r>
            <a:r>
              <a:rPr lang="en-US" altLang="en-US"/>
              <a:t>equal</a:t>
            </a:r>
            <a:r>
              <a:rPr lang="en-US" altLang="en-US">
                <a:solidFill>
                  <a:schemeClr val="accent2"/>
                </a:solidFill>
              </a:rPr>
              <a:t>, as long as no fluid is being added or taken away.</a:t>
            </a:r>
          </a:p>
          <a:p>
            <a:pPr eaLnBrk="1" hangingPunct="1">
              <a:spcBef>
                <a:spcPct val="50000"/>
              </a:spcBef>
            </a:pPr>
            <a:r>
              <a:rPr lang="en-US" altLang="en-US">
                <a:solidFill>
                  <a:schemeClr val="accent2"/>
                </a:solidFill>
              </a:rPr>
              <a:t>This gives us the </a:t>
            </a:r>
            <a:r>
              <a:rPr lang="en-US" altLang="en-US"/>
              <a:t>equation of continuity</a:t>
            </a:r>
            <a:r>
              <a:rPr lang="en-US" altLang="en-US">
                <a:solidFill>
                  <a:schemeClr val="accent2"/>
                </a:solidFill>
              </a:rPr>
              <a:t>:</a:t>
            </a:r>
            <a:endParaRPr lang="el-GR" altLang="en-US" baseline="-25000">
              <a:cs typeface="Arial" panose="020B0604020202020204" pitchFamily="34" charset="0"/>
            </a:endParaRPr>
          </a:p>
        </p:txBody>
      </p:sp>
      <p:pic>
        <p:nvPicPr>
          <p:cNvPr id="23556" name="Picture 4">
            <a:extLst>
              <a:ext uri="{FF2B5EF4-FFF2-40B4-BE49-F238E27FC236}">
                <a16:creationId xmlns:a16="http://schemas.microsoft.com/office/drawing/2014/main" id="{5B66BA3E-93E2-45B2-B0ED-7D29DA67F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495800"/>
            <a:ext cx="315277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41300"/>
            <a:ext cx="8062913" cy="658813"/>
          </a:xfrm>
        </p:spPr>
        <p:txBody>
          <a:bodyPr/>
          <a:lstStyle/>
          <a:p>
            <a:pPr fontAlgn="auto">
              <a:spcAft>
                <a:spcPts val="0"/>
              </a:spcAft>
              <a:defRPr/>
            </a:pPr>
            <a:r>
              <a:rPr lang="en-US" dirty="0"/>
              <a:t>Figure 12.2</a:t>
            </a:r>
          </a:p>
        </p:txBody>
      </p:sp>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209339" y="1122363"/>
            <a:ext cx="6558634" cy="3500437"/>
          </a:xfrm>
        </p:spPr>
      </p:pic>
      <mc:AlternateContent xmlns:mc="http://schemas.openxmlformats.org/markup-compatibility/2006" xmlns:a14="http://schemas.microsoft.com/office/drawing/2010/main">
        <mc:Choice Requires="a14">
          <p:sp>
            <p:nvSpPr>
              <p:cNvPr id="9219" name="Text Placeholder 6"/>
              <p:cNvSpPr>
                <a:spLocks noGrp="1"/>
              </p:cNvSpPr>
              <p:nvPr>
                <p:ph type="body" sz="quarter" idx="14"/>
              </p:nvPr>
            </p:nvSpPr>
            <p:spPr>
              <a:xfrm>
                <a:off x="457200" y="4843463"/>
                <a:ext cx="8062913" cy="1166812"/>
              </a:xfrm>
            </p:spPr>
            <p:txBody>
              <a:bodyPr/>
              <a:lstStyle/>
              <a:p>
                <a:r>
                  <a:rPr lang="en-US" sz="1600" dirty="0"/>
                  <a:t>Flow rate is the volume of fluid per unit time flowing past a point through the area </a:t>
                </a:r>
                <a:r>
                  <a:rPr lang="en-US" sz="1600" i="1" dirty="0"/>
                  <a:t>A </a:t>
                </a:r>
                <a:r>
                  <a:rPr lang="en-US" sz="1600" dirty="0"/>
                  <a:t>. Here the shaded cylinder of fluid flows past point P in a uniform pipe in time </a:t>
                </a:r>
                <a:r>
                  <a:rPr lang="en-US" sz="1600" i="1" dirty="0"/>
                  <a:t>t </a:t>
                </a:r>
                <a:r>
                  <a:rPr lang="en-US" sz="1600" dirty="0"/>
                  <a:t>. The volume of the cylinder is </a:t>
                </a:r>
                <a:r>
                  <a:rPr lang="en-US" sz="1600" i="1" dirty="0"/>
                  <a:t>Ad </a:t>
                </a:r>
                <a:r>
                  <a:rPr lang="en-US" sz="1600" dirty="0"/>
                  <a:t>and the average velocity is </a:t>
                </a:r>
                <a14:m>
                  <m:oMath xmlns:m="http://schemas.openxmlformats.org/officeDocument/2006/math">
                    <m:acc>
                      <m:accPr>
                        <m:chr m:val="̅"/>
                        <m:ctrlPr>
                          <a:rPr lang="en-US" sz="1600" i="1" dirty="0">
                            <a:latin typeface="Cambria Math" panose="02040503050406030204" pitchFamily="18" charset="0"/>
                          </a:rPr>
                        </m:ctrlPr>
                      </m:accPr>
                      <m:e>
                        <m:r>
                          <a:rPr lang="en-US" sz="1600" i="1" dirty="0">
                            <a:latin typeface="Cambria Math"/>
                          </a:rPr>
                          <m:t>𝑣</m:t>
                        </m:r>
                      </m:e>
                    </m:acc>
                  </m:oMath>
                </a14:m>
                <a:r>
                  <a:rPr lang="en-US" sz="1600" dirty="0"/>
                  <a:t> = </a:t>
                </a:r>
                <a14:m>
                  <m:oMath xmlns:m="http://schemas.openxmlformats.org/officeDocument/2006/math">
                    <m:r>
                      <a:rPr lang="en-US" sz="1600" i="1" dirty="0" smtClean="0">
                        <a:latin typeface="Cambria Math"/>
                      </a:rPr>
                      <m:t>𝑑</m:t>
                    </m:r>
                    <m:r>
                      <a:rPr lang="en-US" sz="1600" i="1" dirty="0" smtClean="0">
                        <a:latin typeface="Cambria Math"/>
                      </a:rPr>
                      <m:t>/</m:t>
                    </m:r>
                    <m:r>
                      <a:rPr lang="en-US" sz="1600" i="1" dirty="0" smtClean="0">
                        <a:latin typeface="Cambria Math"/>
                      </a:rPr>
                      <m:t>𝑡</m:t>
                    </m:r>
                  </m:oMath>
                </a14:m>
                <a:r>
                  <a:rPr lang="en-US" sz="1600" i="1" dirty="0"/>
                  <a:t> </a:t>
                </a:r>
                <a:r>
                  <a:rPr lang="en-US" sz="1600" dirty="0"/>
                  <a:t>so that the flow rate is </a:t>
                </a:r>
                <a14:m>
                  <m:oMath xmlns:m="http://schemas.openxmlformats.org/officeDocument/2006/math">
                    <m:r>
                      <a:rPr lang="en-US" sz="1600" i="1" dirty="0" smtClean="0">
                        <a:latin typeface="Cambria Math"/>
                      </a:rPr>
                      <m:t>𝑄</m:t>
                    </m:r>
                    <m:r>
                      <a:rPr lang="en-US" sz="1600" i="1" dirty="0" smtClean="0">
                        <a:latin typeface="Cambria Math"/>
                      </a:rPr>
                      <m:t> = </m:t>
                    </m:r>
                    <m:r>
                      <a:rPr lang="en-US" sz="1600" i="1" dirty="0" smtClean="0">
                        <a:latin typeface="Cambria Math"/>
                      </a:rPr>
                      <m:t>𝐴𝑑</m:t>
                    </m:r>
                    <m:r>
                      <a:rPr lang="en-US" sz="1600" i="1" dirty="0" smtClean="0">
                        <a:latin typeface="Cambria Math"/>
                      </a:rPr>
                      <m:t> / </m:t>
                    </m:r>
                    <m:r>
                      <a:rPr lang="en-US" sz="1600" i="1" dirty="0" smtClean="0">
                        <a:latin typeface="Cambria Math"/>
                      </a:rPr>
                      <m:t>𝑡</m:t>
                    </m:r>
                    <m:r>
                      <a:rPr lang="en-US" sz="1600" i="1" dirty="0" smtClean="0">
                        <a:latin typeface="Cambria Math"/>
                      </a:rPr>
                      <m:t> = </m:t>
                    </m:r>
                    <m:r>
                      <a:rPr lang="en-US" sz="1600" i="1" dirty="0" smtClean="0">
                        <a:latin typeface="Cambria Math"/>
                      </a:rPr>
                      <m:t>𝐴</m:t>
                    </m:r>
                    <m:acc>
                      <m:accPr>
                        <m:chr m:val="̅"/>
                        <m:ctrlPr>
                          <a:rPr lang="en-US" sz="1600" i="1" dirty="0" smtClean="0">
                            <a:latin typeface="Cambria Math" panose="02040503050406030204" pitchFamily="18" charset="0"/>
                          </a:rPr>
                        </m:ctrlPr>
                      </m:accPr>
                      <m:e>
                        <m:r>
                          <a:rPr lang="en-US" sz="1600" b="0" i="1" dirty="0" smtClean="0">
                            <a:latin typeface="Cambria Math"/>
                          </a:rPr>
                          <m:t>𝑣</m:t>
                        </m:r>
                      </m:e>
                    </m:acc>
                  </m:oMath>
                </a14:m>
                <a:r>
                  <a:rPr lang="en-US" sz="1600" dirty="0"/>
                  <a:t> .</a:t>
                </a:r>
              </a:p>
            </p:txBody>
          </p:sp>
        </mc:Choice>
        <mc:Fallback xmlns="">
          <p:sp>
            <p:nvSpPr>
              <p:cNvPr id="9219" name="Text Placeholder 6"/>
              <p:cNvSpPr>
                <a:spLocks noGrp="1" noRot="1" noChangeAspect="1" noMove="1" noResize="1" noEditPoints="1" noAdjustHandles="1" noChangeArrowheads="1" noChangeShapeType="1" noTextEdit="1"/>
              </p:cNvSpPr>
              <p:nvPr>
                <p:ph type="body" sz="quarter" idx="14"/>
              </p:nvPr>
            </p:nvSpPr>
            <p:spPr>
              <a:xfrm>
                <a:off x="457200" y="4843463"/>
                <a:ext cx="8062913" cy="1166812"/>
              </a:xfrm>
              <a:blipFill rotWithShape="1">
                <a:blip r:embed="rId3"/>
                <a:stretch>
                  <a:fillRect l="-378" t="-1571"/>
                </a:stretch>
              </a:blipFill>
            </p:spPr>
            <p:txBody>
              <a:bodyPr/>
              <a:lstStyle/>
              <a:p>
                <a:r>
                  <a:rPr lang="en-US">
                    <a:noFill/>
                  </a:rPr>
                  <a:t> </a:t>
                </a:r>
              </a:p>
            </p:txBody>
          </p:sp>
        </mc:Fallback>
      </mc:AlternateContent>
      <p:pic>
        <p:nvPicPr>
          <p:cNvPr id="6" name="Picture 5" descr="OSX-Stacked-TM-RGB-300dpi-2016.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426478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229AAE6F-7C07-47C0-83F5-06E6A0B23AA4}"/>
              </a:ext>
            </a:extLst>
          </p:cNvPr>
          <p:cNvSpPr txBox="1">
            <a:spLocks noChangeArrowheads="1"/>
          </p:cNvSpPr>
          <p:nvPr/>
        </p:nvSpPr>
        <p:spPr bwMode="auto">
          <a:xfrm>
            <a:off x="228600" y="373281"/>
            <a:ext cx="8686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eaLnBrk="1" hangingPunct="1">
              <a:spcBef>
                <a:spcPct val="50000"/>
              </a:spcBef>
            </a:pPr>
            <a:r>
              <a:rPr lang="en-US" altLang="en-US" sz="3200" dirty="0">
                <a:solidFill>
                  <a:schemeClr val="accent2"/>
                </a:solidFill>
              </a:rPr>
              <a:t>Flow Rate and the Equation of Continuity</a:t>
            </a:r>
          </a:p>
        </p:txBody>
      </p:sp>
      <p:sp>
        <p:nvSpPr>
          <p:cNvPr id="24579" name="Text Box 3">
            <a:extLst>
              <a:ext uri="{FF2B5EF4-FFF2-40B4-BE49-F238E27FC236}">
                <a16:creationId xmlns:a16="http://schemas.microsoft.com/office/drawing/2014/main" id="{61FC775D-E318-4F00-A0B0-FE3DFCFC6469}"/>
              </a:ext>
            </a:extLst>
          </p:cNvPr>
          <p:cNvSpPr txBox="1">
            <a:spLocks noChangeArrowheads="1"/>
          </p:cNvSpPr>
          <p:nvPr/>
        </p:nvSpPr>
        <p:spPr bwMode="auto">
          <a:xfrm>
            <a:off x="381000" y="1295400"/>
            <a:ext cx="8153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spcBef>
                <a:spcPct val="50000"/>
              </a:spcBef>
            </a:pPr>
            <a:r>
              <a:rPr lang="en-US" altLang="en-US">
                <a:solidFill>
                  <a:schemeClr val="accent2"/>
                </a:solidFill>
              </a:rPr>
              <a:t>If the density doesn’t change – typical for liquids – this simplifies to	 </a:t>
            </a:r>
            <a:r>
              <a:rPr lang="en-US" altLang="en-US" i="1">
                <a:cs typeface="Arial" panose="020B0604020202020204" pitchFamily="34" charset="0"/>
              </a:rPr>
              <a:t>			</a:t>
            </a:r>
            <a:r>
              <a:rPr lang="en-US" altLang="en-US">
                <a:solidFill>
                  <a:schemeClr val="accent2"/>
                </a:solidFill>
                <a:cs typeface="Arial" panose="020B0604020202020204" pitchFamily="34" charset="0"/>
              </a:rPr>
              <a:t>. Where the pipe is </a:t>
            </a:r>
            <a:r>
              <a:rPr lang="en-US" altLang="en-US">
                <a:cs typeface="Arial" panose="020B0604020202020204" pitchFamily="34" charset="0"/>
              </a:rPr>
              <a:t>wider</a:t>
            </a:r>
            <a:r>
              <a:rPr lang="en-US" altLang="en-US">
                <a:solidFill>
                  <a:schemeClr val="accent2"/>
                </a:solidFill>
                <a:cs typeface="Arial" panose="020B0604020202020204" pitchFamily="34" charset="0"/>
              </a:rPr>
              <a:t>, the flow is </a:t>
            </a:r>
            <a:r>
              <a:rPr lang="en-US" altLang="en-US">
                <a:cs typeface="Arial" panose="020B0604020202020204" pitchFamily="34" charset="0"/>
              </a:rPr>
              <a:t>slower</a:t>
            </a:r>
            <a:r>
              <a:rPr lang="en-US" altLang="en-US">
                <a:solidFill>
                  <a:schemeClr val="accent2"/>
                </a:solidFill>
                <a:cs typeface="Arial" panose="020B0604020202020204" pitchFamily="34" charset="0"/>
              </a:rPr>
              <a:t>.</a:t>
            </a:r>
            <a:endParaRPr lang="en-US" altLang="en-US">
              <a:solidFill>
                <a:schemeClr val="accent2"/>
              </a:solidFill>
            </a:endParaRPr>
          </a:p>
        </p:txBody>
      </p:sp>
      <p:pic>
        <p:nvPicPr>
          <p:cNvPr id="24580" name="Picture 5" descr="10_20">
            <a:extLst>
              <a:ext uri="{FF2B5EF4-FFF2-40B4-BE49-F238E27FC236}">
                <a16:creationId xmlns:a16="http://schemas.microsoft.com/office/drawing/2014/main" id="{63CFFE1A-7438-4FE5-ABF4-CF1CD30F0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6503"/>
          <a:stretch>
            <a:fillRect/>
          </a:stretch>
        </p:blipFill>
        <p:spPr bwMode="auto">
          <a:xfrm>
            <a:off x="685800" y="3343275"/>
            <a:ext cx="75819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7">
            <a:extLst>
              <a:ext uri="{FF2B5EF4-FFF2-40B4-BE49-F238E27FC236}">
                <a16:creationId xmlns:a16="http://schemas.microsoft.com/office/drawing/2014/main" id="{85B5BAFC-C2ED-4A68-B289-E3E3D2BBC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752600"/>
            <a:ext cx="22860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5" descr="10_23">
            <a:extLst>
              <a:ext uri="{FF2B5EF4-FFF2-40B4-BE49-F238E27FC236}">
                <a16:creationId xmlns:a16="http://schemas.microsoft.com/office/drawing/2014/main" id="{BD26ACBE-1835-443B-8EC8-C425151D3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700"/>
          <a:stretch>
            <a:fillRect/>
          </a:stretch>
        </p:blipFill>
        <p:spPr bwMode="auto">
          <a:xfrm>
            <a:off x="0" y="1152525"/>
            <a:ext cx="4276725" cy="549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 Box 2">
            <a:extLst>
              <a:ext uri="{FF2B5EF4-FFF2-40B4-BE49-F238E27FC236}">
                <a16:creationId xmlns:a16="http://schemas.microsoft.com/office/drawing/2014/main" id="{52BFC042-AE94-41DA-8294-7AE009FCFB85}"/>
              </a:ext>
            </a:extLst>
          </p:cNvPr>
          <p:cNvSpPr txBox="1">
            <a:spLocks noChangeArrowheads="1"/>
          </p:cNvSpPr>
          <p:nvPr/>
        </p:nvSpPr>
        <p:spPr bwMode="auto">
          <a:xfrm>
            <a:off x="152400" y="227867"/>
            <a:ext cx="868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eaLnBrk="1" hangingPunct="1">
              <a:spcBef>
                <a:spcPct val="50000"/>
              </a:spcBef>
            </a:pPr>
            <a:r>
              <a:rPr lang="en-US" altLang="en-US" sz="3200" dirty="0">
                <a:solidFill>
                  <a:schemeClr val="accent2"/>
                </a:solidFill>
              </a:rPr>
              <a:t> Bernoulli’s Equation</a:t>
            </a:r>
          </a:p>
        </p:txBody>
      </p:sp>
      <p:sp>
        <p:nvSpPr>
          <p:cNvPr id="25604" name="Text Box 3">
            <a:extLst>
              <a:ext uri="{FF2B5EF4-FFF2-40B4-BE49-F238E27FC236}">
                <a16:creationId xmlns:a16="http://schemas.microsoft.com/office/drawing/2014/main" id="{DCD08B52-B03D-4681-B88F-1023AD71412C}"/>
              </a:ext>
            </a:extLst>
          </p:cNvPr>
          <p:cNvSpPr txBox="1">
            <a:spLocks noChangeArrowheads="1"/>
          </p:cNvSpPr>
          <p:nvPr/>
        </p:nvSpPr>
        <p:spPr bwMode="auto">
          <a:xfrm>
            <a:off x="4267200" y="1371600"/>
            <a:ext cx="487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spcBef>
                <a:spcPct val="50000"/>
              </a:spcBef>
            </a:pPr>
            <a:r>
              <a:rPr lang="en-US" altLang="en-US">
                <a:solidFill>
                  <a:schemeClr val="accent2"/>
                </a:solidFill>
              </a:rPr>
              <a:t>A fluid can also change its </a:t>
            </a:r>
            <a:r>
              <a:rPr lang="en-US" altLang="en-US"/>
              <a:t>height</a:t>
            </a:r>
            <a:r>
              <a:rPr lang="en-US" altLang="en-US">
                <a:solidFill>
                  <a:schemeClr val="accent2"/>
                </a:solidFill>
              </a:rPr>
              <a:t>. By looking at the work done as it moves, we find:</a:t>
            </a:r>
          </a:p>
        </p:txBody>
      </p:sp>
      <p:sp>
        <p:nvSpPr>
          <p:cNvPr id="25605" name="Text Box 6">
            <a:extLst>
              <a:ext uri="{FF2B5EF4-FFF2-40B4-BE49-F238E27FC236}">
                <a16:creationId xmlns:a16="http://schemas.microsoft.com/office/drawing/2014/main" id="{98DD6613-6E82-4747-80C9-171927F615AD}"/>
              </a:ext>
            </a:extLst>
          </p:cNvPr>
          <p:cNvSpPr txBox="1">
            <a:spLocks noChangeArrowheads="1"/>
          </p:cNvSpPr>
          <p:nvPr/>
        </p:nvSpPr>
        <p:spPr bwMode="auto">
          <a:xfrm>
            <a:off x="4157662" y="4298095"/>
            <a:ext cx="46482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spcBef>
                <a:spcPct val="50000"/>
              </a:spcBef>
            </a:pPr>
            <a:r>
              <a:rPr lang="en-US" altLang="en-US" dirty="0">
                <a:solidFill>
                  <a:schemeClr val="accent2"/>
                </a:solidFill>
              </a:rPr>
              <a:t>This is </a:t>
            </a:r>
            <a:r>
              <a:rPr lang="en-US" altLang="en-US" dirty="0"/>
              <a:t>Bernoulli’s</a:t>
            </a:r>
            <a:r>
              <a:rPr lang="en-US" altLang="en-US" dirty="0">
                <a:solidFill>
                  <a:schemeClr val="accent2"/>
                </a:solidFill>
              </a:rPr>
              <a:t> equation. One thing it tells us is that as the </a:t>
            </a:r>
            <a:r>
              <a:rPr lang="en-US" altLang="en-US" dirty="0"/>
              <a:t>speed</a:t>
            </a:r>
            <a:r>
              <a:rPr lang="en-US" altLang="en-US" dirty="0">
                <a:solidFill>
                  <a:schemeClr val="accent2"/>
                </a:solidFill>
              </a:rPr>
              <a:t> goes up, the </a:t>
            </a:r>
            <a:r>
              <a:rPr lang="en-US" altLang="en-US" dirty="0"/>
              <a:t>pressure</a:t>
            </a:r>
            <a:r>
              <a:rPr lang="en-US" altLang="en-US" dirty="0">
                <a:solidFill>
                  <a:schemeClr val="accent2"/>
                </a:solidFill>
              </a:rPr>
              <a:t> goes down.</a:t>
            </a:r>
          </a:p>
        </p:txBody>
      </p:sp>
      <p:pic>
        <p:nvPicPr>
          <p:cNvPr id="25606" name="Picture 7">
            <a:extLst>
              <a:ext uri="{FF2B5EF4-FFF2-40B4-BE49-F238E27FC236}">
                <a16:creationId xmlns:a16="http://schemas.microsoft.com/office/drawing/2014/main" id="{EDE59C74-7401-4C4B-9E05-F1F03159C8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352800"/>
            <a:ext cx="48863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4" descr="10_24">
            <a:extLst>
              <a:ext uri="{FF2B5EF4-FFF2-40B4-BE49-F238E27FC236}">
                <a16:creationId xmlns:a16="http://schemas.microsoft.com/office/drawing/2014/main" id="{76C9B9EF-84F5-4762-BF0B-659A051D34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b="3848"/>
          <a:stretch>
            <a:fillRect/>
          </a:stretch>
        </p:blipFill>
        <p:spPr bwMode="auto">
          <a:xfrm>
            <a:off x="0" y="1982787"/>
            <a:ext cx="4876800" cy="380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5">
            <a:extLst>
              <a:ext uri="{FF2B5EF4-FFF2-40B4-BE49-F238E27FC236}">
                <a16:creationId xmlns:a16="http://schemas.microsoft.com/office/drawing/2014/main" id="{C012F809-56B8-4A9C-BC4B-75FD994D8FBA}"/>
              </a:ext>
            </a:extLst>
          </p:cNvPr>
          <p:cNvSpPr txBox="1">
            <a:spLocks noChangeArrowheads="1"/>
          </p:cNvSpPr>
          <p:nvPr/>
        </p:nvSpPr>
        <p:spPr bwMode="auto">
          <a:xfrm>
            <a:off x="228600" y="520774"/>
            <a:ext cx="8915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spcBef>
                <a:spcPct val="50000"/>
              </a:spcBef>
            </a:pPr>
            <a:r>
              <a:rPr lang="en-US" altLang="en-US" dirty="0">
                <a:solidFill>
                  <a:schemeClr val="accent2"/>
                </a:solidFill>
              </a:rPr>
              <a:t>Using Bernoulli’s principle, we find that the speed of fluid coming from a </a:t>
            </a:r>
            <a:r>
              <a:rPr lang="en-US" altLang="en-US" dirty="0"/>
              <a:t>spigot</a:t>
            </a:r>
            <a:r>
              <a:rPr lang="en-US" altLang="en-US" dirty="0">
                <a:solidFill>
                  <a:schemeClr val="accent2"/>
                </a:solidFill>
              </a:rPr>
              <a:t> on an </a:t>
            </a:r>
            <a:r>
              <a:rPr lang="en-US" altLang="en-US" dirty="0"/>
              <a:t>open</a:t>
            </a:r>
            <a:r>
              <a:rPr lang="en-US" altLang="en-US" dirty="0">
                <a:solidFill>
                  <a:schemeClr val="accent2"/>
                </a:solidFill>
              </a:rPr>
              <a:t> tank is: </a:t>
            </a:r>
          </a:p>
        </p:txBody>
      </p:sp>
      <p:sp>
        <p:nvSpPr>
          <p:cNvPr id="26629" name="Text Box 7">
            <a:extLst>
              <a:ext uri="{FF2B5EF4-FFF2-40B4-BE49-F238E27FC236}">
                <a16:creationId xmlns:a16="http://schemas.microsoft.com/office/drawing/2014/main" id="{2B6283A2-E7DA-4338-8DA1-B2A5F2A2F2E0}"/>
              </a:ext>
            </a:extLst>
          </p:cNvPr>
          <p:cNvSpPr txBox="1">
            <a:spLocks noChangeArrowheads="1"/>
          </p:cNvSpPr>
          <p:nvPr/>
        </p:nvSpPr>
        <p:spPr bwMode="auto">
          <a:xfrm>
            <a:off x="5105400" y="3886200"/>
            <a:ext cx="3733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spcBef>
                <a:spcPct val="50000"/>
              </a:spcBef>
            </a:pPr>
            <a:r>
              <a:rPr lang="en-US" altLang="en-US">
                <a:solidFill>
                  <a:schemeClr val="accent2"/>
                </a:solidFill>
              </a:rPr>
              <a:t>This is called </a:t>
            </a:r>
            <a:r>
              <a:rPr lang="en-US" altLang="en-US"/>
              <a:t>Torricelli’s</a:t>
            </a:r>
            <a:r>
              <a:rPr lang="en-US" altLang="en-US">
                <a:solidFill>
                  <a:schemeClr val="accent2"/>
                </a:solidFill>
              </a:rPr>
              <a:t> theorem.</a:t>
            </a:r>
          </a:p>
        </p:txBody>
      </p:sp>
      <p:pic>
        <p:nvPicPr>
          <p:cNvPr id="26630" name="Picture 8">
            <a:extLst>
              <a:ext uri="{FF2B5EF4-FFF2-40B4-BE49-F238E27FC236}">
                <a16:creationId xmlns:a16="http://schemas.microsoft.com/office/drawing/2014/main" id="{0580FBB6-2540-47C8-85A2-967764692E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8287" y="2605087"/>
            <a:ext cx="32480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41300"/>
            <a:ext cx="8062913" cy="658813"/>
          </a:xfrm>
        </p:spPr>
        <p:txBody>
          <a:bodyPr/>
          <a:lstStyle/>
          <a:p>
            <a:pPr fontAlgn="auto">
              <a:spcAft>
                <a:spcPts val="0"/>
              </a:spcAft>
              <a:defRPr/>
            </a:pPr>
            <a:r>
              <a:rPr lang="en-US" dirty="0"/>
              <a:t>Figure 12.4</a:t>
            </a:r>
          </a:p>
        </p:txBody>
      </p:sp>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2593735" y="1122363"/>
            <a:ext cx="3789843" cy="3500437"/>
          </a:xfrm>
        </p:spPr>
      </p:pic>
      <p:sp>
        <p:nvSpPr>
          <p:cNvPr id="9219" name="Text Placeholder 6"/>
          <p:cNvSpPr>
            <a:spLocks noGrp="1"/>
          </p:cNvSpPr>
          <p:nvPr>
            <p:ph type="body" sz="quarter" idx="14"/>
          </p:nvPr>
        </p:nvSpPr>
        <p:spPr>
          <a:xfrm>
            <a:off x="457200" y="4843463"/>
            <a:ext cx="8062913" cy="1166812"/>
          </a:xfrm>
        </p:spPr>
        <p:txBody>
          <a:bodyPr/>
          <a:lstStyle/>
          <a:p>
            <a:r>
              <a:rPr lang="en-US" sz="1600" dirty="0"/>
              <a:t>An overhead view of a car passing a truck on a highway. Air passing between the vehicles flows in a narrower channel and must increase its speed ( </a:t>
            </a:r>
            <a:r>
              <a:rPr lang="en-US" sz="1600" i="1" dirty="0"/>
              <a:t>v</a:t>
            </a:r>
            <a:r>
              <a:rPr lang="en-US" sz="1600" baseline="-25000" dirty="0"/>
              <a:t>2</a:t>
            </a:r>
            <a:r>
              <a:rPr lang="en-US" sz="1600" dirty="0"/>
              <a:t> is greater than </a:t>
            </a:r>
            <a:r>
              <a:rPr lang="en-US" sz="1600" i="1" dirty="0"/>
              <a:t>v</a:t>
            </a:r>
            <a:r>
              <a:rPr lang="en-US" sz="1600" baseline="-25000" dirty="0"/>
              <a:t>1</a:t>
            </a:r>
            <a:r>
              <a:rPr lang="en-US" sz="1600" dirty="0"/>
              <a:t>), causing the pressure between them to drop ( </a:t>
            </a:r>
            <a:r>
              <a:rPr lang="en-US" sz="1600" i="1" dirty="0"/>
              <a:t>P</a:t>
            </a:r>
            <a:r>
              <a:rPr lang="en-US" sz="1600" baseline="-25000" dirty="0"/>
              <a:t>i</a:t>
            </a:r>
            <a:r>
              <a:rPr lang="en-US" sz="1600" dirty="0"/>
              <a:t> is less than </a:t>
            </a:r>
            <a:r>
              <a:rPr lang="en-US" sz="1600" i="1" dirty="0"/>
              <a:t>P</a:t>
            </a:r>
            <a:r>
              <a:rPr lang="en-US" sz="1600" baseline="-25000" dirty="0"/>
              <a:t>o</a:t>
            </a:r>
            <a:r>
              <a:rPr lang="en-US" sz="1600" dirty="0"/>
              <a:t> ). Greater pressure on the outside pushes the car and truck together.</a:t>
            </a:r>
          </a:p>
        </p:txBody>
      </p:sp>
      <p:pic>
        <p:nvPicPr>
          <p:cNvPr id="6" name="Picture 5" descr="OSX-Stacked-TM-RGB-300dpi-2016.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41418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3">
            <a:extLst>
              <a:ext uri="{FF2B5EF4-FFF2-40B4-BE49-F238E27FC236}">
                <a16:creationId xmlns:a16="http://schemas.microsoft.com/office/drawing/2014/main" id="{A9BBDE9F-5D1B-4382-A6A2-935DBDFE29C5}"/>
              </a:ext>
            </a:extLst>
          </p:cNvPr>
          <p:cNvSpPr txBox="1">
            <a:spLocks noChangeArrowheads="1"/>
          </p:cNvSpPr>
          <p:nvPr/>
        </p:nvSpPr>
        <p:spPr bwMode="auto">
          <a:xfrm>
            <a:off x="609600" y="989806"/>
            <a:ext cx="7924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spcBef>
                <a:spcPct val="50000"/>
              </a:spcBef>
            </a:pPr>
            <a:r>
              <a:rPr lang="en-US" altLang="en-US" dirty="0"/>
              <a:t>Lift</a:t>
            </a:r>
            <a:r>
              <a:rPr lang="en-US" altLang="en-US" dirty="0">
                <a:solidFill>
                  <a:schemeClr val="accent2"/>
                </a:solidFill>
              </a:rPr>
              <a:t> on an airplane </a:t>
            </a:r>
            <a:r>
              <a:rPr lang="en-US" altLang="en-US" dirty="0"/>
              <a:t>wing</a:t>
            </a:r>
            <a:r>
              <a:rPr lang="en-US" altLang="en-US" dirty="0">
                <a:solidFill>
                  <a:schemeClr val="accent2"/>
                </a:solidFill>
              </a:rPr>
              <a:t> is due to the different air </a:t>
            </a:r>
            <a:r>
              <a:rPr lang="en-US" altLang="en-US" dirty="0"/>
              <a:t>speeds</a:t>
            </a:r>
            <a:r>
              <a:rPr lang="en-US" altLang="en-US" dirty="0">
                <a:solidFill>
                  <a:schemeClr val="accent2"/>
                </a:solidFill>
              </a:rPr>
              <a:t> and </a:t>
            </a:r>
            <a:r>
              <a:rPr lang="en-US" altLang="en-US" dirty="0"/>
              <a:t>pressures</a:t>
            </a:r>
            <a:r>
              <a:rPr lang="en-US" altLang="en-US" dirty="0">
                <a:solidFill>
                  <a:schemeClr val="accent2"/>
                </a:solidFill>
              </a:rPr>
              <a:t> on the two surfaces of the wing.</a:t>
            </a:r>
          </a:p>
        </p:txBody>
      </p:sp>
      <p:pic>
        <p:nvPicPr>
          <p:cNvPr id="27652" name="Picture 5" descr="10_26">
            <a:extLst>
              <a:ext uri="{FF2B5EF4-FFF2-40B4-BE49-F238E27FC236}">
                <a16:creationId xmlns:a16="http://schemas.microsoft.com/office/drawing/2014/main" id="{E431F81A-0F7B-466C-8277-7010F2E075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b="6477"/>
          <a:stretch>
            <a:fillRect/>
          </a:stretch>
        </p:blipFill>
        <p:spPr bwMode="auto">
          <a:xfrm>
            <a:off x="1600200" y="3085307"/>
            <a:ext cx="599122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861</TotalTime>
  <Words>1782</Words>
  <Application>Microsoft Office PowerPoint</Application>
  <PresentationFormat>On-screen Show (4:3)</PresentationFormat>
  <Paragraphs>95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Black</vt:lpstr>
      <vt:lpstr>Bookman Old Style</vt:lpstr>
      <vt:lpstr>Calibri</vt:lpstr>
      <vt:lpstr>Cambria Math</vt:lpstr>
      <vt:lpstr>Times New Roman</vt:lpstr>
      <vt:lpstr>Essential</vt:lpstr>
      <vt:lpstr>PowerPoint Presentation</vt:lpstr>
      <vt:lpstr>PowerPoint Presentation</vt:lpstr>
      <vt:lpstr>PowerPoint Presentation</vt:lpstr>
      <vt:lpstr>Figure 12.2</vt:lpstr>
      <vt:lpstr>PowerPoint Presentation</vt:lpstr>
      <vt:lpstr>PowerPoint Presentation</vt:lpstr>
      <vt:lpstr>PowerPoint Presentation</vt:lpstr>
      <vt:lpstr>Figure 12.4</vt:lpstr>
      <vt:lpstr>PowerPoint Presentation</vt:lpstr>
      <vt:lpstr>PowerPoint Presentation</vt:lpstr>
      <vt:lpstr>PowerPoint Presentation</vt:lpstr>
      <vt:lpstr>PowerPoint Presentation</vt:lpstr>
      <vt:lpstr>PowerPoint Presentation</vt:lpstr>
      <vt:lpstr>Figure 12.10</vt:lpstr>
      <vt:lpstr>Figure 12.11</vt:lpstr>
      <vt:lpstr>Figure 12.17</vt:lpstr>
      <vt:lpstr>PowerPoint Presentation</vt:lpstr>
      <vt:lpstr>PowerPoint Presentation</vt:lpstr>
      <vt:lpstr>Figure 12.14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Kozlowski, Gregory</cp:lastModifiedBy>
  <cp:revision>87</cp:revision>
  <dcterms:created xsi:type="dcterms:W3CDTF">2012-06-04T02:13:36Z</dcterms:created>
  <dcterms:modified xsi:type="dcterms:W3CDTF">2020-06-03T02:16:58Z</dcterms:modified>
</cp:coreProperties>
</file>