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  <p:sldMasterId id="2147483686" r:id="rId3"/>
  </p:sldMasterIdLst>
  <p:notesMasterIdLst>
    <p:notesMasterId r:id="rId47"/>
  </p:notesMasterIdLst>
  <p:handoutMasterIdLst>
    <p:handoutMasterId r:id="rId48"/>
  </p:handoutMasterIdLst>
  <p:sldIdLst>
    <p:sldId id="345" r:id="rId4"/>
    <p:sldId id="573" r:id="rId5"/>
    <p:sldId id="369" r:id="rId6"/>
    <p:sldId id="574" r:id="rId7"/>
    <p:sldId id="539" r:id="rId8"/>
    <p:sldId id="575" r:id="rId9"/>
    <p:sldId id="576" r:id="rId10"/>
    <p:sldId id="540" r:id="rId11"/>
    <p:sldId id="577" r:id="rId12"/>
    <p:sldId id="578" r:id="rId13"/>
    <p:sldId id="579" r:id="rId14"/>
    <p:sldId id="581" r:id="rId15"/>
    <p:sldId id="582" r:id="rId16"/>
    <p:sldId id="583" r:id="rId17"/>
    <p:sldId id="541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43" r:id="rId27"/>
    <p:sldId id="592" r:id="rId28"/>
    <p:sldId id="594" r:id="rId29"/>
    <p:sldId id="593" r:id="rId30"/>
    <p:sldId id="595" r:id="rId31"/>
    <p:sldId id="542" r:id="rId32"/>
    <p:sldId id="596" r:id="rId33"/>
    <p:sldId id="598" r:id="rId34"/>
    <p:sldId id="597" r:id="rId35"/>
    <p:sldId id="599" r:id="rId36"/>
    <p:sldId id="602" r:id="rId37"/>
    <p:sldId id="600" r:id="rId38"/>
    <p:sldId id="601" r:id="rId39"/>
    <p:sldId id="609" r:id="rId40"/>
    <p:sldId id="603" r:id="rId41"/>
    <p:sldId id="604" r:id="rId42"/>
    <p:sldId id="605" r:id="rId43"/>
    <p:sldId id="607" r:id="rId44"/>
    <p:sldId id="606" r:id="rId45"/>
    <p:sldId id="608" r:id="rId4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ov, Ilia (EXT)" initials="OI(" lastIdx="1" clrIdx="0">
    <p:extLst>
      <p:ext uri="{19B8F6BF-5375-455C-9EA6-DF929625EA0E}">
        <p15:presenceInfo xmlns:p15="http://schemas.microsoft.com/office/powerpoint/2012/main" userId="Orlov, Ilia (EX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CC"/>
    <a:srgbClr val="FF3399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>
      <p:cViewPr>
        <p:scale>
          <a:sx n="100" d="100"/>
          <a:sy n="100" d="100"/>
        </p:scale>
        <p:origin x="534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3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3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3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.emf"/><Relationship Id="rId1" Type="http://schemas.openxmlformats.org/officeDocument/2006/relationships/image" Target="../media/image34.emf"/><Relationship Id="rId4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08E-D13F-4EF6-89F6-AB263C029A17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D4706-BA4B-4697-96C7-E20F0C06B8E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0248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BC8-17C1-49FD-9823-8451467927BE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A3EF1-D9A3-42EB-A660-F67AE455BE3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093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4FC-8B1D-4336-9A98-C55873EDB66E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FF8E-838B-4EF3-B940-71216094E23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256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6A86-BB58-476E-B787-D06D1DF107FE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41C78-6B59-449C-BB7C-DA143470790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622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A86F-DF19-4D87-A989-87777A81E671}" type="datetime1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F77EC-CE9A-43F4-8624-1B879FDBD60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830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D3C-4CCF-4BE3-887E-B137D1FE1A63}" type="datetime1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A6DE3-3E92-4440-8B6C-565B59D7276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6E60-97BB-4853-B44E-606E05FC0748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EF5F-A713-4033-B223-B15EAEB1C72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6499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BE91-9A2D-4538-BFC4-324A0192AE6E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9591E-7F43-4889-AAC4-6E5E12A7B1E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4906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1B37-BB8E-45EC-8FDA-1B371B934871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5ABC2-B09A-4064-BE8B-68E42C38B68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2692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EE32-0173-4B54-931C-B445BED0E1E9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F2135-23ED-4C86-8771-954D4778362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8143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B3B-4448-477D-AA93-6A8D9BF81D98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0E438-97CA-4E17-959B-4462EA86171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234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9D04-5111-42FF-9413-125312C111E8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Nortel Networks Confidential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C316-6C5A-401A-8002-E9A6AEABE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0" y="548680"/>
            <a:ext cx="91440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Данных:</a:t>
            </a:r>
          </a:p>
          <a:p>
            <a:pPr eaLnBrk="1" hangingPunct="1"/>
            <a:r>
              <a:rPr lang="ru-RU" alt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легче, чем кажется</a:t>
            </a:r>
          </a:p>
        </p:txBody>
      </p:sp>
      <p:sp>
        <p:nvSpPr>
          <p:cNvPr id="12" name="Shape 20"/>
          <p:cNvSpPr txBox="1">
            <a:spLocks noGrp="1"/>
          </p:cNvSpPr>
          <p:nvPr>
            <p:ph type="title"/>
          </p:nvPr>
        </p:nvSpPr>
        <p:spPr>
          <a:xfrm>
            <a:off x="2502024" y="5445224"/>
            <a:ext cx="4139952" cy="1424501"/>
          </a:xfrm>
          <a:prstGeom prst="rect">
            <a:avLst/>
          </a:prstGeom>
          <a:noFill/>
          <a:ln>
            <a:noFill/>
          </a:ln>
        </p:spPr>
        <p:txBody>
          <a:bodyPr lIns="216000" tIns="216000" rIns="216000" bIns="21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Орлов Илья</a:t>
            </a:r>
            <a:br>
              <a:rPr lang="ru-RU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Нижний Новгород </a:t>
            </a:r>
            <a:r>
              <a:rPr lang="en-US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/>
            </a:r>
            <a:br>
              <a:rPr lang="en-US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2019г.</a:t>
            </a:r>
            <a:endParaRPr lang="en-US" sz="2400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21253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(структура – граф)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 более гибкая, чем иерархическая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сложно контролировать целостность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– легко запутаться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9592" y="3573016"/>
            <a:ext cx="6912767" cy="2819800"/>
            <a:chOff x="971601" y="3705544"/>
            <a:chExt cx="6912767" cy="2819800"/>
          </a:xfrm>
        </p:grpSpPr>
        <p:sp>
          <p:nvSpPr>
            <p:cNvPr id="4" name="TextBox 3"/>
            <p:cNvSpPr txBox="1"/>
            <p:nvPr/>
          </p:nvSpPr>
          <p:spPr>
            <a:xfrm>
              <a:off x="971601" y="4622612"/>
              <a:ext cx="2106232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 Важный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4374815"/>
              <a:ext cx="1791206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И.И.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0151" y="4974980"/>
              <a:ext cx="1791207" cy="40011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Петров П.П.</a:t>
              </a:r>
              <a:endParaRPr lang="ru-RU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1" y="5561045"/>
              <a:ext cx="2106233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 Срочный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4767" y="6125234"/>
              <a:ext cx="1810331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14767" y="5561045"/>
              <a:ext cx="1791207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С.С.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4" idx="3"/>
              <a:endCxn id="7" idx="1"/>
            </p:cNvCxnSpPr>
            <p:nvPr/>
          </p:nvCxnSpPr>
          <p:spPr>
            <a:xfrm flipV="1">
              <a:off x="3077833" y="4574870"/>
              <a:ext cx="2862319" cy="247797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3"/>
              <a:endCxn id="8" idx="1"/>
            </p:cNvCxnSpPr>
            <p:nvPr/>
          </p:nvCxnSpPr>
          <p:spPr>
            <a:xfrm>
              <a:off x="3077833" y="4822667"/>
              <a:ext cx="2862318" cy="35236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8" idx="1"/>
            </p:cNvCxnSpPr>
            <p:nvPr/>
          </p:nvCxnSpPr>
          <p:spPr>
            <a:xfrm flipV="1">
              <a:off x="3077834" y="5175035"/>
              <a:ext cx="2862317" cy="58606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3"/>
              <a:endCxn id="12" idx="1"/>
            </p:cNvCxnSpPr>
            <p:nvPr/>
          </p:nvCxnSpPr>
          <p:spPr>
            <a:xfrm>
              <a:off x="3077834" y="5761100"/>
              <a:ext cx="283693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3"/>
              <a:endCxn id="10" idx="1"/>
            </p:cNvCxnSpPr>
            <p:nvPr/>
          </p:nvCxnSpPr>
          <p:spPr>
            <a:xfrm>
              <a:off x="3077834" y="5761100"/>
              <a:ext cx="2836933" cy="564189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91445" y="3705544"/>
              <a:ext cx="2106232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Проекты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0151" y="3797534"/>
              <a:ext cx="1795275" cy="400110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Сотрудники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1" name="Elbow Connector 70"/>
            <p:cNvCxnSpPr>
              <a:stCxn id="37" idx="3"/>
              <a:endCxn id="7" idx="3"/>
            </p:cNvCxnSpPr>
            <p:nvPr/>
          </p:nvCxnSpPr>
          <p:spPr>
            <a:xfrm flipH="1">
              <a:off x="7731358" y="3997589"/>
              <a:ext cx="4068" cy="577281"/>
            </a:xfrm>
            <a:prstGeom prst="bentConnector3">
              <a:avLst>
                <a:gd name="adj1" fmla="val -5619469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7" idx="3"/>
              <a:endCxn id="8" idx="3"/>
            </p:cNvCxnSpPr>
            <p:nvPr/>
          </p:nvCxnSpPr>
          <p:spPr>
            <a:xfrm flipH="1">
              <a:off x="7731358" y="3997589"/>
              <a:ext cx="4068" cy="1177446"/>
            </a:xfrm>
            <a:prstGeom prst="bentConnector3">
              <a:avLst>
                <a:gd name="adj1" fmla="val -12175516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37" idx="3"/>
              <a:endCxn id="12" idx="3"/>
            </p:cNvCxnSpPr>
            <p:nvPr/>
          </p:nvCxnSpPr>
          <p:spPr>
            <a:xfrm flipH="1">
              <a:off x="7705974" y="3997589"/>
              <a:ext cx="29452" cy="1763511"/>
            </a:xfrm>
            <a:prstGeom prst="bentConnector3">
              <a:avLst>
                <a:gd name="adj1" fmla="val -2630382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37" idx="3"/>
              <a:endCxn id="10" idx="3"/>
            </p:cNvCxnSpPr>
            <p:nvPr/>
          </p:nvCxnSpPr>
          <p:spPr>
            <a:xfrm flipH="1">
              <a:off x="7725098" y="3997589"/>
              <a:ext cx="10328" cy="2327700"/>
            </a:xfrm>
            <a:prstGeom prst="bentConnector3">
              <a:avLst>
                <a:gd name="adj1" fmla="val -10083269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36" idx="1"/>
              <a:endCxn id="4" idx="1"/>
            </p:cNvCxnSpPr>
            <p:nvPr/>
          </p:nvCxnSpPr>
          <p:spPr>
            <a:xfrm rot="10800000" flipV="1">
              <a:off x="971601" y="3905599"/>
              <a:ext cx="19844" cy="917068"/>
            </a:xfrm>
            <a:prstGeom prst="bentConnector3">
              <a:avLst>
                <a:gd name="adj1" fmla="val 1251985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6" idx="1"/>
              <a:endCxn id="9" idx="1"/>
            </p:cNvCxnSpPr>
            <p:nvPr/>
          </p:nvCxnSpPr>
          <p:spPr>
            <a:xfrm rot="10800000" flipV="1">
              <a:off x="971601" y="3905598"/>
              <a:ext cx="19844" cy="1855501"/>
            </a:xfrm>
            <a:prstGeom prst="bentConnector3">
              <a:avLst>
                <a:gd name="adj1" fmla="val 1251985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98884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(структура – гиперкуб)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удобная для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аналитической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обработки больших объемов данных (особенно, привязанных ко времени)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громоздкая и неэффективная для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оперативной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обработки информации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– для </a:t>
            </a:r>
            <a:r>
              <a:rPr lang="ru-RU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спецзадач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835694" y="3429000"/>
            <a:ext cx="5184578" cy="3260105"/>
            <a:chOff x="1259630" y="3553271"/>
            <a:chExt cx="5184578" cy="3260105"/>
          </a:xfrm>
        </p:grpSpPr>
        <p:sp>
          <p:nvSpPr>
            <p:cNvPr id="87" name="TextBox 86"/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Важный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Срочный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Скучный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be 5"/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И.И.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Петров П.П.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С.С.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68488" y="3646765"/>
              <a:ext cx="935360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менеджер</a:t>
              </a:r>
              <a:endParaRPr lang="ru-RU" sz="16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ст. инженер</a:t>
              </a:r>
              <a:endParaRPr lang="ru-RU" sz="16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/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инженер</a:t>
              </a:r>
              <a:endParaRPr lang="ru-RU" sz="16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</a:t>
              </a:r>
              <a:endParaRPr 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(структура – тоже дерево)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удобная для работы с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объектами, полноценно представляющими соответствующие сущности со всеми их связями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сложность алгоритмов и низкая скорость выполнения запросов для обработки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совокупности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разнотипных объектов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– для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11235" y="3493671"/>
            <a:ext cx="8275260" cy="3158411"/>
            <a:chOff x="211235" y="3493671"/>
            <a:chExt cx="8275260" cy="3158411"/>
          </a:xfrm>
        </p:grpSpPr>
        <p:grpSp>
          <p:nvGrpSpPr>
            <p:cNvPr id="65" name="Group 64"/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Скучный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Срочный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Важный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Сотрудник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ФИО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Сидоров С.С.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        class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class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Сотрудник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ФИО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Петров П.П.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        class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class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Сотрудник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ФИО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string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Иванов И.И.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Проект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        class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class</a:t>
                </a:r>
                <a:endParaRPr lang="ru-RU" sz="16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class </a:t>
              </a:r>
              <a:r>
                <a:rPr lang="ru-RU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ФИО 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    string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  class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Должность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class</a:t>
              </a:r>
              <a:endParaRPr lang="ru-RU" sz="16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class </a:t>
              </a:r>
              <a:r>
                <a:rPr lang="ru-RU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Название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string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class </a:t>
              </a:r>
              <a:r>
                <a:rPr lang="ru-RU" sz="16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Должность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Название   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string</a:t>
              </a:r>
            </a:p>
            <a:p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Оклад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</a:t>
              </a:r>
              <a:r>
                <a:rPr lang="ru-RU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real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менеджер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Оклад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real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100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ст. инженер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Оклад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real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000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Должность</a:t>
                </a: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Название 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string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инженер</a:t>
                </a:r>
                <a:endParaRPr lang="en-US" sz="1600" dirty="0" smtClean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Оклад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real</a:t>
                </a:r>
                <a:r>
                  <a:rPr lang="ru-RU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50000</a:t>
                </a:r>
              </a:p>
            </p:txBody>
          </p:sp>
        </p:grpSp>
        <p:cxnSp>
          <p:nvCxnSpPr>
            <p:cNvPr id="21" name="Elbow Connector 20"/>
            <p:cNvCxnSpPr>
              <a:endCxn id="61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endCxn id="62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1" idx="3"/>
              <a:endCxn id="41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diamond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2" idx="3"/>
              <a:endCxn id="72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diamond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58" idx="2"/>
              <a:endCxn id="4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endCxn id="72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ln w="127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endCxn id="41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ln w="127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0728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то, что надо!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1083" y="179778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 (структура – таблицы)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удобная для понимания, физической реализации и оперативной обработки данных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73281"/>
              </p:ext>
            </p:extLst>
          </p:nvPr>
        </p:nvGraphicFramePr>
        <p:xfrm>
          <a:off x="391083" y="3581350"/>
          <a:ext cx="349030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Worksheet" r:id="rId3" imgW="2428876" imgH="1152337" progId="Excel.Sheet.12">
                  <p:embed/>
                </p:oleObj>
              </mc:Choice>
              <mc:Fallback>
                <p:oleObj name="Worksheet" r:id="rId3" imgW="2428876" imgH="11523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083" y="3581350"/>
                        <a:ext cx="3490307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576467"/>
              </p:ext>
            </p:extLst>
          </p:nvPr>
        </p:nvGraphicFramePr>
        <p:xfrm>
          <a:off x="4211040" y="3574273"/>
          <a:ext cx="1831510" cy="138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Worksheet" r:id="rId5" imgW="1276241" imgH="962141" progId="Excel.Sheet.12">
                  <p:embed/>
                </p:oleObj>
              </mc:Choice>
              <mc:Fallback>
                <p:oleObj name="Worksheet" r:id="rId5" imgW="1276241" imgH="962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040" y="3574273"/>
                        <a:ext cx="1831510" cy="138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90433"/>
              </p:ext>
            </p:extLst>
          </p:nvPr>
        </p:nvGraphicFramePr>
        <p:xfrm>
          <a:off x="6372200" y="3581350"/>
          <a:ext cx="253713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Worksheet" r:id="rId7" imgW="1752678" imgH="1342917" progId="Excel.Sheet.12">
                  <p:embed/>
                </p:oleObj>
              </mc:Choice>
              <mc:Fallback>
                <p:oleObj name="Worksheet" r:id="rId7" imgW="1752678" imgH="13429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3581350"/>
                        <a:ext cx="2537132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8917"/>
              </p:ext>
            </p:extLst>
          </p:nvPr>
        </p:nvGraphicFramePr>
        <p:xfrm>
          <a:off x="1763688" y="5390590"/>
          <a:ext cx="3490307" cy="135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Worksheet" r:id="rId9" imgW="2257435" imgH="962141" progId="Excel.Sheet.12">
                  <p:embed/>
                </p:oleObj>
              </mc:Choice>
              <mc:Fallback>
                <p:oleObj name="Worksheet" r:id="rId9" imgW="2257435" imgH="962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5390590"/>
                        <a:ext cx="3490307" cy="135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6752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лучшее – враг хорошего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1083" y="217756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(структура – таблицы с возможностью вложенности)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заменить совокупность связанных реляционных таблиц одной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сложно контролировать целостность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9425"/>
              </p:ext>
            </p:extLst>
          </p:nvPr>
        </p:nvGraphicFramePr>
        <p:xfrm>
          <a:off x="2527300" y="3789040"/>
          <a:ext cx="408146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Worksheet" r:id="rId3" imgW="2371856" imgH="1533497" progId="Excel.Sheet.12">
                  <p:embed/>
                </p:oleObj>
              </mc:Choice>
              <mc:Fallback>
                <p:oleObj name="Worksheet" r:id="rId3" imgW="2371856" imgH="15334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7300" y="3789040"/>
                        <a:ext cx="4081463" cy="263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6512" y="1052736"/>
            <a:ext cx="9144000" cy="87155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Выбор реляционной СУБД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прагматичность превыше всего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688" y="2137840"/>
            <a:ext cx="7776864" cy="43204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688" y="4298082"/>
            <a:ext cx="777686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2112" y="4653136"/>
            <a:ext cx="2986957" cy="134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www.aplanadc.ru/dms/czrpo-docs/images/Opener/Oracle-Logo-H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1" y="2308347"/>
            <a:ext cx="1954325" cy="4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art.softline.ru/pictures/nodes/9b/46/35/a3/0f/3f/f9/b4/f8/orig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04" y="2447267"/>
            <a:ext cx="1632548" cy="13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ommons.bmstu.wiki/images/b/b5/Postgre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84" y="2561866"/>
            <a:ext cx="1221488" cy="10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ru/d/d3/Mysq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1" y="3273616"/>
            <a:ext cx="1686159" cy="87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1"/>
          <a:stretch/>
        </p:blipFill>
        <p:spPr>
          <a:xfrm>
            <a:off x="683568" y="2137841"/>
            <a:ext cx="2676525" cy="2160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4298082"/>
            <a:ext cx="267652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6512" y="1052736"/>
            <a:ext cx="9144000" cy="87155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Нормализация отношений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долго, скучно, но важно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67468"/>
            <a:ext cx="1649463" cy="220910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835696" y="1700808"/>
            <a:ext cx="7057775" cy="4752528"/>
            <a:chOff x="1835696" y="1700808"/>
            <a:chExt cx="7057775" cy="4752528"/>
          </a:xfrm>
        </p:grpSpPr>
        <p:sp>
          <p:nvSpPr>
            <p:cNvPr id="5" name="Rectangle 4"/>
            <p:cNvSpPr/>
            <p:nvPr/>
          </p:nvSpPr>
          <p:spPr>
            <a:xfrm>
              <a:off x="1835696" y="5733256"/>
              <a:ext cx="7056784" cy="7200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5816" y="5013176"/>
              <a:ext cx="5976664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7944" y="4293096"/>
              <a:ext cx="4824536" cy="7200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7020" y="3573016"/>
              <a:ext cx="36926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БКНФ (НФ </a:t>
              </a:r>
              <a:r>
                <a:rPr lang="ru-RU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Бойса</a:t>
              </a:r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-Кодда)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9334" y="2421136"/>
              <a:ext cx="2580321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15456" y="1700808"/>
              <a:ext cx="1478015" cy="72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93491" y="2852936"/>
            <a:ext cx="5212288" cy="971802"/>
            <a:chOff x="3993491" y="2852936"/>
            <a:chExt cx="5212288" cy="971802"/>
          </a:xfrm>
        </p:grpSpPr>
        <p:sp>
          <p:nvSpPr>
            <p:cNvPr id="28" name="Cloud 27"/>
            <p:cNvSpPr/>
            <p:nvPr/>
          </p:nvSpPr>
          <p:spPr>
            <a:xfrm>
              <a:off x="6762697" y="2880929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Cloud 28"/>
            <p:cNvSpPr/>
            <p:nvPr/>
          </p:nvSpPr>
          <p:spPr>
            <a:xfrm>
              <a:off x="3993491" y="2852936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Cloud 29"/>
            <p:cNvSpPr/>
            <p:nvPr/>
          </p:nvSpPr>
          <p:spPr>
            <a:xfrm>
              <a:off x="5364088" y="2880929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Right Arrow 22"/>
          <p:cNvSpPr/>
          <p:nvPr/>
        </p:nvSpPr>
        <p:spPr>
          <a:xfrm rot="19873793">
            <a:off x="2390980" y="4188936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6512" y="1052736"/>
            <a:ext cx="9144000" cy="87155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нормальные отношения сразу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35696" y="1700808"/>
            <a:ext cx="7057775" cy="4752528"/>
            <a:chOff x="1835696" y="1700808"/>
            <a:chExt cx="7057775" cy="4752528"/>
          </a:xfrm>
        </p:grpSpPr>
        <p:sp>
          <p:nvSpPr>
            <p:cNvPr id="5" name="Rectangle 4"/>
            <p:cNvSpPr/>
            <p:nvPr/>
          </p:nvSpPr>
          <p:spPr>
            <a:xfrm>
              <a:off x="1835696" y="5733256"/>
              <a:ext cx="7056784" cy="7200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5816" y="5013176"/>
              <a:ext cx="5976664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7944" y="4293096"/>
              <a:ext cx="4824536" cy="7200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7020" y="3573016"/>
              <a:ext cx="36926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БКНФ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(НФ </a:t>
              </a:r>
              <a:r>
                <a:rPr lang="ru-RU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Бойса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-Кодда</a:t>
              </a:r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9334" y="2421136"/>
              <a:ext cx="2580321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15456" y="1700808"/>
              <a:ext cx="1478015" cy="72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5НФ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93491" y="2852936"/>
            <a:ext cx="5212288" cy="971802"/>
            <a:chOff x="3993491" y="2852936"/>
            <a:chExt cx="5212288" cy="971802"/>
          </a:xfrm>
        </p:grpSpPr>
        <p:sp>
          <p:nvSpPr>
            <p:cNvPr id="28" name="Cloud 27"/>
            <p:cNvSpPr/>
            <p:nvPr/>
          </p:nvSpPr>
          <p:spPr>
            <a:xfrm>
              <a:off x="6762697" y="2880929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Cloud 28"/>
            <p:cNvSpPr/>
            <p:nvPr/>
          </p:nvSpPr>
          <p:spPr>
            <a:xfrm>
              <a:off x="3993491" y="2852936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Cloud 29"/>
            <p:cNvSpPr/>
            <p:nvPr/>
          </p:nvSpPr>
          <p:spPr>
            <a:xfrm>
              <a:off x="5364088" y="2880929"/>
              <a:ext cx="2443082" cy="94380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99195"/>
            <a:ext cx="2121412" cy="146772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987824" y="3796745"/>
            <a:ext cx="826004" cy="496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6512" y="1052736"/>
            <a:ext cx="9144000" cy="87155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51520" y="2480246"/>
            <a:ext cx="2880319" cy="1378697"/>
            <a:chOff x="154492" y="2057104"/>
            <a:chExt cx="2880319" cy="1378697"/>
          </a:xfrm>
        </p:grpSpPr>
        <p:sp>
          <p:nvSpPr>
            <p:cNvPr id="18" name="Прямоугольник 4"/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Важный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Срочный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Скучный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Прямоугольник 3"/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И.И.</a:t>
              </a: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Петров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П.П.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С.С.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Новый Н.Н.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" name="Прямая со стрелкой 6"/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3" name="Прямая со стрелкой 5"/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4" name="Прямая со стрелкой 2"/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7" name="Прямая со стрелкой 12"/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31" name="Прямая со стрелкой 2"/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02" name="Group 101"/>
          <p:cNvGrpSpPr/>
          <p:nvPr/>
        </p:nvGrpSpPr>
        <p:grpSpPr>
          <a:xfrm>
            <a:off x="3707904" y="2779729"/>
            <a:ext cx="4926579" cy="640365"/>
            <a:chOff x="3910449" y="2212571"/>
            <a:chExt cx="4926579" cy="640365"/>
          </a:xfrm>
        </p:grpSpPr>
        <p:sp>
          <p:nvSpPr>
            <p:cNvPr id="62" name="Прямоугольник 78"/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algn="ctr">
                <a:spcAft>
                  <a:spcPts val="0"/>
                </a:spcAft>
              </a:pPr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Прямоугольник 79"/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algn="ctr">
                <a:spcAft>
                  <a:spcPts val="0"/>
                </a:spcAft>
              </a:pPr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80"/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" name="Прямоугольник 81"/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6" name="Прямая со стрелкой 82"/>
            <p:cNvCxnSpPr>
              <a:stCxn id="69" idx="3"/>
              <a:endCxn id="63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7" name="Группа 83"/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9" name="Ромб 84"/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spcAft>
                    <a:spcPts val="0"/>
                  </a:spcAft>
                </a:pPr>
                <a:r>
                  <a:rPr lang="ru-RU" sz="20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0" name="Прямоугольник 85"/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Прямая со стрелкой 86"/>
            <p:cNvCxnSpPr>
              <a:stCxn id="62" idx="3"/>
              <a:endCxn id="69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03" name="Group 102"/>
          <p:cNvGrpSpPr/>
          <p:nvPr/>
        </p:nvGrpSpPr>
        <p:grpSpPr>
          <a:xfrm>
            <a:off x="251520" y="5074639"/>
            <a:ext cx="3096344" cy="1378697"/>
            <a:chOff x="154492" y="2057104"/>
            <a:chExt cx="2751005" cy="1378697"/>
          </a:xfrm>
        </p:grpSpPr>
        <p:sp>
          <p:nvSpPr>
            <p:cNvPr id="104" name="Прямоугольник 4"/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Должность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инженер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ст. инженер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вед. инженер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менеджер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Прямоугольник 3"/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И.И.</a:t>
              </a: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Петров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П.П.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С.С.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Новый Н.Н.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06" name="Прямая со стрелкой 6"/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07" name="Прямая со стрелкой 5"/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08" name="Прямая со стрелкой 2"/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09" name="Прямая со стрелкой 12"/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10" name="Прямая со стрелкой 2"/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36" name="Group 135"/>
          <p:cNvGrpSpPr/>
          <p:nvPr/>
        </p:nvGrpSpPr>
        <p:grpSpPr>
          <a:xfrm>
            <a:off x="3707904" y="5374778"/>
            <a:ext cx="4926579" cy="640365"/>
            <a:chOff x="3910449" y="3684834"/>
            <a:chExt cx="4926579" cy="640365"/>
          </a:xfrm>
        </p:grpSpPr>
        <p:grpSp>
          <p:nvGrpSpPr>
            <p:cNvPr id="124" name="Group 123"/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125" name="Прямоугольник 78"/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Прямоугольник 79"/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Прямоугольник 80"/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28" name="Прямоугольник 81"/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129" name="Прямая со стрелкой 82"/>
              <p:cNvCxnSpPr>
                <a:stCxn id="132" idx="3"/>
                <a:endCxn id="126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130" name="Группа 83"/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32" name="Ромб 84"/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200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33" name="Прямоугольник 85"/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ru-RU" sz="1400" dirty="0" smtClean="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4" name="Прямоугольник 76"/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5" name="Прямая со стрелкой 86"/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8" name="Rounded Rectangle 167"/>
          <p:cNvSpPr/>
          <p:nvPr/>
        </p:nvSpPr>
        <p:spPr>
          <a:xfrm>
            <a:off x="5157169" y="1988840"/>
            <a:ext cx="1967581" cy="367497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b="1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связи: </a:t>
            </a:r>
            <a:r>
              <a:rPr lang="ru-RU" sz="1400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или </a:t>
            </a:r>
            <a:r>
              <a:rPr lang="en-US" sz="1400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400" dirty="0">
              <a:solidFill>
                <a:srgbClr val="2572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4944231" y="3948107"/>
            <a:ext cx="2319872" cy="95749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b="1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1400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</a:p>
          <a:p>
            <a:pPr algn="ctr"/>
            <a:r>
              <a:rPr lang="ru-RU" sz="1400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algn="ctr"/>
            <a:r>
              <a:rPr lang="ru-RU" sz="1400" dirty="0" smtClean="0">
                <a:solidFill>
                  <a:srgbClr val="2572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необязательный</a:t>
            </a:r>
            <a:endParaRPr lang="ru-RU" sz="1400" dirty="0">
              <a:solidFill>
                <a:srgbClr val="2572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Elbow Connector 199"/>
          <p:cNvCxnSpPr>
            <a:stCxn id="168" idx="2"/>
            <a:endCxn id="64" idx="0"/>
          </p:cNvCxnSpPr>
          <p:nvPr/>
        </p:nvCxnSpPr>
        <p:spPr>
          <a:xfrm rot="5400000">
            <a:off x="5350001" y="1988770"/>
            <a:ext cx="423392" cy="1158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68" idx="2"/>
            <a:endCxn id="65" idx="0"/>
          </p:cNvCxnSpPr>
          <p:nvPr/>
        </p:nvCxnSpPr>
        <p:spPr>
          <a:xfrm rot="16200000" flipH="1">
            <a:off x="6527790" y="1969506"/>
            <a:ext cx="423392" cy="119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69" idx="2"/>
            <a:endCxn id="134" idx="0"/>
          </p:cNvCxnSpPr>
          <p:nvPr/>
        </p:nvCxnSpPr>
        <p:spPr>
          <a:xfrm rot="5400000">
            <a:off x="5161374" y="4665102"/>
            <a:ext cx="702298" cy="1183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169" idx="2"/>
            <a:endCxn id="128" idx="2"/>
          </p:cNvCxnSpPr>
          <p:nvPr/>
        </p:nvCxnSpPr>
        <p:spPr>
          <a:xfrm rot="16200000" flipH="1">
            <a:off x="6297990" y="4711774"/>
            <a:ext cx="846200" cy="1233846"/>
          </a:xfrm>
          <a:prstGeom prst="bentConnector3">
            <a:avLst>
              <a:gd name="adj1" fmla="val 41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6512" y="1052736"/>
            <a:ext cx="9144000" cy="87155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23528" y="3418455"/>
            <a:ext cx="2843277" cy="1378697"/>
            <a:chOff x="154492" y="2057104"/>
            <a:chExt cx="2843277" cy="1378697"/>
          </a:xfrm>
        </p:grpSpPr>
        <p:sp>
          <p:nvSpPr>
            <p:cNvPr id="18" name="Прямоугольник 4"/>
            <p:cNvSpPr/>
            <p:nvPr/>
          </p:nvSpPr>
          <p:spPr>
            <a:xfrm>
              <a:off x="2103071" y="2060848"/>
              <a:ext cx="894698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Премия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30000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50000</a:t>
              </a:r>
            </a:p>
            <a:p>
              <a:pPr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30000</a:t>
              </a:r>
            </a:p>
            <a:p>
              <a:pPr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20000</a:t>
              </a:r>
            </a:p>
            <a:p>
              <a:pPr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20000</a:t>
              </a:r>
              <a:endParaRPr lang="ru-RU" sz="14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Прямоугольник 3"/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И.И.</a:t>
              </a: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Петров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П.П.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С.С.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Новый Н.Н.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" name="Прямая со стрелкой 6"/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7" name="Прямая со стрелкой 12"/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1" name="Прямая со стрелкой 12"/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8" name="Прямая со стрелкой 12"/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9" name="Прямая со стрелкой 12"/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0" name="Group 9"/>
          <p:cNvGrpSpPr/>
          <p:nvPr/>
        </p:nvGrpSpPr>
        <p:grpSpPr>
          <a:xfrm>
            <a:off x="3910449" y="3717938"/>
            <a:ext cx="4926579" cy="640365"/>
            <a:chOff x="3910449" y="2356587"/>
            <a:chExt cx="4926579" cy="640365"/>
          </a:xfrm>
        </p:grpSpPr>
        <p:grpSp>
          <p:nvGrpSpPr>
            <p:cNvPr id="102" name="Group 101"/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62" name="Прямоугольник 78"/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Прямоугольник 79"/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Прямоугольник 80"/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5" name="Прямоугольник 81"/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7" name="Группа 83"/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69" name="Ромб 84"/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200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0" name="Прямоугольник 85"/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ru-RU" sz="1400" dirty="0" smtClean="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0" name="Прямоугольник 76"/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" name="Прямая со стрелкой 86"/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2" name="Прямоугольник 76"/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" name="Прямая со стрелкой 82"/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" name="Group 83"/>
          <p:cNvGrpSpPr/>
          <p:nvPr/>
        </p:nvGrpSpPr>
        <p:grpSpPr>
          <a:xfrm>
            <a:off x="270782" y="5074639"/>
            <a:ext cx="2896023" cy="1378697"/>
            <a:chOff x="105578" y="2057104"/>
            <a:chExt cx="2685639" cy="1378697"/>
          </a:xfrm>
        </p:grpSpPr>
        <p:sp>
          <p:nvSpPr>
            <p:cNvPr id="85" name="Прямоугольник 4"/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Аккаунт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en-US" sz="1400" dirty="0" err="1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ivanovi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petrovp</a:t>
              </a:r>
              <a:endParaRPr 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sidorovs</a:t>
              </a:r>
              <a:endParaRPr 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egorove</a:t>
              </a:r>
              <a:endParaRPr 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novyin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Прямоугольник 3"/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Сотрудник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И.И.</a:t>
              </a: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Петров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П.П.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</a:t>
              </a: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С.С.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Новый Н.Н.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7" name="Прямая со стрелкой 6"/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88" name="Прямая со стрелкой 12"/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89" name="Прямая со стрелкой 12"/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90" name="Прямая со стрелкой 12"/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91" name="Прямая со стрелкой 12"/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92" name="Group 91"/>
          <p:cNvGrpSpPr/>
          <p:nvPr/>
        </p:nvGrpSpPr>
        <p:grpSpPr>
          <a:xfrm>
            <a:off x="3910449" y="5374122"/>
            <a:ext cx="4926579" cy="640365"/>
            <a:chOff x="3910449" y="2356587"/>
            <a:chExt cx="4926579" cy="640365"/>
          </a:xfrm>
        </p:grpSpPr>
        <p:grpSp>
          <p:nvGrpSpPr>
            <p:cNvPr id="93" name="Group 92"/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98" name="Прямоугольник 78"/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Прямоугольник 79"/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Прямоугольник 80"/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11" name="Прямоугольник 81"/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12" name="Группа 83"/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13" name="Ромб 84"/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200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14" name="Прямоугольник 85"/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ru-RU" sz="1400" dirty="0" smtClean="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4" name="Прямоугольник 76"/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5" name="Прямая со стрелкой 86"/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" name="Прямоугольник 76"/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7" name="Прямая со стрелкой 82"/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323528" y="1935136"/>
            <a:ext cx="2664578" cy="1224137"/>
            <a:chOff x="154492" y="2057104"/>
            <a:chExt cx="2367394" cy="1224137"/>
          </a:xfrm>
        </p:grpSpPr>
        <p:sp>
          <p:nvSpPr>
            <p:cNvPr id="116" name="Прямоугольник 4"/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Оклад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50000</a:t>
              </a: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51000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70000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100000</a:t>
              </a:r>
              <a:endParaRPr lang="ru-RU" sz="14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" name="Прямоугольник 3"/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algn="ctr" eaLnBrk="1" hangingPunct="1"/>
              <a:r>
                <a:rPr lang="ru-RU" sz="1400" u="sng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Должность</a:t>
              </a:r>
              <a:endParaRPr lang="ru-RU" sz="1400" u="sng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инженер </a:t>
              </a: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ст. инженер</a:t>
              </a: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вед. инженер</a:t>
              </a:r>
            </a:p>
            <a:p>
              <a:pPr>
                <a:spcAft>
                  <a:spcPts val="0"/>
                </a:spcAft>
              </a:pPr>
              <a:r>
                <a:rPr lang="ru-RU" sz="1400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менеджер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18" name="Прямая со стрелкой 6"/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19" name="Прямая со стрелкой 2"/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20" name="Прямая со стрелкой 12"/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21" name="Прямая со стрелкой 12"/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22" name="Group 121"/>
          <p:cNvGrpSpPr/>
          <p:nvPr/>
        </p:nvGrpSpPr>
        <p:grpSpPr>
          <a:xfrm>
            <a:off x="3880215" y="2090430"/>
            <a:ext cx="4926579" cy="640365"/>
            <a:chOff x="3910449" y="3684834"/>
            <a:chExt cx="4926579" cy="640365"/>
          </a:xfrm>
        </p:grpSpPr>
        <p:grpSp>
          <p:nvGrpSpPr>
            <p:cNvPr id="123" name="Group 122"/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144" name="Прямоугольник 78"/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Прямоугольник 79"/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Прямоугольник 80"/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47" name="Прямоугольник 81"/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48" name="Группа 83"/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49" name="Ромб 84"/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200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50" name="Прямоугольник 85"/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ru-RU" sz="1400" dirty="0" smtClean="0">
                      <a:solidFill>
                        <a:schemeClr val="accent5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lang="ru-RU" sz="140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1" name="Прямоугольник 76"/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41" name="Прямая со стрелкой 86"/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1" name="Прямоугольник 76"/>
          <p:cNvSpPr/>
          <p:nvPr/>
        </p:nvSpPr>
        <p:spPr>
          <a:xfrm>
            <a:off x="7448205" y="2323547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52" name="Прямая со стрелкой 82"/>
          <p:cNvCxnSpPr/>
          <p:nvPr/>
        </p:nvCxnSpPr>
        <p:spPr>
          <a:xfrm flipV="1">
            <a:off x="7321383" y="2460800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TextBox 161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03225" y="1050989"/>
            <a:ext cx="8496300" cy="487363"/>
          </a:xfrm>
        </p:spPr>
        <p:txBody>
          <a:bodyPr anchorCtr="1">
            <a:normAutofit fontScale="90000"/>
          </a:bodyPr>
          <a:lstStyle/>
          <a:p>
            <a:pPr eaLnBrk="1" hangingPunct="1"/>
            <a:r>
              <a:rPr lang="ru-RU" altLang="ru-RU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Агенда</a:t>
            </a:r>
            <a:endParaRPr lang="ru-RU" altLang="ru-RU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4523" y="1538352"/>
            <a:ext cx="84963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БД для ОГО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Свойства БД: порядок прежде всего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Нарушение свойств: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антипримеры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Начинаем проектирование: вспоминаем грамматику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 выбор очевиден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Реляционные СУБД: выбор не так уж и очевиден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Нормализация отношений: долго, скучно, но необходимо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диаграмм: нормальные отношения сразу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конфигурирование и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БД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через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DB-API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Решение задачи: бета-версия и первые результаты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инъекции и защита от них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6752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диаграмм: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/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6 правил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1083" y="2177569"/>
            <a:ext cx="8352927" cy="287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[1]:[1] = одно отношение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1:[1] = два отношения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1:[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два отношения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1:1 = три отношения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три отношения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три отношения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0728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ER-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диаграмм:</a:t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проектирования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4436"/>
              </p:ext>
            </p:extLst>
          </p:nvPr>
        </p:nvGraphicFramePr>
        <p:xfrm>
          <a:off x="501424" y="4159558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424" y="4159558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0538"/>
              </p:ext>
            </p:extLst>
          </p:nvPr>
        </p:nvGraphicFramePr>
        <p:xfrm>
          <a:off x="6412941" y="4159558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2941" y="4159558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240722"/>
              </p:ext>
            </p:extLst>
          </p:nvPr>
        </p:nvGraphicFramePr>
        <p:xfrm>
          <a:off x="1160705" y="2060848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0705" y="2060848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12153"/>
              </p:ext>
            </p:extLst>
          </p:nvPr>
        </p:nvGraphicFramePr>
        <p:xfrm>
          <a:off x="2843808" y="414685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414685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0728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Первичный ключ - </a:t>
            </a:r>
            <a:b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уникальный идентификатор кортежа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643409"/>
              </p:ext>
            </p:extLst>
          </p:nvPr>
        </p:nvGraphicFramePr>
        <p:xfrm>
          <a:off x="755768" y="4159557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768" y="4159557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0538"/>
              </p:ext>
            </p:extLst>
          </p:nvPr>
        </p:nvGraphicFramePr>
        <p:xfrm>
          <a:off x="6412941" y="4159558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1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2941" y="4159558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86521"/>
              </p:ext>
            </p:extLst>
          </p:nvPr>
        </p:nvGraphicFramePr>
        <p:xfrm>
          <a:off x="1160705" y="2037900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2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0705" y="2037900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070606" y="2492896"/>
            <a:ext cx="1224136" cy="1440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6300192" y="4581128"/>
            <a:ext cx="2592288" cy="39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756133" y="4628602"/>
            <a:ext cx="1958804" cy="117666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46283"/>
              </p:ext>
            </p:extLst>
          </p:nvPr>
        </p:nvGraphicFramePr>
        <p:xfrm>
          <a:off x="2900149" y="415955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3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0149" y="415955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611752" y="4581128"/>
            <a:ext cx="791896" cy="100811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0728"/>
            <a:ext cx="9135094" cy="72008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Внешний ключ:</a:t>
            </a:r>
            <a:b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служит для связи двух отношений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643409"/>
              </p:ext>
            </p:extLst>
          </p:nvPr>
        </p:nvGraphicFramePr>
        <p:xfrm>
          <a:off x="755768" y="4159557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768" y="4159557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0538"/>
              </p:ext>
            </p:extLst>
          </p:nvPr>
        </p:nvGraphicFramePr>
        <p:xfrm>
          <a:off x="6412941" y="4159558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1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2941" y="4159558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86521"/>
              </p:ext>
            </p:extLst>
          </p:nvPr>
        </p:nvGraphicFramePr>
        <p:xfrm>
          <a:off x="1160705" y="2037900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2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0705" y="2037900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7901359" y="4628602"/>
            <a:ext cx="959853" cy="13926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6300192" y="4628602"/>
            <a:ext cx="1512168" cy="13926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46283"/>
              </p:ext>
            </p:extLst>
          </p:nvPr>
        </p:nvGraphicFramePr>
        <p:xfrm>
          <a:off x="2900149" y="415955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0149" y="415955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203848" y="2492896"/>
            <a:ext cx="1872208" cy="14125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0096"/>
            <a:ext cx="9144000" cy="7807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916832"/>
            <a:ext cx="847858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– Structured Query Language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структурированных запросов.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Definition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язык определения данных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(операторы: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CREATE, ALTER, DROP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Data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Manipulation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Language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манипулирования данными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(операторы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SELECT, INSERT, UPDATE, DELETE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Data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Control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Language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язык определения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данным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(операторы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GRANT, REVOKE, DENY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Transaction Control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язык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транзакциями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(операторы: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COMMIT, ROLLBACK, SAVEPOINT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0096"/>
            <a:ext cx="9144000" cy="7807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72816"/>
            <a:ext cx="84785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Конфигурируем Базу Данных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каждую таблицу создаем с помощью оператора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CREATE.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558" y="2667684"/>
            <a:ext cx="77932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        INTEGER    PRIMARY KEY  AUTOINCREMENT,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CHAR(128)  NOT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 CHAR(64)   NOT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Bonus     INTEGER    DEFAULT 0,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Login     CHAR(16)   NOT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  CHAR(16)   NOT NULL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Projects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        INTEGER    PRIMARY KEY  AUTOINCREMENT,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CHAR(128)  NOT NULL);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PositionSalary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 CHAR(64)   PRIMARY KEY  NOT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Salary    INTEGER    NOT NULL);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EmployeeProject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INTEGER,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0096"/>
            <a:ext cx="9144000" cy="7807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850873"/>
            <a:ext cx="8478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можно увидеть в наглядной форме 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браузера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551575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любую из созданных таблиц (при необходимости) можно с помощью оператора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DROP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174" y="6267998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Employees;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2" y="2292473"/>
            <a:ext cx="7040991" cy="31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0096"/>
            <a:ext cx="9144000" cy="7807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826" y="1844824"/>
            <a:ext cx="84743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«создать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прочесть, обновить, удалить») — акроним, обозначающий четыре базовые функции, используемые при работе с персистентными хранилищами данных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—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оператор языка SQL, который позволяет добавить строку со значениями в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таблицу.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—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оператор запроса в языке SQL, возвращающий набор данных (выборку) из базы данных. Имеет множество опций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UPDATE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— оператор языка SQL, позволяющий обновить значения в заданных столбцах таблицы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WHERE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. В случае, если критерий отбора не определён, выполняется удаление всех записей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20096"/>
            <a:ext cx="9144000" cy="7807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702" y="2199605"/>
            <a:ext cx="8044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Employees (Name, Position, Bonus, Login, Password)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 И.И.', 'инженер', 30000,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ivanovi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'ivanov123');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702" y="3383378"/>
            <a:ext cx="8044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FROM Employees;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Name, Bonus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Bonus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Bonus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 LIMIT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571" y="6074712"/>
            <a:ext cx="80376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702" y="5053797"/>
            <a:ext cx="804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Employees SET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Bonus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8570" y="1731404"/>
            <a:ext cx="8063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INSERT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58570" y="2916459"/>
            <a:ext cx="8063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8570" y="4549753"/>
            <a:ext cx="8063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UPDATE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8570" y="5568223"/>
            <a:ext cx="8045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DELETE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76400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БД в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через DB-API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1683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8734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3265" y="1276400"/>
            <a:ext cx="6017467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БД для ОГО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960379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Список утверждений об - «ОГО» - одной грандиозной организации: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организация состоит из сотрудников, у которых есть ФИО, должность и уникальный табельный номер;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сотрудники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работают в различных проектах: один сотрудник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участвовать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нескольких проектах; в проекте, разумеется, может быть несколько сотрудников; бывают проекты без сотрудников (которые еще только планируются) и сотрудники без проектов (проект закрылся, но его сотрудников пока не сократили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каждого проекта есть название и уникальный идентификатор;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каждом проекте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не более одного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менеджера;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сотрудники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получают зарплату (как ни странно), которая складывается из должностного оклада и премии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76400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БД ОГО через DB-API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1683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5" y="2492896"/>
            <a:ext cx="8352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Если вместо файла указать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:memory:,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то база будет создана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 оперативной памяти, а не в файле.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db_name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ogo.db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endParaRPr lang="en-US" sz="1200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Если файл базы данных еще не создан, он создастся автоматически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sqlite3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db_name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При необходимости меняем тип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row_factory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чтоб в ответах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базы данных отображались названия атрибутов.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0376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Конфигурирование: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CREATE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1596563"/>
            <a:ext cx="6912767" cy="5216813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Конфигурирование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 данных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(если необходимо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выполнить в скрипте)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FF33CC"/>
                </a:solidFill>
                <a:latin typeface="Courier New" panose="02070309020205020404" pitchFamily="49" charset="0"/>
              </a:rPr>
              <a:t>configure_db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Employees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"CREATE TABLE Employees"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(Id        INTEGER    PRIMARY KEY  AUTOINCREMENT,"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Name      CHAR(128)  NOT NULL,"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Position  CHAR(64)   NOT NULL,"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Bonus     INTEGER    DEFAULT 0,"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Login     CHAR(16)   NOT NULL,"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Password  CHAR(16)   NOT NULL)"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Projects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"CREATE TABLE Projects"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(Id        INTEGER    PRIMARY KEY  AUTOINCREMENT,"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Name      CHAR(128)  NOT NULL)"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PositionSalary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"CREATE TABLE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PositionSalary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(Position  CHAR(64)   PRIMARY KEY  NOT NULL,"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Salary    INTEGER    NOT NULL)"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EmployeeProject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"CREATE TABLE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(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INTEGER,"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INTEGER,"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PRIMARY KEY (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))"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0376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записей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INSERT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7" y="1690930"/>
            <a:ext cx="770485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Добавление записей в таблицу Проекты </a:t>
            </a: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conn, 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курсор - специальный объект,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который делает запросы и получает их результаты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INSERT запрос к базе данных, используя обычный SQL-синтаксис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Projects (Name)"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VALUES (:name)"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Если мы не просто читаем, но и вносим изменения в базу данных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- необходимо сохранить транзакцию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0376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INSERT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7" y="1690930"/>
            <a:ext cx="77048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Добавление записей в таблицу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ДолжностьОклад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conn, position, salary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conn.cursor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PositionSalary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(Position, Salary)"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VALUES (:position, :salary)"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'salary'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Добавление записей в таблицу Сотрудники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Employees (Name, Position, Bonus, Login, Password)"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VALUES (:name, :position, :bonus, :login,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Добавление записей в таблицу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СотрудникиПроекты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)"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VALUES (: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)"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	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БД ОГО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1524555"/>
            <a:ext cx="7776864" cy="503214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ogo.db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db_exists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db_name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 not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db_exists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configure_db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ivanovi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petrovp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sidorovs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8368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Чтение данных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SELECT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609630"/>
            <a:ext cx="77048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Проверка наличия пользователя в базе данных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с </a:t>
            </a:r>
            <a:r>
              <a:rPr lang="ru-RU" sz="1200">
                <a:solidFill>
                  <a:srgbClr val="008000"/>
                </a:solidFill>
                <a:latin typeface="Courier New" panose="02070309020205020404" pitchFamily="49" charset="0"/>
              </a:rPr>
              <a:t>указанным </a:t>
            </a:r>
            <a:r>
              <a:rPr lang="ru-RU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логином/паролем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33CC"/>
                </a:solidFill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Employees AS E,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E.Login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:login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E.Password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Проверка наличия указанного сотрудника в указанном проекте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bool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8368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Чтение данных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: SELECT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1552724"/>
            <a:ext cx="6517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Вывод информации для сотрудника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Соединяем таблицы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Employees,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PositionSalary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P.Salary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E.Bonus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Pay"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Employees AS E,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PositionSalary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25139"/>
              </p:ext>
            </p:extLst>
          </p:nvPr>
        </p:nvGraphicFramePr>
        <p:xfrm>
          <a:off x="258763" y="4195763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Worksheet" r:id="rId3" imgW="5276787" imgH="962141" progId="Excel.Sheet.12">
                  <p:embed/>
                </p:oleObj>
              </mc:Choice>
              <mc:Fallback>
                <p:oleObj name="Worksheet" r:id="rId3" imgW="5276787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3" y="4195763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32779"/>
              </p:ext>
            </p:extLst>
          </p:nvPr>
        </p:nvGraphicFramePr>
        <p:xfrm>
          <a:off x="6300192" y="4195763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4195763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79512" y="4293096"/>
            <a:ext cx="4151188" cy="10081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6223076" y="4293097"/>
            <a:ext cx="2597396" cy="100811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0322"/>
              </p:ext>
            </p:extLst>
          </p:nvPr>
        </p:nvGraphicFramePr>
        <p:xfrm>
          <a:off x="2555776" y="5729189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Worksheet" r:id="rId7" imgW="4390880" imgH="771561" progId="Excel.Sheet.12">
                  <p:embed/>
                </p:oleObj>
              </mc:Choice>
              <mc:Fallback>
                <p:oleObj name="Worksheet" r:id="rId7" imgW="4390880" imgH="77156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5729189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411760" y="5647631"/>
            <a:ext cx="5040560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2255106" y="5301208"/>
            <a:ext cx="1380790" cy="346423"/>
          </a:xfrm>
          <a:prstGeom prst="straightConnector1">
            <a:avLst/>
          </a:prstGeom>
          <a:ln w="6350"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6516216" y="5301208"/>
            <a:ext cx="1005558" cy="346423"/>
          </a:xfrm>
          <a:prstGeom prst="straightConnector1">
            <a:avLst/>
          </a:prstGeom>
          <a:ln w="63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88368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Чтение данных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: SELECT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484784"/>
            <a:ext cx="6192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Вывод информации для менеджера проекта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Соединяем таблицы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Employees,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PositionSalary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EmployeeProject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FF33CC"/>
                </a:solidFill>
                <a:latin typeface="Courier New" panose="02070309020205020404" pitchFamily="49" charset="0"/>
              </a:rPr>
              <a:t>show_manager_info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P.Salary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+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E.Bonus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As Pay"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 FROM Employees AS E,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PositionSalary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AS P, "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    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P.Position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31561"/>
              </p:ext>
            </p:extLst>
          </p:nvPr>
        </p:nvGraphicFramePr>
        <p:xfrm>
          <a:off x="470745" y="4221188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Worksheet" r:id="rId3" imgW="4810299" imgH="962141" progId="Excel.Sheet.12">
                  <p:embed/>
                </p:oleObj>
              </mc:Choice>
              <mc:Fallback>
                <p:oleObj name="Worksheet" r:id="rId3" imgW="4810299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745" y="4221188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97051"/>
              </p:ext>
            </p:extLst>
          </p:nvPr>
        </p:nvGraphicFramePr>
        <p:xfrm>
          <a:off x="6228184" y="4221088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184" y="4221088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1494" y="4318421"/>
            <a:ext cx="3672408" cy="1008112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6151068" y="4318422"/>
            <a:ext cx="2597396" cy="1008111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6667"/>
              </p:ext>
            </p:extLst>
          </p:nvPr>
        </p:nvGraphicFramePr>
        <p:xfrm>
          <a:off x="469900" y="5589240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Worksheet" r:id="rId7" imgW="4505302" imgH="962141" progId="Excel.Sheet.12">
                  <p:embed/>
                </p:oleObj>
              </mc:Choice>
              <mc:Fallback>
                <p:oleObj name="Worksheet" r:id="rId7" imgW="4505302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00" y="5589240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stCxn id="6" idx="2"/>
            <a:endCxn id="15" idx="0"/>
          </p:cNvCxnSpPr>
          <p:nvPr/>
        </p:nvCxnSpPr>
        <p:spPr>
          <a:xfrm>
            <a:off x="2227698" y="5326533"/>
            <a:ext cx="719547" cy="20669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02996" y="4822478"/>
            <a:ext cx="648072" cy="83877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75735"/>
              </p:ext>
            </p:extLst>
          </p:nvPr>
        </p:nvGraphicFramePr>
        <p:xfrm>
          <a:off x="6228184" y="5628530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Worksheet" r:id="rId9" imgW="1752678" imgH="1152337" progId="Excel.Sheet.12">
                  <p:embed/>
                </p:oleObj>
              </mc:Choice>
              <mc:Fallback>
                <p:oleObj name="Worksheet" r:id="rId9" imgW="1752678" imgH="115233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8184" y="5628530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151068" y="5554523"/>
            <a:ext cx="1866292" cy="1186844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391494" y="5533232"/>
            <a:ext cx="5111502" cy="1232395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Straight Arrow Connector 19"/>
          <p:cNvCxnSpPr>
            <a:stCxn id="14" idx="1"/>
            <a:endCxn id="15" idx="3"/>
          </p:cNvCxnSpPr>
          <p:nvPr/>
        </p:nvCxnSpPr>
        <p:spPr>
          <a:xfrm flipH="1">
            <a:off x="5502996" y="6147945"/>
            <a:ext cx="648072" cy="148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10081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Изменение данных: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UPDATE 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DELETE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5" y="2091620"/>
            <a:ext cx="7704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Изменение премии сотрудника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UPDATE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"UPDATE Employees"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SET Bonus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Id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Удаление сотрудника из проекта (но не из базы данных)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33CC"/>
                </a:solidFill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DELETE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"DELETE FROM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64807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Решение задачи:</a:t>
            </a:r>
            <a:b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бета-версия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622405"/>
            <a:ext cx="7632848" cy="526297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Логин: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Пароль: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Здравствуйте, {}"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менеджер проекта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!=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Новая премия: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new_bonus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!=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3265" y="1276400"/>
            <a:ext cx="6017467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960379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Задачи, которые должна решать База Данных и программа-клиент для работы с ней в 0-й версии: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strike="sngStrike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хотя бы запускаться и не падать в течение первого часа работы;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данных о сотрудниках, проектах и связях между ними;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предоставлять каждому сотруднику возможность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посмотреть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только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свою зарплату; 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предоставлять каждому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менеджеру возможность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смотреть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премии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сотрудников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 проекта (но свои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разумеется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редактировать нельзя), а также исключать сотрудников из этого проекта (опять же, кроме себя).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19"/>
            <a:ext cx="9144000" cy="89540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Решение задачи:</a:t>
            </a:r>
            <a:b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бета-версии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1988840"/>
            <a:ext cx="7704856" cy="175432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sidorovs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zayka88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Здравствуйте, Сидоров С.С.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Информация для менеджера: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Id': 2, 'Name': '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Петров П.П.',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Pay': 101000}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{'Id': 3, 'Name': '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Сидоров С.С.',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Pay': 130000}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Новая премия: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6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0000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248" y="3921750"/>
            <a:ext cx="7704856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sidorovs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zayka88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Здравствуйте, Сидоров С.С.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Информация для менеджера: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Id': 2, 'Name': '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Петров П.П.',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Pay':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111000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{'Id': 3, 'Name': '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Сидоров С.С.', 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Pay': 130000}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сотрудника (0 - отмена):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9248" y="5676121"/>
            <a:ext cx="7704856" cy="6463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sidorovs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123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Доступ запрещен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SQL-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инъекции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уязвимый код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572" y="1916832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FF33CC"/>
                </a:solidFill>
                <a:latin typeface="Courier New" panose="02070309020205020404" pitchFamily="49" charset="0"/>
              </a:rPr>
              <a:t>bad_authentication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Employees AS E,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E.Login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'{login}'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E.Password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'{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}'"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572" y="3683932"/>
            <a:ext cx="7704856" cy="101566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ivanovi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ivanov123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Здравствуйте, Иванов И.И.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Информация для сотрудника: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{'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': 1, '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': 'Иванов И.И.', '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': 80000}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72" y="4897035"/>
            <a:ext cx="7704856" cy="6463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ivanovi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123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Доступ запрещен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572" y="5740806"/>
            <a:ext cx="7704856" cy="101566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ivanovi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123' OR 'a'='a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Здравствуйте, Иванов И.И.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Информация для сотрудника: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{'</a:t>
            </a:r>
            <a:r>
              <a:rPr 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': 1, '</a:t>
            </a:r>
            <a:r>
              <a:rPr 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': 'Иванов И.И.', '</a:t>
            </a:r>
            <a:r>
              <a:rPr 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Pay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': 80000}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SQL-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инъекции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защищенный код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572" y="1916832"/>
            <a:ext cx="77048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33CC"/>
                </a:solidFill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Employees AS E,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E.Login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:login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E.Password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: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{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33CC"/>
                </a:solidFill>
                <a:latin typeface="Courier New" panose="02070309020205020404" pitchFamily="49" charset="0"/>
              </a:rPr>
              <a:t>authentication</a:t>
            </a:r>
            <a:r>
              <a:rPr lang="ru-RU" sz="1200" dirty="0" smtClean="0">
                <a:solidFill>
                  <a:srgbClr val="FF33CC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E.Name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E.Position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EP.ProjectId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FROM Employees AS E,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EmployeeProject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AS EP"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WHERE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EP.EmployeeId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" 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E.Login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?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E.Password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ru-RU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?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</a:t>
            </a: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pwd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72" y="5700802"/>
            <a:ext cx="7704856" cy="6463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Логин: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ivanovi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Пароль: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123' OR 'a'='a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Доступ запрещен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01008"/>
            <a:ext cx="9144000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ничего не придумали, импровизируй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04392"/>
            <a:ext cx="9135094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Свойства баз данных: 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прежде всего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2124139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98448" y="3563133"/>
            <a:ext cx="5350015" cy="2746186"/>
            <a:chOff x="3398448" y="3563133"/>
            <a:chExt cx="5350015" cy="27461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448" y="3859012"/>
              <a:ext cx="5350015" cy="2450307"/>
            </a:xfrm>
            <a:prstGeom prst="rect">
              <a:avLst/>
            </a:prstGeom>
            <a:ln>
              <a:solidFill>
                <a:srgbClr val="2572BB"/>
              </a:solidFill>
            </a:ln>
          </p:spPr>
        </p:pic>
        <p:sp>
          <p:nvSpPr>
            <p:cNvPr id="7" name="Shape 20"/>
            <p:cNvSpPr txBox="1">
              <a:spLocks/>
            </p:cNvSpPr>
            <p:nvPr/>
          </p:nvSpPr>
          <p:spPr>
            <a:xfrm>
              <a:off x="3400393" y="3563133"/>
              <a:ext cx="5348069" cy="29587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8575">
              <a:solidFill>
                <a:srgbClr val="2572BB"/>
              </a:solidFill>
            </a:ln>
          </p:spPr>
          <p:txBody>
            <a:bodyPr vert="horz" lIns="216000" tIns="216000" rIns="216000" bIns="216000" rtlCol="0" anchor="ctr" anchorCtr="0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ru-RU" sz="2400" dirty="0" smtClean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Систематизированный набор данных</a:t>
              </a:r>
              <a:endPara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flipH="1">
            <a:off x="2771803" y="4600171"/>
            <a:ext cx="626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+mj-cs"/>
              </a:rPr>
              <a:t>vs</a:t>
            </a:r>
            <a:endParaRPr lang="ru-RU" sz="3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25" y="3563130"/>
            <a:ext cx="2390778" cy="2762854"/>
            <a:chOff x="381025" y="3563130"/>
            <a:chExt cx="2390778" cy="2762854"/>
          </a:xfrm>
        </p:grpSpPr>
        <p:sp>
          <p:nvSpPr>
            <p:cNvPr id="6" name="Shape 20"/>
            <p:cNvSpPr txBox="1">
              <a:spLocks/>
            </p:cNvSpPr>
            <p:nvPr/>
          </p:nvSpPr>
          <p:spPr>
            <a:xfrm>
              <a:off x="395537" y="3563130"/>
              <a:ext cx="2376266" cy="29587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8575">
              <a:solidFill>
                <a:srgbClr val="2572BB"/>
              </a:solidFill>
            </a:ln>
          </p:spPr>
          <p:txBody>
            <a:bodyPr vert="horz" lIns="216000" tIns="216000" rIns="216000" bIns="216000" rtlCol="0" anchor="ctr" anchorCtr="0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ru-RU" sz="2400" dirty="0" smtClean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Набор данных</a:t>
              </a:r>
              <a:endPara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25" y="3859009"/>
              <a:ext cx="2390777" cy="246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04392"/>
            <a:ext cx="9135094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Свойства баз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1083" y="206084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Целостность (полнота, непротиворечивость, адекватность)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Безопасность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91083" y="4437112"/>
            <a:ext cx="31698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что будет, если их нарушить?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9" y="3140968"/>
            <a:ext cx="4820082" cy="3359226"/>
          </a:xfrm>
          <a:prstGeom prst="rect">
            <a:avLst/>
          </a:prstGeom>
          <a:ln>
            <a:solidFill>
              <a:srgbClr val="2572BB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04392"/>
            <a:ext cx="9135094" cy="49641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Антипримеры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/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(не повторять, опасно для кармы!)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48064" y="2078034"/>
            <a:ext cx="3600400" cy="1134942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целостности (полноты)</a:t>
            </a:r>
          </a:p>
          <a:p>
            <a:pPr algn="ctr"/>
            <a:r>
              <a:rPr lang="ru-RU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2" name="Straight Connector 21"/>
          <p:cNvCxnSpPr>
            <a:stCxn id="16" idx="1"/>
            <a:endCxn id="35" idx="3"/>
          </p:cNvCxnSpPr>
          <p:nvPr/>
        </p:nvCxnSpPr>
        <p:spPr>
          <a:xfrm flipH="1">
            <a:off x="4687888" y="2645505"/>
            <a:ext cx="460176" cy="13103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88277"/>
              </p:ext>
            </p:extLst>
          </p:nvPr>
        </p:nvGraphicFramePr>
        <p:xfrm>
          <a:off x="390525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Worksheet" r:id="rId3" imgW="3009785" imgH="971382" progId="Excel.Sheet.12">
                  <p:embed/>
                </p:oleObj>
              </mc:Choice>
              <mc:Fallback>
                <p:oleObj name="Worksheet" r:id="rId3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34252"/>
              </p:ext>
            </p:extLst>
          </p:nvPr>
        </p:nvGraphicFramePr>
        <p:xfrm>
          <a:off x="390525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Worksheet" r:id="rId5" imgW="3009785" imgH="971382" progId="Excel.Sheet.12">
                  <p:embed/>
                </p:oleObj>
              </mc:Choice>
              <mc:Fallback>
                <p:oleObj name="Worksheet" r:id="rId5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525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91455"/>
              </p:ext>
            </p:extLst>
          </p:nvPr>
        </p:nvGraphicFramePr>
        <p:xfrm>
          <a:off x="390525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Worksheet" r:id="rId7" imgW="3009785" imgH="971382" progId="Excel.Sheet.12">
                  <p:embed/>
                </p:oleObj>
              </mc:Choice>
              <mc:Fallback>
                <p:oleObj name="Worksheet" r:id="rId7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525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148064" y="3592808"/>
            <a:ext cx="3600400" cy="1134942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sz="16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неизбыточности</a:t>
            </a:r>
            <a:endParaRPr lang="ru-RU" sz="1600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17" name="Straight Connector 16"/>
          <p:cNvCxnSpPr>
            <a:stCxn id="20" idx="1"/>
            <a:endCxn id="36" idx="3"/>
          </p:cNvCxnSpPr>
          <p:nvPr/>
        </p:nvCxnSpPr>
        <p:spPr>
          <a:xfrm flipH="1">
            <a:off x="4687888" y="4160279"/>
            <a:ext cx="460176" cy="150577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48064" y="5154190"/>
            <a:ext cx="3600400" cy="1227138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21" name="Straight Connector 20"/>
          <p:cNvCxnSpPr>
            <a:stCxn id="24" idx="1"/>
            <a:endCxn id="37" idx="3"/>
          </p:cNvCxnSpPr>
          <p:nvPr/>
        </p:nvCxnSpPr>
        <p:spPr>
          <a:xfrm flipH="1">
            <a:off x="4681538" y="5767759"/>
            <a:ext cx="466526" cy="7900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1268760"/>
            <a:ext cx="91440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Начинаем проектирование: </a:t>
            </a:r>
            <a:b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вспоминаем грамматику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2386623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Формулируем утверждения о предметной области,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строго выделяя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подлежащие и дополнения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(это будут сущности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сказуемые (это будут связи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сотрудник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относится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проекту </a:t>
            </a:r>
            <a:endParaRPr lang="ru-RU" sz="20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сотрудник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оклад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премию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(из которых складывается зарплата, если кто не знает)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сотрудник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(инженер,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старший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инженер,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менеджер)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оклад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сотрудника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однозначно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должностью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данных:</a:t>
            </a:r>
            <a:b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– простая, как дерево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2125305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(структура – дерево)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удобная, если сущностей мало и связи простые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отсутствие гибкости (как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отразить возможность нахождения сотрудника сразу в нескольких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проектах?)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28023" y="3809662"/>
            <a:ext cx="8487951" cy="2427650"/>
            <a:chOff x="328023" y="3712605"/>
            <a:chExt cx="8487951" cy="2427650"/>
          </a:xfrm>
        </p:grpSpPr>
        <p:sp>
          <p:nvSpPr>
            <p:cNvPr id="4" name="TextBox 3"/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 Важный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Иванов И.И.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Петров П.П.</a:t>
              </a:r>
              <a:endParaRPr lang="ru-RU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 Срочный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Егоров Е.Е.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Сидоров С.С.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6" name="Straight Connector 5"/>
            <p:cNvCxnSpPr>
              <a:stCxn id="4" idx="2"/>
              <a:endCxn id="7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8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2"/>
              <a:endCxn id="10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0"/>
              <a:endCxn id="9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ln w="12700"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Проекты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4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0"/>
              <a:endCxn id="25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noFill/>
        </p:spPr>
        <p:txBody>
          <a:bodyPr wrap="square" lIns="36000" rIns="36000" bIns="36000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29898</TotalTime>
  <Words>3120</Words>
  <Application>Microsoft Office PowerPoint</Application>
  <PresentationFormat>On-screen Show (4:3)</PresentationFormat>
  <Paragraphs>683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1_MeraNetworks</vt:lpstr>
      <vt:lpstr>MeraNetworks</vt:lpstr>
      <vt:lpstr>Office Theme</vt:lpstr>
      <vt:lpstr>Worksheet</vt:lpstr>
      <vt:lpstr>Орлов Илья Нижний Новгород  2019г.</vt:lpstr>
      <vt:lpstr>Агенда</vt:lpstr>
      <vt:lpstr>Постановка задачи: БД для ОГО</vt:lpstr>
      <vt:lpstr>Постановка задачи</vt:lpstr>
      <vt:lpstr>Свойства баз данных:  порядок прежде всего</vt:lpstr>
      <vt:lpstr>Свойства баз данных</vt:lpstr>
      <vt:lpstr>Антипримеры (не повторять, опасно для кармы!)</vt:lpstr>
      <vt:lpstr>Начинаем проектирование:  вспоминаем грамматику</vt:lpstr>
      <vt:lpstr>Модели данных: иерархическая – простая, как дерево</vt:lpstr>
      <vt:lpstr>Модели данных: сетевая – легко запутаться</vt:lpstr>
      <vt:lpstr>Модели данных: многомерная – для спецзадач  </vt:lpstr>
      <vt:lpstr>Модели данных: объектно-ориентированная – для ORM  </vt:lpstr>
      <vt:lpstr>Модели данных: реляционная – то, что надо! </vt:lpstr>
      <vt:lpstr>Модели данных: постреляционная – лучшее – враг хорошего </vt:lpstr>
      <vt:lpstr>Выбор реляционной СУБД: прагматичность превыше всего</vt:lpstr>
      <vt:lpstr>Нормализация отношений: долго, скучно, но важно</vt:lpstr>
      <vt:lpstr>Метод ER-диаграмм: нормальные отношения сразу</vt:lpstr>
      <vt:lpstr>Метод ER-диаграмм</vt:lpstr>
      <vt:lpstr>Метод ER-диаграмм</vt:lpstr>
      <vt:lpstr>Метод ER-диаграмм: 6 правил</vt:lpstr>
      <vt:lpstr>Метод ER-диаграмм: результат проектирования</vt:lpstr>
      <vt:lpstr>Первичный ключ -  уникальный идентификатор кортежа</vt:lpstr>
      <vt:lpstr>Внешний ключ: служит для связи двух отношений</vt:lpstr>
      <vt:lpstr>Основы SQL</vt:lpstr>
      <vt:lpstr>Основы SQL:  конфигурирование</vt:lpstr>
      <vt:lpstr>Основы SQL:  конфигурирование</vt:lpstr>
      <vt:lpstr>Основы SQL:  операторы CRUD</vt:lpstr>
      <vt:lpstr>Основы SQL:  операторы CRUD</vt:lpstr>
      <vt:lpstr>Работа с БД в Python через DB-API</vt:lpstr>
      <vt:lpstr>БД ОГО через DB-API</vt:lpstr>
      <vt:lpstr>Конфигурирование: CREATE</vt:lpstr>
      <vt:lpstr>Добавление записей: INSERT</vt:lpstr>
      <vt:lpstr>Добавление записей: INSERT</vt:lpstr>
      <vt:lpstr>Создаем БД ОГО</vt:lpstr>
      <vt:lpstr>Чтение данных: SELECT</vt:lpstr>
      <vt:lpstr>Чтение данных: SELECT</vt:lpstr>
      <vt:lpstr>Чтение данных: SELECT</vt:lpstr>
      <vt:lpstr>Изменение данных:  UPDATE и DELETE</vt:lpstr>
      <vt:lpstr>Решение задачи: бета-версия</vt:lpstr>
      <vt:lpstr>Решение задачи: тестирование бета-версии</vt:lpstr>
      <vt:lpstr>SQL-инъекции: уязвимый код</vt:lpstr>
      <vt:lpstr>SQL-инъекции: защищенный код</vt:lpstr>
      <vt:lpstr>далее ничего не придумали, импровизируй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User</cp:lastModifiedBy>
  <cp:revision>1045</cp:revision>
  <dcterms:created xsi:type="dcterms:W3CDTF">2009-01-14T03:06:54Z</dcterms:created>
  <dcterms:modified xsi:type="dcterms:W3CDTF">2019-11-12T19:01:31Z</dcterms:modified>
</cp:coreProperties>
</file>