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43"/>
  </p:notesMasterIdLst>
  <p:handoutMasterIdLst>
    <p:handoutMasterId r:id="rId44"/>
  </p:handoutMasterIdLst>
  <p:sldIdLst>
    <p:sldId id="345" r:id="rId3"/>
    <p:sldId id="369" r:id="rId4"/>
    <p:sldId id="470" r:id="rId5"/>
    <p:sldId id="507" r:id="rId6"/>
    <p:sldId id="471" r:id="rId7"/>
    <p:sldId id="508" r:id="rId8"/>
    <p:sldId id="463" r:id="rId9"/>
    <p:sldId id="472" r:id="rId10"/>
    <p:sldId id="473" r:id="rId11"/>
    <p:sldId id="474" r:id="rId12"/>
    <p:sldId id="476" r:id="rId13"/>
    <p:sldId id="477" r:id="rId14"/>
    <p:sldId id="478" r:id="rId15"/>
    <p:sldId id="480" r:id="rId16"/>
    <p:sldId id="481" r:id="rId17"/>
    <p:sldId id="482" r:id="rId18"/>
    <p:sldId id="479" r:id="rId19"/>
    <p:sldId id="483" r:id="rId20"/>
    <p:sldId id="485" r:id="rId21"/>
    <p:sldId id="484" r:id="rId22"/>
    <p:sldId id="486" r:id="rId23"/>
    <p:sldId id="488" r:id="rId24"/>
    <p:sldId id="487" r:id="rId25"/>
    <p:sldId id="490" r:id="rId26"/>
    <p:sldId id="491" r:id="rId27"/>
    <p:sldId id="492" r:id="rId28"/>
    <p:sldId id="489" r:id="rId29"/>
    <p:sldId id="493" r:id="rId30"/>
    <p:sldId id="494" r:id="rId31"/>
    <p:sldId id="496" r:id="rId32"/>
    <p:sldId id="495" r:id="rId33"/>
    <p:sldId id="499" r:id="rId34"/>
    <p:sldId id="500" r:id="rId35"/>
    <p:sldId id="498" r:id="rId36"/>
    <p:sldId id="502" r:id="rId37"/>
    <p:sldId id="501" r:id="rId38"/>
    <p:sldId id="503" r:id="rId39"/>
    <p:sldId id="504" r:id="rId40"/>
    <p:sldId id="506" r:id="rId41"/>
    <p:sldId id="505" r:id="rId4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86" d="100"/>
          <a:sy n="86" d="100"/>
        </p:scale>
        <p:origin x="47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18.04.2020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№9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377825" y="1410355"/>
            <a:ext cx="84963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и процессы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4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Процессы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Потоки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Модуль </a:t>
            </a: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Объекты синхронизации: блокировки (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Объекты синхронизации: семафоры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Объекты синхронизации: события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Объекты синхронизации: условные переменные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Использование разделяемой памяти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Создание пула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Практика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7544" y="1634024"/>
            <a:ext cx="81905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результате мы получаем, что несмотря на то, что суммарное время выполнения функции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 такое же, как и в примере без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(16 секунд), время выполнения всей программы равно всего 5 секундам. Т.е. не сумме времен всех вызовов функции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compute,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только максимальному времени выполнения этой функции. Таким образом, с применением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наша программа работает более чем в 3 раза быстрее.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3" y="3991123"/>
            <a:ext cx="8190557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5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5</a:t>
            </a:r>
          </a:p>
        </p:txBody>
      </p:sp>
    </p:spTree>
    <p:extLst>
      <p:ext uri="{BB962C8B-B14F-4D97-AF65-F5344CB8AC3E}">
        <p14:creationId xmlns:p14="http://schemas.microsoft.com/office/powerpoint/2010/main" val="349490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работе с потоками обязательные следующие операции: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потока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старт потока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ожидание завершения потока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Изначально у каждой программы есть один поток - он же "главный". Этот поток создается операционной системой при запуске процесса. С точки зрения программиста он почти не отличается от созданных вручную. Практически же существуют некоторые особенности, например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именно этот поток реагирует на системные прерывания (например, нажатие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Ctrl+C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пока выполняется "неглавный" поток, программа не будет на них реагировать.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285956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сказано ранее, для организации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модуль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threading.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два способа создания потоков с использованием этого модуля: передачей исполняемой функции в конструктор и наследованием.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3199035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Первый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do something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name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имя потока. Ни на что не влияет, но может быть полезно при отладке.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target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точка входа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(любой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callable object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функция, связанный метод класса).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позиционные аргументы.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именованные аргументы.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3590" y="5725705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с именем 'th1' будет создан, но не запущен. После запуска будет вызвана функция f с параметрами a=1, b=2, c=3. Все аргументы могут быть опущены.</a:t>
            </a:r>
          </a:p>
        </p:txBody>
      </p:sp>
    </p:spTree>
    <p:extLst>
      <p:ext uri="{BB962C8B-B14F-4D97-AF65-F5344CB8AC3E}">
        <p14:creationId xmlns:p14="http://schemas.microsoft.com/office/powerpoint/2010/main" val="344837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157" y="2132856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Второй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do something,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self.b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практически тот же самый, но в новом потоке будет запущен метод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run.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3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того, как поток создан, его нужно запустить. В обоих случаях это делается через вызов: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1" y="2636912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th.start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1" y="3036442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Любой поток рано или поздно нужно завершить. Делается это простым выходом из функции потока. Не существует ПРАВИЛЬНОГО способа завершить поток снаружи. Это - принципиальное ограничение. Т.е. если вы хотите завершить поток из другого - просигнализируйте ему о своей просьбе (выставив флаг-переменную, например). Поэтому после сигнала о завершении нужно дождаться, когда поток реально закончит свою работу. Делается это так: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1" y="5374964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th.join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1" y="5797713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join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приостановит выполнение потока, вызвавшего его, и будет ждать когда поток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завершит свое выполнение. Зачастую поток, стартовавший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его же и ждет, но бывают и исключения.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216279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раз про работу с потоками: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можно создавать и запускать.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просить их закончить свою работу, но нельзя останавливать принудительно.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Завершения потока нужно дожидаться.</a:t>
            </a:r>
          </a:p>
        </p:txBody>
      </p:sp>
    </p:spTree>
    <p:extLst>
      <p:ext uri="{BB962C8B-B14F-4D97-AF65-F5344CB8AC3E}">
        <p14:creationId xmlns:p14="http://schemas.microsoft.com/office/powerpoint/2010/main" val="361750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проблема многопоточного программирования – разделение ресурсов. Потоки должны взаимодействовать между собой, или, другими словами, изменять состояние разделяемых между ними объектов. Несколько потоков могут пытаться изменить один объект одновременно, и результат будет непредсказуем. Объекты могут быть сложными… К примеру, запись в объект "пользователь" фамилии одним потоком, а имени другим может привести к неожиданному результату (например, фамилия перетрет имя, или наоборот). Существуют и более разрушительные примеры.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Предположим, что есть два потока, имеющих доступ к общему списку. Первый поток может делать итерацию по этому списку: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330" y="5137447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effectLst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6977" y="5513744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второй в этот момент начнет удалять значения из этого списка. Тут может произойти все что угодно: программа может упасть, или мы просто получим неверные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40246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этой точки зрения все объекты (переменные) разделяются на: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Неизменяемые. Если объект никто не меняет, то синхронизация доступа ему не нужна. К сожалению, таких не очень много.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Локальные. Если объект не виден остальным потокам, то доступ к нему синхронизировать тоже не требуется.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Разделяемые и изменяемые. Синхронизация необходима.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доступа к объектам осуществляется с помощью объектов синхронизации.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основные из них.</a:t>
            </a:r>
          </a:p>
        </p:txBody>
      </p:sp>
    </p:spTree>
    <p:extLst>
      <p:ext uri="{BB962C8B-B14F-4D97-AF65-F5344CB8AC3E}">
        <p14:creationId xmlns:p14="http://schemas.microsoft.com/office/powerpoint/2010/main" val="190296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276400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877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Простейший объект синхронизации – блокировка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091" y="2481858"/>
            <a:ext cx="8493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655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65027"/>
            <a:ext cx="8496944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все это так: - при вызове метода захватываем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mutex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- весь код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блока будет выполнятся только в одном потоке. Другими словами, если два разных потока вызовут .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то пока первый поток не выйдет из блока второй будет его ждать - и только потом продолжит выполнение.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Зачем это все нужно? Координаты нужно менять одновременно - ведь точка это цельный объект. Если позволить одному потоку поменять x, а другой в это же время изменит y, логика алгоритма может оказаться нарушенной.</a:t>
            </a:r>
          </a:p>
        </p:txBody>
      </p:sp>
    </p:spTree>
    <p:extLst>
      <p:ext uri="{BB962C8B-B14F-4D97-AF65-F5344CB8AC3E}">
        <p14:creationId xmlns:p14="http://schemas.microsoft.com/office/powerpoint/2010/main" val="40789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появлением многоядерных процессоров стала общеупотребительной практика распространять нагрузку на все доступные ядра. Существует два основных подхода в распределении нагрузки: использование процессов и потоков.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Процессы и потоки связаны друг с другом, но при этом имеют существенные различия. Вы представляете, что такое поток и процесс?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1800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Показанный в примере класс 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ock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(reentrant lock)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вариант простого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с которым поток блокируется только в том случае, если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захвачен другим потоком, в то время как с обычным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может заблокироваться и сам поток, захвативший этот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если он попытается захватить тот же самый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повторно.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1" y="3701931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мы никогда не дойдем до этой строчки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не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последующий код будет выполнятся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83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семафоры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Семафоры - более сложный механизм блокировок. Здесь используется уже не флаг с двумя состояниями, а счетчик. Когда число потоков, захвативших семафор, достигает заданного значения, семафор блокирует выполнение всех последующих потоков, пытающихся захватить этот семафор.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1" y="3356992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semaphore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BoundedSemaphore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уменьшает счетчик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доступ к общему ресурсу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увеличивает счетчик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4638040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Обычно семафоры используются чтобы лимитировать доступ к ограниченному ресурсу, не требующему исключительного владения, например, к сетевым подключениям или серверу баз данных. Инициализируем семафор максимальным числом потоков, которые должны иметь доступ к ресурсу, и внутренняя реализация семафора позаботится обо всем остальном.</a:t>
            </a:r>
          </a:p>
        </p:txBody>
      </p:sp>
    </p:spTree>
    <p:extLst>
      <p:ext uri="{BB962C8B-B14F-4D97-AF65-F5344CB8AC3E}">
        <p14:creationId xmlns:p14="http://schemas.microsoft.com/office/powerpoint/2010/main" val="346697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события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Событие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Event)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простейший объект синхронизации, обеспечивающий работу с флагом состояния. Поток может ожидать установки этого флага, или устанавливать и сбрасывать его самостоятельно, а также проверять, не установлен ли флаг, перед тем как попытаться его установить и оказаться заблокированным.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19" y="341389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серверный поток может установить или сбросить флаг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400" dirty="0"/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поток клиента может ожидать, пока флаг не освободится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поток может проверить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установлен ли флаг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перед тем, как вызвать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wait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 оказаться заблокированным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is_s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5489937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флаг установлен,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ничего не сделает. Если флажок сброшен,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заблокирует выполнение потока до тех пор, пока флажок вновь не будет установлен (другим потоком). Любое количество потоков могут ожидать одно и то же событие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1836084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8513" y="1301368"/>
            <a:ext cx="74168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условные переменные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Есть условные переменные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(Condition)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более совершенный вариант события, фактически являющиеся обертками над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мьютексами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Условная переменная позволяет реализовать ожидание уже не специализированного объекта синхронизации, а истинности обычного логического выражения.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она позволяет управлять количеством потоков, которые можно разблокировать, при освобождении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 устанавливать таймер ожидания. По умолчанию, использует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(который сама создает)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можно задать свой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Lock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передав его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43511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захватываем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an_item_is_available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get_an_available_item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освобождаем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make_an_item_available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notify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43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еще один пример работы с потоками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для однопоточного приложения: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0" y="25509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'{0:.2f}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301208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11.50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70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79553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попробуем распараллелить задачу на два потока: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0" y="2204864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'{0:.2f}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785519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2615" y="616530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Т.е. в данном случае двумя потоками приложение выполняется медленнее, чем одним!</a:t>
            </a:r>
          </a:p>
        </p:txBody>
      </p:sp>
    </p:spTree>
    <p:extLst>
      <p:ext uri="{BB962C8B-B14F-4D97-AF65-F5344CB8AC3E}">
        <p14:creationId xmlns:p14="http://schemas.microsoft.com/office/powerpoint/2010/main" val="203605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есть GIL —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гарантирует, что в каждый момент времени только один поток имеет доступ к внутреннему состоянию интерпретатора. Наличие GIL делает невозможным использование потоков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распараллеливания расчетов в большинстве случаев: несколько потоков не ускоряют, а иногда даже замедляют работу программы. Но GIL не мешает использовать потоки для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конкурентности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 работе с вводом/выводом, например, при сетевых операциях.</a:t>
            </a:r>
          </a:p>
        </p:txBody>
      </p:sp>
    </p:spTree>
    <p:extLst>
      <p:ext uri="{BB962C8B-B14F-4D97-AF65-F5344CB8AC3E}">
        <p14:creationId xmlns:p14="http://schemas.microsoft.com/office/powerpoint/2010/main" val="151337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Когда поток, захвативший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GIL,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переходит к ожиданию завершения операции ввода/вывода интерпретатор передает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другому потоку.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3812" y="3645024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быть передан другому потоку, если поток, владеющий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выполняет никаких реальных операций (например, в нем запущена функция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на основании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periodic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check,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которую интерпретатор проводит каждые 100 «тиков» по внутреннему счетчику интерпретатора (это значение можно поменять с помощью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sys.setcheckinterval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CPU-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зависимых потоков, невыполняющих операции ввода/вывода. </a:t>
            </a:r>
          </a:p>
        </p:txBody>
      </p:sp>
      <p:pic>
        <p:nvPicPr>
          <p:cNvPr id="1026" name="Picture 2" descr="G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33" y="5580143"/>
            <a:ext cx="5225566" cy="123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2" y="2568698"/>
            <a:ext cx="476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6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означенной ранее задачи, когда один поток читает некоторый список, а другой записывает в этот список информацию, в условиях неопределенности относительно применения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имеет смысл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очередью, обеспечивающей синхронизацию доступа к своим данным. 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реализует несколько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очередей: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FIFO очередь,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LIFO очередь (стек),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очередь, элементы которой — пары вида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item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Никаких особых изысков в реализации очередей нет: все методы, изменяющие состояние, работают “внутри”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в качестве контейнера двунаправленную очередь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deque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а классы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список.</a:t>
            </a:r>
          </a:p>
        </p:txBody>
      </p:sp>
    </p:spTree>
    <p:extLst>
      <p:ext uri="{BB962C8B-B14F-4D97-AF65-F5344CB8AC3E}">
        <p14:creationId xmlns:p14="http://schemas.microsoft.com/office/powerpoint/2010/main" val="38296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queue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 выполняемая в дочернем потоке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'outfile.txt'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'0'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чтоб можно было зайти в цикл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non-digit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строку считаем признаком окончания расчетов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появление элемента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"{},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файл квадрат числа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task_done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уведомляем очередь о завершении обработки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'infile.txt'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items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будем анализировать строку посимвольно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each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items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в очередь и ничего не ждем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'stop'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'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stop'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очередь и ничего не ждем,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завершения дочернего потока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9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 — экземпляр программы во время выполнения, независимый объект, которому выделены системные ресурсы (например, процессорное время и память). Каждый процесс выполняется в отдельном адресном пространстве: один процесс не может получить доступ к переменным и структурам данных другого. Если процесс хочет получить доступ к чужим ресурсам, необходимо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взаимодействие. Это могут быть конвейеры, файлы, каналы связи между компьютерами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не только запускать в одном процессе несколько потоков, но и создавать несколько дочерних процессов из основного процесса. При этом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здесь не используется в принципе. Попробуем посчитать скорость выполнения уже известной нам задачи с использованием нескольких процессов. Создание процессов с помощью модуля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выполняется почти полностью аналогично созданию потоков с использованием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94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2921" y="5732463"/>
            <a:ext cx="85204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Время выполнения – 6.96 сек. – почти в два раза быстрее, чем  при использовании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или вообще без распараллеливания.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6591" y="1951543"/>
            <a:ext cx="84868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обязательно для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многопроцессного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приложения </a:t>
            </a:r>
            <a:endParaRPr lang="en-US" sz="12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'{0:3.2f}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2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591" y="5354925"/>
            <a:ext cx="848680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6.96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315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нескольких процессов нужно решать проблему обмена данными между ними.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для этого два коммуникационных канала: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Pipe.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обоих случаях данные должны быть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сериализуемы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picklable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Очень большие блоки данных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более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32 MB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зависимости от ОС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приводить к исключению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ValueError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Queue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аналогична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queue.Queue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для нее не требуется ожидать окончания обработки объекта, переданного через очередь (и использовать методы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task_done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.join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т.к. передается копия объекта, изменение которой никак не влияет на оригинал.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663" y="3364261"/>
            <a:ext cx="85204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q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876" y="6032182"/>
            <a:ext cx="8525218" cy="3181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[42,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2769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Pipe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взаимодействие только двух процессов, представляя собой одно- или двунаправленный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 умолчанию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канал между ними. По производительности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опережает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Queue,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тем более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из каналов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Pipe.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95254" y="3164195"/>
            <a:ext cx="85204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'Client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'Server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'python'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254" y="6165304"/>
            <a:ext cx="8525218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Server receives: ['hello', 11, None]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Client receives: ['python', 3]</a:t>
            </a:r>
          </a:p>
        </p:txBody>
      </p:sp>
    </p:spTree>
    <p:extLst>
      <p:ext uri="{BB962C8B-B14F-4D97-AF65-F5344CB8AC3E}">
        <p14:creationId xmlns:p14="http://schemas.microsoft.com/office/powerpoint/2010/main" val="1425597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628800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процессов также имеет место проблема синхронизации при доступе к разделяемым ресурсам (например, файлам)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этой проблемы модуль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все те же объекты синхронизации, что 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threading,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имеющие аналогичный интерфейс, но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естественно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другую внутреннюю реализацию.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 number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processes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8224" y="3284984"/>
            <a:ext cx="2193911" cy="116955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29391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параллельном программировании лучше стараться избегать совместно используемых данных и состояний настолько, насколько возможно. Если же избежать не получается, в модуле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есть объекты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Array,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обеспечивающие доступ к разделяемой памяти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shared memory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–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одному способу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Разделяемая память -  самый быстрый способ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взаимодействия.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ядра, а значит и без потерь производительности на переключение контекста между процессом и ядром. Сегмент разделяемой памяти подключается в свободную часть виртуального адресного пространства процесса. Таким образом, два разных процесса могут иметь разные адреса одной и той же ячейки подключенной разделяемой памяти.  </a:t>
            </a:r>
          </a:p>
        </p:txBody>
      </p:sp>
    </p:spTree>
    <p:extLst>
      <p:ext uri="{BB962C8B-B14F-4D97-AF65-F5344CB8AC3E}">
        <p14:creationId xmlns:p14="http://schemas.microsoft.com/office/powerpoint/2010/main" val="3620055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9512" y="5326599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Аргументы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'd'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конструкторах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соответственно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представляют собой коды типов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'd'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типу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double (float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двойной точности), 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знаковому целому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объекты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являются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процессо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потокобезопасными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47768" y="1834353"/>
            <a:ext cx="8520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3.1415927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[:]))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5631" y="2348880"/>
            <a:ext cx="4772609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=3.1415927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252276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1190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Т.к. создание процессов в большинстве случаев происходит однотипно, модуль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объект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Pool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сразу нескольких процессов, выполняющих одну функцию, но с разными аргументами.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pool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663" y="5641503"/>
            <a:ext cx="852047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8, 27, 64, 125, 216]</a:t>
            </a:r>
          </a:p>
        </p:txBody>
      </p:sp>
    </p:spTree>
    <p:extLst>
      <p:ext uri="{BB962C8B-B14F-4D97-AF65-F5344CB8AC3E}">
        <p14:creationId xmlns:p14="http://schemas.microsoft.com/office/powerpoint/2010/main" val="3094001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функцию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find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primes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которая ищет все простые числа в диапазоне от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 умолчанию 3) до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Далее необходимо:</a:t>
            </a: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ее три раза последовательно в диапазоне от 3 до 10000, от 10001 до 20000, от 20001 до 30000.</a:t>
            </a: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ее три раза с теми же аргументами, но каждый раз в отдельном потоке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threading.Thread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потоков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ее три раза с теми же аргументами, но каждый раз в отдельном процессе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multiprocessing.Process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процессов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Замерить время исполнения каждого варианта и сравнить результаты. 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Реализовать запуск функции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осуществляющей операцию сложения для различных типов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integer, string, list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параллельно с различными наборами аргументов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C1BF0EF-C0AC-4228-87EF-2149C563F6BD}"/>
              </a:ext>
            </a:extLst>
          </p:cNvPr>
          <p:cNvSpPr txBox="1"/>
          <p:nvPr/>
        </p:nvSpPr>
        <p:spPr>
          <a:xfrm>
            <a:off x="71499" y="3024861"/>
            <a:ext cx="4428493" cy="10522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Процесс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AD4C0-8A5D-4C1B-B57B-0AB342E6CE88}"/>
              </a:ext>
            </a:extLst>
          </p:cNvPr>
          <p:cNvSpPr txBox="1"/>
          <p:nvPr/>
        </p:nvSpPr>
        <p:spPr>
          <a:xfrm>
            <a:off x="4590001" y="3023048"/>
            <a:ext cx="4428493" cy="10522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ru-RU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Процесс 2</a:t>
            </a:r>
          </a:p>
        </p:txBody>
      </p:sp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979D5-CB5E-42E9-998C-A854858EF454}"/>
              </a:ext>
            </a:extLst>
          </p:cNvPr>
          <p:cNvSpPr txBox="1"/>
          <p:nvPr/>
        </p:nvSpPr>
        <p:spPr>
          <a:xfrm>
            <a:off x="149339" y="3301242"/>
            <a:ext cx="1440160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Сегмент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EB26-9536-4792-B913-9235DA7F667A}"/>
              </a:ext>
            </a:extLst>
          </p:cNvPr>
          <p:cNvSpPr txBox="1"/>
          <p:nvPr/>
        </p:nvSpPr>
        <p:spPr>
          <a:xfrm>
            <a:off x="1589499" y="3301242"/>
            <a:ext cx="144016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Сегмент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335B9-D448-4DB3-AD94-B2CEF7B4B85E}"/>
              </a:ext>
            </a:extLst>
          </p:cNvPr>
          <p:cNvSpPr txBox="1"/>
          <p:nvPr/>
        </p:nvSpPr>
        <p:spPr>
          <a:xfrm>
            <a:off x="3029659" y="3301242"/>
            <a:ext cx="1440160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Стек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DEAC3-050C-4624-BF5A-703047D9930C}"/>
              </a:ext>
            </a:extLst>
          </p:cNvPr>
          <p:cNvSpPr txBox="1"/>
          <p:nvPr/>
        </p:nvSpPr>
        <p:spPr>
          <a:xfrm>
            <a:off x="2123728" y="4869160"/>
            <a:ext cx="4896544" cy="11340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Куча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04118-806C-485D-8571-59650700A065}"/>
              </a:ext>
            </a:extLst>
          </p:cNvPr>
          <p:cNvSpPr txBox="1"/>
          <p:nvPr/>
        </p:nvSpPr>
        <p:spPr>
          <a:xfrm>
            <a:off x="2771800" y="1024827"/>
            <a:ext cx="3096344" cy="13960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Процессор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0C876DF-F6F5-4BCF-B283-682E5E4788C5}"/>
              </a:ext>
            </a:extLst>
          </p:cNvPr>
          <p:cNvSpPr/>
          <p:nvPr/>
        </p:nvSpPr>
        <p:spPr>
          <a:xfrm>
            <a:off x="2915816" y="148478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Ядро 1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9210375-494E-43F3-80C9-C2CA0E14723C}"/>
              </a:ext>
            </a:extLst>
          </p:cNvPr>
          <p:cNvSpPr/>
          <p:nvPr/>
        </p:nvSpPr>
        <p:spPr>
          <a:xfrm>
            <a:off x="4824028" y="148478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Ядро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EC760-A94B-416B-95CC-83A85BF6C5EC}"/>
              </a:ext>
            </a:extLst>
          </p:cNvPr>
          <p:cNvSpPr txBox="1"/>
          <p:nvPr/>
        </p:nvSpPr>
        <p:spPr>
          <a:xfrm>
            <a:off x="4644008" y="3301242"/>
            <a:ext cx="1440160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Сегмент кода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4CD2-DE97-4C60-80A4-BBD972555285}"/>
              </a:ext>
            </a:extLst>
          </p:cNvPr>
          <p:cNvSpPr txBox="1"/>
          <p:nvPr/>
        </p:nvSpPr>
        <p:spPr>
          <a:xfrm>
            <a:off x="6084168" y="3301242"/>
            <a:ext cx="1440160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Сегмент данных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9F7E1-9FB1-4BFE-BBAD-D71E65962507}"/>
              </a:ext>
            </a:extLst>
          </p:cNvPr>
          <p:cNvSpPr txBox="1"/>
          <p:nvPr/>
        </p:nvSpPr>
        <p:spPr>
          <a:xfrm>
            <a:off x="7524328" y="3301242"/>
            <a:ext cx="1440160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Стек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E9C78BB-F59E-4843-B688-D5FDFC01AE1D}"/>
              </a:ext>
            </a:extLst>
          </p:cNvPr>
          <p:cNvCxnSpPr>
            <a:stCxn id="5" idx="3"/>
            <a:endCxn id="16" idx="0"/>
          </p:cNvCxnSpPr>
          <p:nvPr/>
        </p:nvCxnSpPr>
        <p:spPr>
          <a:xfrm flipH="1">
            <a:off x="2285746" y="2222336"/>
            <a:ext cx="767159" cy="802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4B46F9C-F625-4572-9595-12B7852A490A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5623043" y="2222336"/>
            <a:ext cx="1181205" cy="800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19D35B0-342D-4606-B7B8-77335A3378C0}"/>
              </a:ext>
            </a:extLst>
          </p:cNvPr>
          <p:cNvCxnSpPr>
            <a:cxnSpLocks/>
          </p:cNvCxnSpPr>
          <p:nvPr/>
        </p:nvCxnSpPr>
        <p:spPr>
          <a:xfrm>
            <a:off x="2195737" y="3827386"/>
            <a:ext cx="720079" cy="10417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3970E00-A65B-4208-885B-EE11D6DCAABD}"/>
              </a:ext>
            </a:extLst>
          </p:cNvPr>
          <p:cNvCxnSpPr>
            <a:cxnSpLocks/>
          </p:cNvCxnSpPr>
          <p:nvPr/>
        </p:nvCxnSpPr>
        <p:spPr>
          <a:xfrm flipH="1">
            <a:off x="5709395" y="3887213"/>
            <a:ext cx="864097" cy="99935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E7EF0A-7B48-472C-A2ED-75F66AFD6C6F}"/>
              </a:ext>
            </a:extLst>
          </p:cNvPr>
          <p:cNvSpPr txBox="1"/>
          <p:nvPr/>
        </p:nvSpPr>
        <p:spPr>
          <a:xfrm>
            <a:off x="4036132" y="5477832"/>
            <a:ext cx="1071736" cy="35165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данные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FD3AC2-1E9A-4C69-9739-C72B69EC0865}"/>
              </a:ext>
            </a:extLst>
          </p:cNvPr>
          <p:cNvSpPr txBox="1"/>
          <p:nvPr/>
        </p:nvSpPr>
        <p:spPr>
          <a:xfrm>
            <a:off x="3994557" y="5164764"/>
            <a:ext cx="2304256" cy="7666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ru-RU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адрес 0</a:t>
            </a:r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x005</a:t>
            </a:r>
            <a:endParaRPr lang="ru-RU" sz="14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07B85-0DB0-40CB-BFFB-D71A2E05842B}"/>
              </a:ext>
            </a:extLst>
          </p:cNvPr>
          <p:cNvSpPr txBox="1"/>
          <p:nvPr/>
        </p:nvSpPr>
        <p:spPr>
          <a:xfrm>
            <a:off x="2915816" y="5144969"/>
            <a:ext cx="2304255" cy="766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адрес 0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x003</a:t>
            </a:r>
            <a:endParaRPr lang="ru-RU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48CA27-E35F-4EB2-8BC4-F93AC4DCDF39}"/>
              </a:ext>
            </a:extLst>
          </p:cNvPr>
          <p:cNvSpPr txBox="1"/>
          <p:nvPr/>
        </p:nvSpPr>
        <p:spPr>
          <a:xfrm>
            <a:off x="1907704" y="4365104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память в куче одна, но адресуется по-разному в разных процессах</a:t>
            </a:r>
          </a:p>
        </p:txBody>
      </p:sp>
    </p:spTree>
    <p:extLst>
      <p:ext uri="{BB962C8B-B14F-4D97-AF65-F5344CB8AC3E}">
        <p14:creationId xmlns:p14="http://schemas.microsoft.com/office/powerpoint/2010/main" val="643531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Создать несколько потоков таким образом, чтоб каждый из них мог хранить приватные данные, доступные только ему самому.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потоки с одной функцией, выводящей в каждом потоке его имя приватные данные (имя исполняемого потока можно узнать, используя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threading.current_thread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().name).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4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— это объект выполнения внутри процесса, включающий в себя набор последовательных операций, состояние и ресурсы. Когда один поток изменяет ресурс процесса, это изменение сразу же становится видно другим потокам этого процесса.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использует то же самое пространства стека, что и процесс, а множество потоков совместно используют данные своих состояний. Как правило, каждый поток может работать (читать и писать) с одной и той же областью памяти, в отличие от процесса, который не может просто так получить доступ к памяти другого процесса. У каждого потока есть собственные регистры и собственный стек, но и другие потоки могут их использовать. Отсюда возникают проблемы управления доступом к разделяемым ресурсам в многопоточных процессах, необходимость синхронизации и предотвращения взаимных блокировок.</a:t>
            </a: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C1BF0EF-C0AC-4228-87EF-2149C563F6BD}"/>
              </a:ext>
            </a:extLst>
          </p:cNvPr>
          <p:cNvSpPr txBox="1"/>
          <p:nvPr/>
        </p:nvSpPr>
        <p:spPr>
          <a:xfrm>
            <a:off x="971600" y="3024861"/>
            <a:ext cx="2880320" cy="83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Поток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AD4C0-8A5D-4C1B-B57B-0AB342E6CE88}"/>
              </a:ext>
            </a:extLst>
          </p:cNvPr>
          <p:cNvSpPr txBox="1"/>
          <p:nvPr/>
        </p:nvSpPr>
        <p:spPr>
          <a:xfrm>
            <a:off x="4845552" y="3024861"/>
            <a:ext cx="2880320" cy="83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ru-RU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Поток 2</a:t>
            </a:r>
          </a:p>
        </p:txBody>
      </p:sp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979D5-CB5E-42E9-998C-A854858EF454}"/>
              </a:ext>
            </a:extLst>
          </p:cNvPr>
          <p:cNvSpPr txBox="1"/>
          <p:nvPr/>
        </p:nvSpPr>
        <p:spPr>
          <a:xfrm>
            <a:off x="1907704" y="4475962"/>
            <a:ext cx="2376264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Сегмент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EB26-9536-4792-B913-9235DA7F667A}"/>
              </a:ext>
            </a:extLst>
          </p:cNvPr>
          <p:cNvSpPr txBox="1"/>
          <p:nvPr/>
        </p:nvSpPr>
        <p:spPr>
          <a:xfrm>
            <a:off x="4283968" y="4474149"/>
            <a:ext cx="252028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Сегмент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335B9-D448-4DB3-AD94-B2CEF7B4B85E}"/>
              </a:ext>
            </a:extLst>
          </p:cNvPr>
          <p:cNvSpPr txBox="1"/>
          <p:nvPr/>
        </p:nvSpPr>
        <p:spPr>
          <a:xfrm>
            <a:off x="1718683" y="3355283"/>
            <a:ext cx="1440160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Стек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DEAC3-050C-4624-BF5A-703047D9930C}"/>
              </a:ext>
            </a:extLst>
          </p:cNvPr>
          <p:cNvSpPr txBox="1"/>
          <p:nvPr/>
        </p:nvSpPr>
        <p:spPr>
          <a:xfrm>
            <a:off x="1907704" y="4783739"/>
            <a:ext cx="4896544" cy="6967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Куча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04118-806C-485D-8571-59650700A065}"/>
              </a:ext>
            </a:extLst>
          </p:cNvPr>
          <p:cNvSpPr txBox="1"/>
          <p:nvPr/>
        </p:nvSpPr>
        <p:spPr>
          <a:xfrm>
            <a:off x="2771800" y="1024827"/>
            <a:ext cx="3096344" cy="13960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Процессор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0C876DF-F6F5-4BCF-B283-682E5E4788C5}"/>
              </a:ext>
            </a:extLst>
          </p:cNvPr>
          <p:cNvSpPr/>
          <p:nvPr/>
        </p:nvSpPr>
        <p:spPr>
          <a:xfrm>
            <a:off x="2915816" y="148478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Ядро 1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9210375-494E-43F3-80C9-C2CA0E14723C}"/>
              </a:ext>
            </a:extLst>
          </p:cNvPr>
          <p:cNvSpPr/>
          <p:nvPr/>
        </p:nvSpPr>
        <p:spPr>
          <a:xfrm>
            <a:off x="4824028" y="148478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Ядро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9F7E1-9FB1-4BFE-BBAD-D71E65962507}"/>
              </a:ext>
            </a:extLst>
          </p:cNvPr>
          <p:cNvSpPr txBox="1"/>
          <p:nvPr/>
        </p:nvSpPr>
        <p:spPr>
          <a:xfrm>
            <a:off x="5562369" y="3371787"/>
            <a:ext cx="1440160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Стек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E9C78BB-F59E-4843-B688-D5FDFC01AE1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2411760" y="2222336"/>
            <a:ext cx="641145" cy="802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4B46F9C-F625-4572-9595-12B7852A490A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5623043" y="2222336"/>
            <a:ext cx="662669" cy="802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4CEEA8D-7A63-487A-B7AF-EBBD5D1D21D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95736" y="3782390"/>
            <a:ext cx="900100" cy="693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A598707-572B-4A5C-AE07-A6326549B66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544108" y="3762413"/>
            <a:ext cx="828092" cy="71173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2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дает распараллеливание программы на несколько потоков?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следующую задачу: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2535309"/>
            <a:ext cx="8064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операции в программе (т.е. все вызовы функции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compute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выполняются последовательно, общее время выполнения фактически складывается из времени выполнения функции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913" y="2983011"/>
            <a:ext cx="7848872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16</a:t>
            </a:r>
          </a:p>
        </p:txBody>
      </p:sp>
    </p:spTree>
    <p:extLst>
      <p:ext uri="{BB962C8B-B14F-4D97-AF65-F5344CB8AC3E}">
        <p14:creationId xmlns:p14="http://schemas.microsoft.com/office/powerpoint/2010/main" val="91553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применить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используя модуль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обеспечив параллельное выполнение каждого вызова функции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compute.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240" y="2420888"/>
            <a:ext cx="8064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 тем же способом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threads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065556"/>
      </p:ext>
    </p:extLst>
  </p:cSld>
  <p:clrMapOvr>
    <a:masterClrMapping/>
  </p:clrMapOvr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13854</TotalTime>
  <Words>4452</Words>
  <Application>Microsoft Office PowerPoint</Application>
  <PresentationFormat>Экран (4:3)</PresentationFormat>
  <Paragraphs>439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№9</vt:lpstr>
      <vt:lpstr>Общая информация</vt:lpstr>
      <vt:lpstr>Процесс</vt:lpstr>
      <vt:lpstr>Презентация PowerPoint</vt:lpstr>
      <vt:lpstr>Поток</vt:lpstr>
      <vt:lpstr>Презентация PowerPoint</vt:lpstr>
      <vt:lpstr>Многопоточность</vt:lpstr>
      <vt:lpstr>Многопоточность</vt:lpstr>
      <vt:lpstr>Многопоточность</vt:lpstr>
      <vt:lpstr>Многопоточность</vt:lpstr>
      <vt:lpstr>Многопоточность</vt:lpstr>
      <vt:lpstr>threading</vt:lpstr>
      <vt:lpstr>threading</vt:lpstr>
      <vt:lpstr>threading</vt:lpstr>
      <vt:lpstr>threading</vt:lpstr>
      <vt:lpstr>Межпоточное взаимодействие</vt:lpstr>
      <vt:lpstr>Межпоточное взаимодействие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семафоры</vt:lpstr>
      <vt:lpstr>Объекты синхронизации: события</vt:lpstr>
      <vt:lpstr>Объекты синхронизации: условные переменные</vt:lpstr>
      <vt:lpstr>Не все так просто</vt:lpstr>
      <vt:lpstr>Не все так просто</vt:lpstr>
      <vt:lpstr>GIL – Global Interpreter Lock</vt:lpstr>
      <vt:lpstr>GIL – Global Interpreter Lock</vt:lpstr>
      <vt:lpstr>Потокобезопасная очередь</vt:lpstr>
      <vt:lpstr>Потокобезопасная очередь</vt:lpstr>
      <vt:lpstr>Многопроцессность</vt:lpstr>
      <vt:lpstr>Многопроцессность</vt:lpstr>
      <vt:lpstr>Межпроцессное взаимодействие</vt:lpstr>
      <vt:lpstr>Межпроцессное взаимодействие: Queue</vt:lpstr>
      <vt:lpstr>Межпроцессное взаимодействие: Pipe</vt:lpstr>
      <vt:lpstr>Синхронизация процессов</vt:lpstr>
      <vt:lpstr>Использование разделяемой памяти</vt:lpstr>
      <vt:lpstr>Использование разделяемой памяти</vt:lpstr>
      <vt:lpstr>Создание пула процессов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619</cp:revision>
  <dcterms:created xsi:type="dcterms:W3CDTF">2009-01-14T03:06:54Z</dcterms:created>
  <dcterms:modified xsi:type="dcterms:W3CDTF">2020-04-18T09:38:35Z</dcterms:modified>
</cp:coreProperties>
</file>