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9"/>
  </p:notesMasterIdLst>
  <p:handoutMasterIdLst>
    <p:handoutMasterId r:id="rId40"/>
  </p:handoutMasterIdLst>
  <p:sldIdLst>
    <p:sldId id="345" r:id="rId3"/>
    <p:sldId id="369" r:id="rId4"/>
    <p:sldId id="507" r:id="rId5"/>
    <p:sldId id="470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6" r:id="rId14"/>
    <p:sldId id="517" r:id="rId15"/>
    <p:sldId id="471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463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06" r:id="rId3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8532" autoAdjust="0"/>
  </p:normalViewPr>
  <p:slideViewPr>
    <p:cSldViewPr>
      <p:cViewPr>
        <p:scale>
          <a:sx n="125" d="100"/>
          <a:sy n="125" d="100"/>
        </p:scale>
        <p:origin x="254" y="-9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18.10.2020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18.10.2020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abbitmq.com/install-window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altLang="ru-RU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552724"/>
            <a:ext cx="84963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Взаимодействие между компонентами сложной системы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AMQP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Практика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передача сообщения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8" y="1916832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Давайте просто отправим сообщение, примем его и выведем на экран. Для этого нам потребуется две программы: одна будет отправлять сообщения, другая ‒ принимать и выводить их на экран.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2" name="Picture 2" descr="https://s3.amazonaws.com/media-p.slid.es/uploads/456598/images/4078460/1exapm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25" y="2971877"/>
            <a:ext cx="3918531" cy="136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2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установка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8" y="1700808"/>
            <a:ext cx="835292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нужно установить соответствующую программу, написанную на языке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Erlang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этой программы также требуется предварительно установить библиотеки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Erlang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т.н.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OTP (Open Telecom Platform)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делается при помощи следующих команд (зависимости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-server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OTP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разрешаются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доустанавливаются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автоматически).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" y="3933056"/>
            <a:ext cx="8333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rabbitmq-server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3974" y="4437112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надо установить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OTP-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(соответствующая версия 64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-bit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32-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bit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скачивается 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http://www.erlang.org/downloads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Затем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устаналивается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собственно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-server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инсталлятор скачивается 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https://www.rabbitmq.com/install-windows.html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 и наконец в обоих системах надо установить библиотеку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3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pika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желательно, в виртуальном окружении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974" y="6393912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--user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получателя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988840"/>
            <a:ext cx="88569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receive.py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f'Received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body.decode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on_message_callback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'Waiting for messages. To exit press CTRL+C'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536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поставщика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508" y="2060848"/>
            <a:ext cx="85576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send.py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World!'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"Sent 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7" y="5307105"/>
            <a:ext cx="8550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сначала receive.py, затем send.py (можно несколько раз)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видим, как получатель выводит на экран сообщения от поставщиков.</a:t>
            </a:r>
          </a:p>
        </p:txBody>
      </p:sp>
    </p:spTree>
    <p:extLst>
      <p:ext uri="{BB962C8B-B14F-4D97-AF65-F5344CB8AC3E}">
        <p14:creationId xmlns:p14="http://schemas.microsoft.com/office/powerpoint/2010/main" val="124800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асинхронная обработка запросов с распределением нагрузки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88371"/>
            <a:ext cx="835292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Предыдущий пример не показывает никаких особых преимуществ использования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то же можно реализовать с помощью средств встроенной библиотеки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multithreading.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Усложним задачу: создадим очередь, которая будет использоваться для распределения ресурсоемких задач между несколькими подписчиками.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цель такой очереди ‒ асинхронная обработка запросов, т.е. не начинать выполнение задачи прямо сейчас и не ждать, пока оно завершится. Вместо этого задачи откладываются. Каждое сообщение соответствует одной задаче. Программа-обработчик, работающая в фоновом режиме, примет задачу на обработку, и через какое-то время она будет выполнена. При запуске нескольких обработчиков задачи будут разделены между ними.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Такой принцип работы особенно полезен для применения в веб-приложениях, где невозможно обработать ресурсоемкую задачу сразу при  поступлении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125054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929" y="596780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получателя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28800"/>
            <a:ext cx="83529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Усложним код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receiver.py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дополнив вызываемую функцию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callback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print'ом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 старте с выводом пришедшего сообщения,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time.sleep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random.randint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(1, 5))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print'ом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 завершении обработки.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2564904"/>
            <a:ext cx="885698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receive.py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time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random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f'Start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processing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f'Processed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for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:.2f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sec.'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on_message_callback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'Waiting for messages. To exit press CTRL+C'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995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поставщика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2552705"/>
            <a:ext cx="892899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send.py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f'Hello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World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/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"Sent 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911" y="5805264"/>
            <a:ext cx="85505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несколько receive.py, затем send.py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видим, как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передает каждое новое сообщение следующему подписчику, равномерно распределяя нагрузку между обработчиками сообщений.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3000" y="1700808"/>
            <a:ext cx="8550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Усложним код send.py, отправляя данные несколько раз в цикле (данные содержат номер текущей итерации).</a:t>
            </a:r>
          </a:p>
        </p:txBody>
      </p:sp>
    </p:spTree>
    <p:extLst>
      <p:ext uri="{BB962C8B-B14F-4D97-AF65-F5344CB8AC3E}">
        <p14:creationId xmlns:p14="http://schemas.microsoft.com/office/powerpoint/2010/main" val="383070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6262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подтверждение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произойдет, если один из получателей отключится после получения сообщения, так его и не обработав? Сообщение так и останется необработанным. Чтоб предотвратить такой исход,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поддерживает хранение сообщений до подтверждения их обработки. Подтверждение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отправляется подписчиком для информирования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 том, что полученное сообщение было обработано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может его удалить.</a:t>
            </a:r>
          </a:p>
        </p:txBody>
      </p:sp>
    </p:spTree>
    <p:extLst>
      <p:ext uri="{BB962C8B-B14F-4D97-AF65-F5344CB8AC3E}">
        <p14:creationId xmlns:p14="http://schemas.microsoft.com/office/powerpoint/2010/main" val="219930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6262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включаем механизм подтверждения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85121"/>
            <a:ext cx="835292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получатель прекратил работу и не отправил подтверждение,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поймет, что сообщение не было обработано, и передаст его другому получателю.  Для этого нужно передавать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basic_consume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no_ack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значение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False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вместо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А в конце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callback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делать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channel.basic_ack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delivery_tag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method.delivery_tag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для отправки подтверждения. Так мы ничего не потеряем, если получатель прекратил работу. 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не потерять сообщение даже когда отключается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сервер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необходимо создавать устойчивую очередь, передавая в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queue_declare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durable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как на стороне получателя, так и на стороне поставщика (если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запуска предыдущих примеров не перезапускался, придется создать новую очередь).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можно сделать устойчивыми сами сообщения. Для это при публикации сообщения нужно передавать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properties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pika.BasicProperties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delivery_mode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= 2).</a:t>
            </a:r>
          </a:p>
        </p:txBody>
      </p:sp>
    </p:spTree>
    <p:extLst>
      <p:ext uri="{BB962C8B-B14F-4D97-AF65-F5344CB8AC3E}">
        <p14:creationId xmlns:p14="http://schemas.microsoft.com/office/powerpoint/2010/main" val="202934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получателя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08" y="2132856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receive.py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time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random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durable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'Start processing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f'Processed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for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:3.2f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sec.'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on_message_callback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'Waiting for messages. To exit press CTRL+C'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700808"/>
            <a:ext cx="8417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Изменим код в соответствии с рекомендациями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3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разработке многокомпонентных систем особое внимание приходится уделять организации взаимодействия между компонентами. Примерами таких систем могут служить мессенджеры, сетевые игры, тестовые фермы.  В самом простом случае, для организации обмена данными между двумя компонентами можно использовать клиент-серверную архитектуру, либо технологии межпоточного и межпроцессного взаимодействия. Но для более сложных случаев этих технологий явно недостаточно. Как, например, организовать управление игровыми персонажами в сетевой игре, когда новые игроки непрерывно подключаются и отключаются, часть функционала находится на стороне клиентов, а нагрузка распределена между несколькими серверами? </a:t>
            </a: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поставщика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2049810"/>
            <a:ext cx="88569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send.py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durable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f'Hello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World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delivery_mode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/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"Sent 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8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проверяем механизм подтверждения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988840"/>
            <a:ext cx="8417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Выполним проверку: запустим последовательно receive.py 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send.py,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отправим сообщения и прервем на середине их обработку, выключив receive.py. Затем запустим receive.py заново. Обратите внимание, с какого сообщения продолжит обработку receive.py.</a:t>
            </a:r>
          </a:p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Примечание: для перезапуска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-server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(чтоб использовать тот же самый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queue_name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надо выполнить команды:</a:t>
            </a:r>
          </a:p>
        </p:txBody>
      </p:sp>
      <p:sp>
        <p:nvSpPr>
          <p:cNvPr id="2" name="Rectangle 1"/>
          <p:cNvSpPr/>
          <p:nvPr/>
        </p:nvSpPr>
        <p:spPr>
          <a:xfrm>
            <a:off x="369288" y="4098972"/>
            <a:ext cx="8417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invoke-rc.d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rabbitmq-server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invoke-rc.d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rabbitmq-server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4869031"/>
            <a:ext cx="8417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Windows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кликнуть по ярлыкам, ссылающимся на скриптовый файл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rabbitmq-service.bat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запускаемый с соответствующими параметрами:</a:t>
            </a:r>
          </a:p>
          <a:p>
            <a:pPr lvl="0" algn="just" eaLnBrk="1" hangingPunct="1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Service – stop </a:t>
            </a:r>
          </a:p>
          <a:p>
            <a:pPr lvl="0" algn="just" eaLnBrk="1" hangingPunct="1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Service – start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9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равномерное распределение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772816"/>
            <a:ext cx="84179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Получившийся код все равно имеет один недостаток. Пока что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передает сообщения получателям по очереди, не учитывая количество неподтвержденных сообщений у получателей. В результате, если какое-то сообщение требует большего, чем остальные, времени на обработку,  получатель, которому оно достанется будет наравне с остальными получателями принимать и другие сообщения, что является неэффективным решением.</a:t>
            </a:r>
          </a:p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изменить такое поведение, мы можем использовать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basic_qos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 опцией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prefetch_count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=1 перед вызовом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basic_consume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Это заставит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не отдавать получателю единовременно более одного сообщения. Другими словами, получатель не получит новое сообщение, до тех пор пока не обработает и не подтвердит предыдущее.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передаст сообщение первому освободившемуся получателю.</a:t>
            </a:r>
          </a:p>
          <a:p>
            <a:pPr lvl="0" algn="just" eaLnBrk="1" hangingPunct="1"/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Важное замечание: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если все получатели заняты, то размер очереди может увеличиваться. Следует обращать на это внимание и, при необходимости, увеличивать 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количество получателей.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00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exchange)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предыдущих примерах была рассмотрена обработка сообщений при помощи очереди –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При этом каждое сообщение обрабатывалось каким-то одним получателем:</a:t>
            </a:r>
          </a:p>
        </p:txBody>
      </p:sp>
      <p:pic>
        <p:nvPicPr>
          <p:cNvPr id="7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2612944"/>
            <a:ext cx="3749216" cy="13201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83568" y="3873242"/>
            <a:ext cx="799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же требуется отправить одно сообщение нескольким различным получателям, то используется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exchange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</a:p>
        </p:txBody>
      </p:sp>
      <p:pic>
        <p:nvPicPr>
          <p:cNvPr id="9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406" y="4556876"/>
            <a:ext cx="4639900" cy="225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56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exchange)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97780"/>
            <a:ext cx="8352928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Модель отправки сообщений 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соответствует паттерну проектирования Издатель-Подписчик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Publisher-Subscriber),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смысл которого заключается в максимальной независимости кода отправляющего сообщение от кода его обрабатывающего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идея в модели отправки сообщений 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состоит в том, что поставщик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producer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никогда не отправляет сообщения напрямую в очередь (довольно часто поставщик даже не знает, дошло ли его сообщение до конкретной очереди). Вместо этого поставщик отправляет сообщение в точку доступа –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точно знает, что делать с поступившими сообщениями: отправить сообщение в конкретную очередь, либо в несколько очередей, либо не отправлять никому и удалить его. Эти правила определяются типом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exchange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82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exchange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types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97780"/>
            <a:ext cx="8352928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несколько типов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сообщение передаётся во все прикрепленные к точке доступа очереди;</a:t>
            </a:r>
          </a:p>
          <a:p>
            <a:pPr algn="just"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direct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сообщение передаётся в очередь с именем, совпадающим с ключом маршрутизации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routing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(ключ маршрутизации указывается при отправке сообщения);</a:t>
            </a:r>
          </a:p>
          <a:p>
            <a:pPr algn="just"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topic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нечто среднее между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direct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сообщение передаётся в очереди, для которых совпадает маска на ключ маршрутизации, 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app.notification.sms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.# — в очередь будут доставлены все сообщения, отправленные с ключами, начинающимися на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app.notification.sms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1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exchange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32856"/>
            <a:ext cx="7344816" cy="40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4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direct exchange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31174"/>
            <a:ext cx="6478135" cy="43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topic exchange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7410" name="Picture 2" descr="https://s3.amazonaws.com/media-p.slid.es/uploads/456598/images/4078790/b02da6b364a2dae4e94e4dde269d58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914256" cy="23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076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877272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подписчика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360" y="2124720"/>
            <a:ext cx="863917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random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'Logger 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exchange_declare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exchange_type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fanout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'hello_1'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exclusive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queue_bind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f'Processing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msg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by: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basic_qos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prefetch_count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on_message_callback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                                       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'Waiting for messages. To exit press CTRL+C'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700808"/>
            <a:ext cx="8417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Рассмотрим пример с использованием типа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5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Проблемы обмена данными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Перечислим основные проблемы обмена данными между узлами сложных систем, которые приходится решать разработчикам этих систем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необходимость обеспечения отказоустойчивости;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географическое разнесение подсистем;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наличие узлов, взаимодействующих сразу с несколькими другими;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архитектура клиент-сервер и технология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“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точка-точка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оказываются недостаточно гибкими и масштабируемыми решениями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представления множественных динамически изменяющихся связей в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2123447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издателя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978382"/>
            <a:ext cx="83529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exchange_declare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exchange_type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fanout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f'Hello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World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"Sent 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9874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есть библиотека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предоставляющая интерфейс к распределенной асинхронной очереди заданий с широким функционалом.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Очереди заданий, как мы выяснили ранее, могут использоваться как механизм распределения работы между потоками или даже серверами.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вход очереди заданий передается единица работы – собственно, задание. Обработчик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worker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осуществляет непрерывный мониторинг очереди в поиске нового задания.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может состоять из множества обработчиков и брокеров сообщений, предоставляя широкие возможности для устойчивости и масштабирования системы программ.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39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72" y="1700808"/>
            <a:ext cx="6232649" cy="4590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83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8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Многим разработчикам часто приходилось сталкиваться с типовыми задачами в веб-приложениях вроде отправки электронного письма посетителю или обработки загруженных данных. Чаще всего такого рода манипуляции можно выполнять в фоновом режиме. И очень часто используется связка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 + Django.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Фоновые задачи зачастую трудоемки и склонны к сбою, главным образом, из-за внешних зависимостей. Некоторые распространенные сценарии среди сложных веб-приложений включают: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Отправка уведомлений о подтверждении или рассылка сообщений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Ежедневное сканирование и скрапинг некоторой информации из разных источников и сохранение этой информации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Анализ данных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Удаление ненужных ресурсов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Экспорт документов/фотографий в различных форматах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08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обработчиков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484784"/>
            <a:ext cx="777686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Версия для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Linux. </a:t>
            </a:r>
            <a:r>
              <a:rPr lang="ru-RU" sz="900" dirty="0">
                <a:solidFill>
                  <a:srgbClr val="008000"/>
                </a:solidFill>
                <a:latin typeface="Courier New" panose="02070309020205020404" pitchFamily="49" charset="0"/>
              </a:rPr>
              <a:t>В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 Windows</a:t>
            </a:r>
            <a:r>
              <a:rPr lang="ru-RU" sz="900" dirty="0">
                <a:solidFill>
                  <a:srgbClr val="008000"/>
                </a:solidFill>
                <a:latin typeface="Courier New" panose="02070309020205020404" pitchFamily="49" charset="0"/>
              </a:rPr>
              <a:t> запускается с </a:t>
            </a:r>
            <a:r>
              <a:rPr lang="en-US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gevent</a:t>
            </a:r>
            <a:r>
              <a:rPr lang="ru-RU" sz="9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python –m celery –A </a:t>
            </a:r>
            <a:r>
              <a:rPr lang="en-US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celery_consumer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 worker –P </a:t>
            </a:r>
            <a:r>
              <a:rPr lang="en-US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gevent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celery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Celery 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app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Celery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celery_consumer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broker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amqp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://'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backend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redis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://localhost'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urier New" panose="02070309020205020404" pitchFamily="49" charset="0"/>
              </a:rPr>
              <a:t>add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f'add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)'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mul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f'mul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)'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FF"/>
                </a:solidFill>
                <a:latin typeface="Courier New" panose="02070309020205020404" pitchFamily="49" charset="0"/>
              </a:rPr>
              <a:t>xsum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f'xsum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)'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sum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broken_task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raise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'failed'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FF"/>
                </a:solidFill>
                <a:latin typeface="Courier New" panose="02070309020205020404" pitchFamily="49" charset="0"/>
              </a:rPr>
              <a:t>on_task_error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task_context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status,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traceback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task_name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f'ERROR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 IN TASK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task_name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: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task_context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;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status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;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traceback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print_task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9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on_task_success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task_name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'TASK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SUCCEDED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task_name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191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отправка задач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772816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celery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group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chord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celery_consumer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add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xsum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broken_task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print_task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on_task_success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асинхронный вызов, эквивалентен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add.apply_async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((1, 1))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PENDING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timeout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результата и выводим его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SUCCESS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True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синхронный вызов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group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))().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запуск группы задач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результат выполнения первой задачи используется как аргумент для следующей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chain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))().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результат выполнения группы задач используется как аргумент для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xsum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вызываемой как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callback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chord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group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xsum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())().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линкование одной задачи к другой в случае неудачного выполнения первой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broken_task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apply_async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link_error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on_task_error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broken_task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линкование одной задачи к другой в случае успешного выполнения первой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print_task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apply_async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'something'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link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on_task_success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print_task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2324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генератор сообщений 2 типов и сделать 2-х клиентов, подписавшихся на какой-либо тип, принимающих сообщения и печатающих их в лог-файл. Для организации взаимодействия компонентов использовать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 изучить часть функционала библиотеки Celery и написать программу, которая выводит текущую погоду на экран или записывает в файл. При этом она должна обновлять информацию о текущей погоде каждые 20 минут. Сделать это необходимо с помощью периодической таски из Celery. Информацию о погоде можно брать любым способом (например, с соответствующего сайта, используя библиотеки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urllib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AMQP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вышеуказанных проблем была предложена концепция брокера сообщений – фактически отдельного компонента системы, инкапсулирующего в себе весь функционал по организации связей между остальными компонентами и управлению этими связями.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рамках этой концепции был разработан AMQP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Advanced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Message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Protocol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открытый протокол для передачи сообщений между компонентами системы.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Этот протокол позволяет не задумываться над тем, где находятся получатели сообщения, сколько их, от кого надо ждать сообщение, когда оно будет доставлено получателю. Кроме этого, AMQP снимает с разработчика еще многие рутинные задачи и позволяет заниматься непосредственно проблемой, а не вспомогательными задачами.</a:t>
            </a:r>
          </a:p>
        </p:txBody>
      </p:sp>
    </p:spTree>
    <p:extLst>
      <p:ext uri="{BB962C8B-B14F-4D97-AF65-F5344CB8AC3E}">
        <p14:creationId xmlns:p14="http://schemas.microsoft.com/office/powerpoint/2010/main" val="4462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AMQP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AMQP имеет три базовых понятия: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точка обмена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exchange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Связь или маршрут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routing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Обмен сообщениями осуществляется в пределах одного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котором определены связи, являющиеся своеобразными маршрутами, по которым идут сообщения, попавшие в этот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Каждый маршрут связывает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 одной или несколькими очередями. Программное обеспечение, реализующее описанные действия, называют AMQP-сервером. Узлы, помещающие сообщения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получающие их из очередей, называются AMQP-клиентами.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вкратце: AMQP-сервер предоставляет шину обмена данными, а AMQP-клиенты используют эту шину для обмена сообщениями между собой.</a:t>
            </a:r>
          </a:p>
        </p:txBody>
      </p:sp>
    </p:spTree>
    <p:extLst>
      <p:ext uri="{BB962C8B-B14F-4D97-AF65-F5344CB8AC3E}">
        <p14:creationId xmlns:p14="http://schemas.microsoft.com/office/powerpoint/2010/main" val="402335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платформа, реализующая систему обмена сообщениями между компонентами программной системы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Message Oriented Middleware)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основе стандарта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AMQP (Advanced Message Queuing Protocol).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брокер сообщений. Он является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open source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программным обеспечением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Его основная цель ‒ принимать и отдавать сообщения.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проводить аналогию с доставкой почты: мы просто опускаем письмо в почтовый ящик, через почтовые отделения, почтовую службу и почтальонов оно доходит до получателя.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фактически берет на себя обязанности и почтового ящика, и почтовой службы, и почтальонов.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4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поставщик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а также обмене сообщениями в целом, используется следующая терминология: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Producer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(поставщик) ‒ программа, отправляющая сообщения. В схемах он будет представлен кругом с буквой «P»: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78445/1pr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41" y="3284984"/>
            <a:ext cx="1778299" cy="12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5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8" y="1916832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(очередь) ‒ имя «почтового ящика». Она существует внутри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Хотя сообщения проходят 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приложения, хранятся они только в очередях. Очередь не имеет ограничений на количество сообщений, она может принять сколь угодно большое их количество ‒ можно считать ее бесконечным буфером. Любое количество поставщиков может отправлять сообщения в одну очередь, также любое количество подписчиков может получать сообщения из одной очереди. В схемах очередь будет обозначена стеком и подписана именем: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0" name="Picture 2" descr="https://s3.amazonaws.com/media-p.slid.es/uploads/456598/images/4078450/1que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40" y="4751265"/>
            <a:ext cx="2534395" cy="177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89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Consumer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(получатель) ‒ программа, принимающая сообщения. Обычно получатель находится в состоянии ожидания сообщений. В схемах он будет представлен кругом с буквой «C»: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4" name="Picture 2" descr="https://s3.amazonaws.com/media-p.slid.es/uploads/456598/images/4078456/1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80406"/>
            <a:ext cx="1766194" cy="12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52698"/>
      </p:ext>
    </p:extLst>
  </p:cSld>
  <p:clrMapOvr>
    <a:masterClrMapping/>
  </p:clrMapOvr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18606</TotalTime>
  <Words>3644</Words>
  <Application>Microsoft Office PowerPoint</Application>
  <PresentationFormat>Экран (4:3)</PresentationFormat>
  <Paragraphs>313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№15</vt:lpstr>
      <vt:lpstr>Общая информация</vt:lpstr>
      <vt:lpstr>Проблемы обмена данными</vt:lpstr>
      <vt:lpstr>AMQP</vt:lpstr>
      <vt:lpstr>AMQP</vt:lpstr>
      <vt:lpstr>RabbitMQ</vt:lpstr>
      <vt:lpstr>RabbitMQ: поставщик</vt:lpstr>
      <vt:lpstr>RabbitMQ: очередь</vt:lpstr>
      <vt:lpstr>RabbitMQ: получатель</vt:lpstr>
      <vt:lpstr>RabbitMQ: передача сообщения</vt:lpstr>
      <vt:lpstr>RabbitMQ: установка</vt:lpstr>
      <vt:lpstr>RabbitMQ: код получателя</vt:lpstr>
      <vt:lpstr>RabbitMQ: код поставщика</vt:lpstr>
      <vt:lpstr>RabbitMQ: асинхронная обработка запросов с распределением нагрузки</vt:lpstr>
      <vt:lpstr>RabbitMQ: код получателя</vt:lpstr>
      <vt:lpstr>RabbitMQ: код поставщика</vt:lpstr>
      <vt:lpstr>RabbitMQ: подтверждение сообщений</vt:lpstr>
      <vt:lpstr>RabbitMQ: включаем механизм подтверждения сообщений</vt:lpstr>
      <vt:lpstr>RabbitMQ: код получателя</vt:lpstr>
      <vt:lpstr>RabbitMQ: код поставщика</vt:lpstr>
      <vt:lpstr>RabbitMQ: проверяем механизм подтверждения сообщений</vt:lpstr>
      <vt:lpstr>RabbitMQ: равномерное распределение сообщений</vt:lpstr>
      <vt:lpstr>RabbitMQ: обменник (exchange)</vt:lpstr>
      <vt:lpstr>RabbitMQ: обменник (exchange)</vt:lpstr>
      <vt:lpstr>RabbitMQ: exchange types</vt:lpstr>
      <vt:lpstr>RabbitMQ: fanout exchange type</vt:lpstr>
      <vt:lpstr>RabbitMQ: direct exchange type</vt:lpstr>
      <vt:lpstr>RabbitMQ: topic exchange type</vt:lpstr>
      <vt:lpstr>RabbitMQ: код подписчика</vt:lpstr>
      <vt:lpstr>RabbitMQ: код издателя</vt:lpstr>
      <vt:lpstr>Celery</vt:lpstr>
      <vt:lpstr>Celery</vt:lpstr>
      <vt:lpstr>Celery</vt:lpstr>
      <vt:lpstr>Celery: запуск обработчиков</vt:lpstr>
      <vt:lpstr>Celery: отправка задач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Ilya Orlov</cp:lastModifiedBy>
  <cp:revision>717</cp:revision>
  <dcterms:created xsi:type="dcterms:W3CDTF">2009-01-14T03:06:54Z</dcterms:created>
  <dcterms:modified xsi:type="dcterms:W3CDTF">2020-10-18T16:43:19Z</dcterms:modified>
</cp:coreProperties>
</file>