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51"/>
  </p:notesMasterIdLst>
  <p:handoutMasterIdLst>
    <p:handoutMasterId r:id="rId52"/>
  </p:handoutMasterIdLst>
  <p:sldIdLst>
    <p:sldId id="345" r:id="rId3"/>
    <p:sldId id="369" r:id="rId4"/>
    <p:sldId id="572" r:id="rId5"/>
    <p:sldId id="539" r:id="rId6"/>
    <p:sldId id="573" r:id="rId7"/>
    <p:sldId id="574" r:id="rId8"/>
    <p:sldId id="575" r:id="rId9"/>
    <p:sldId id="579" r:id="rId10"/>
    <p:sldId id="576" r:id="rId11"/>
    <p:sldId id="578" r:id="rId12"/>
    <p:sldId id="577" r:id="rId13"/>
    <p:sldId id="581" r:id="rId14"/>
    <p:sldId id="583" r:id="rId15"/>
    <p:sldId id="582" r:id="rId16"/>
    <p:sldId id="580" r:id="rId17"/>
    <p:sldId id="584" r:id="rId18"/>
    <p:sldId id="585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6" r:id="rId28"/>
    <p:sldId id="595" r:id="rId29"/>
    <p:sldId id="597" r:id="rId30"/>
    <p:sldId id="598" r:id="rId31"/>
    <p:sldId id="599" r:id="rId32"/>
    <p:sldId id="600" r:id="rId33"/>
    <p:sldId id="602" r:id="rId34"/>
    <p:sldId id="603" r:id="rId35"/>
    <p:sldId id="604" r:id="rId36"/>
    <p:sldId id="606" r:id="rId37"/>
    <p:sldId id="605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07" r:id="rId49"/>
    <p:sldId id="608" r:id="rId5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94" d="100"/>
          <a:sy n="94" d="100"/>
        </p:scale>
        <p:origin x="1166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09.10.2020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09.10.2020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</a:t>
            </a:r>
            <a:r>
              <a:rPr lang="en-US" altLang="ru-RU"/>
              <a:t> </a:t>
            </a:r>
            <a:r>
              <a:rPr lang="ru-RU" altLang="ru-RU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</a:t>
            </a:r>
            <a:r>
              <a:rPr lang="en-US" altLang="ru-RU"/>
              <a:t> </a:t>
            </a:r>
            <a:r>
              <a:rPr lang="ru-RU" altLang="ru-RU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mozilla/geckodriver/releases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altLang="ru-RU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программного обеспечения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Виды тестирования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nose: coverage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mock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mock: @</a:t>
            </a:r>
            <a:r>
              <a:rPr lang="en-US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selenium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319" y="2348880"/>
            <a:ext cx="86178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sys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"demonstrating skipping"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test_nothing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fail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"shouldn't happen"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unittest.skipIf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version_info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"not supported in this python version"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Tests that work for only a certain version of the library.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unittest.skipUnless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platform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"win"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"requires Windows"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test_windows_support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windows specific testing code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endParaRPr lang="en-US" sz="14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Пропуск тестов и ожидаемые падения: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2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Пропуск тестов и ожидаемые падения (опция –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получить более детальный отчет):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492896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 test_skip.py 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test_nothing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demonstrating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test_windows_support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4" y="490109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запускать отдельные методы тестового класса: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25" y="5356373"/>
            <a:ext cx="83540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MyTestCase.test_format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</p:txBody>
      </p:sp>
    </p:spTree>
    <p:extLst>
      <p:ext uri="{BB962C8B-B14F-4D97-AF65-F5344CB8AC3E}">
        <p14:creationId xmlns:p14="http://schemas.microsoft.com/office/powerpoint/2010/main" val="91394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соглашения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создании тестовых скриптов используются следующие принципы наименования и расположения файлов: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тестируется код в файле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module.py,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скрипт с юнит-тестами к этому файлу должен называться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test_module.py.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этом скрипт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test_module.py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разместить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той же папке, что 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module.py.</a:t>
            </a: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папке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../tests/test_module.py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отдельной папке для тестов, но на том же уровне, что и файл с кодом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папке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tests/test_module.py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отдельной папке для тестов, которая расположена в той же папке, что и файл с кодом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8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всех тестов в папке необходимо создать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либо воспользоваться опцией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discover.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5" y="2577375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testmodules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test_string_methods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test_skip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suite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TestSuite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tm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testmodules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suite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addTest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defaultTestLoader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loadTestsFromName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TextTestRunner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suite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806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484784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 запуска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9553" y="4131079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опции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discover: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5" y="4509120"/>
            <a:ext cx="7776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thon3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discover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 test_*.py</a:t>
            </a: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ss.start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45" y="1844824"/>
            <a:ext cx="8352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testrunner.py</a:t>
            </a: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109699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оценки покрытия кода тестами используется скрипт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4" y="2220924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coverage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run test_string_methods.py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4" y="3906843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получить отчет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coverage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более удобном формате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html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htmlcov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/index.html)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4" y="4705399"/>
            <a:ext cx="8354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html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5534" y="2853308"/>
            <a:ext cx="8352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report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Miss  Cover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      18      0   100%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4" y="5088632"/>
            <a:ext cx="6084720" cy="15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6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является дополнением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unittest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еще больше упрощая тестирование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Он автоматически находит тесты для запуска, имеет множество плагинов для запуска отдельных тестов, использования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т.д.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3090429"/>
            <a:ext cx="81369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nose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tools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raises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TestWithNose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'Before test case'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'After test case'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setup_class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'Before test suite'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teardown_class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'After test suite'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test_numbers_5_6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test_strings_b_2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'bb'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@raises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ZeroDivisionError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test_zero_division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00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управлять запуском тестов, написанных с использованием как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 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unittest.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552" y="2457565"/>
            <a:ext cx="813690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SKIP: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test_nothing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SKIP: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demonstrating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test_windows_support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test_isupper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test_split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test_upper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test_mylen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test_reversed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test_with_nose.TestWithNose.test_numbers_5_6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test_with_nose.TestWithNose.test_strings_b_2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test_with_nose.TestWithNose.test_zero_division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12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0.031s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 (SKIP=2)</a:t>
            </a:r>
          </a:p>
        </p:txBody>
      </p:sp>
    </p:spTree>
    <p:extLst>
      <p:ext uri="{BB962C8B-B14F-4D97-AF65-F5344CB8AC3E}">
        <p14:creationId xmlns:p14="http://schemas.microsoft.com/office/powerpoint/2010/main" val="238373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позволяет вызывать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оценки покрытия кода тестами.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3" y="2495054"/>
            <a:ext cx="81369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tasks.py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list_arg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res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list_arg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res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stop, 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start, 0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l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188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1369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test_tasks.py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tasks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TestTasks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l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self.assertEqual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(20, 10, 0), list(range(20, 10, 0)))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21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программного обеспечения 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19759:2005).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5540" y="1724948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теста с построением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coverage report: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5540" y="2132856"/>
            <a:ext cx="85885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thon3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test_tasks.py -v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with-coverage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cover-erase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cover-package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test_mylen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tasks.py      20      1    95%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85540" y="4869160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overage report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формате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(файл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cover/index.html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373216"/>
            <a:ext cx="4457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0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5540" y="1724948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Покрытие кода тестами (файл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cover/tasks_py.html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0" y="2231844"/>
            <a:ext cx="3998428" cy="4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9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 vs unittest: coverage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695" y="1916832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получения аналогичного отчета с использованием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потребовалось бы выполнить следующий набор команд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695" y="2747430"/>
            <a:ext cx="5670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erase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run --source tasks test_tasks.py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report -m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html</a:t>
            </a:r>
          </a:p>
        </p:txBody>
      </p:sp>
    </p:spTree>
    <p:extLst>
      <p:ext uri="{BB962C8B-B14F-4D97-AF65-F5344CB8AC3E}">
        <p14:creationId xmlns:p14="http://schemas.microsoft.com/office/powerpoint/2010/main" val="331209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695" y="1772816"/>
            <a:ext cx="862243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- «заглушки», работающие в соответствии с тестовыми сценариями.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и использования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объектов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библиотека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Она позволяет подменять компоненты тестируемой системы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объектами и проверять обращения к этим объектам. Например, мы тестируем клиентский модуль, получающий какие-то данные от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HTTP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-объект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07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80" y="1772816"/>
            <a:ext cx="5715000" cy="366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37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772816"/>
            <a:ext cx="82809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cmd_manager.py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service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734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будем тестировать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объект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audit_service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нас интересует постольку, поскольку к нему идут обращения от методов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Эти обращения можно рассматривать как выходные данные тестируемого класса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Поэтому сам объект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audit_service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мы заменяем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set_service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объекта класса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 котором мы знаем только то, что у него есть атрибут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name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должен что-то возвращать. В качестве фактического параметра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мы тоже можем использовать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-объект, предварительно добавив в него требуемые в рамках теста атрибуты и заглушки для методов.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12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365" y="1916832"/>
            <a:ext cx="876911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test_cmd_manager.py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mock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test_cmd_manager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 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Подменяем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объектом</a:t>
            </a:r>
            <a:r>
              <a:rPr lang="ru-RU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cmd_manager.audit_service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Вместо параметра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service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тоже 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</a:t>
            </a: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assert-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методы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объекта, которым мы подменили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876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2348880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mock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mock.patch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cmd_manager.audit_service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test_cmd_manager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 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Вместо параметра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service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тоже 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</a:t>
            </a: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assert-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методы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объекта, которым мы подменили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79511" y="1713002"/>
            <a:ext cx="86946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Аналогичным, но несколько более изящным решением является использование декоратора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324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 работы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того, чтоб правильно использовать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надо понимать, как он работает.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Патчинг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некоторого объекта заключается в том, что мы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мОчим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(заменяем) какой-то подобъект внутри этого объекта.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Патчить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все, что импортируется, а вот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мОчить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(подменять) - все импортируемое, кроме модулей. Иначе говоря, при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патчинге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мы заменяем связь между объектом и его подобъектом на связь объекта 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фейковым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-объектом.  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Было: объект =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 подобъект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Стало: объект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Х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=&gt;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подобъект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            |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|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              =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-объект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7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Виды тестирования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интеграционное. системное) по степени автоматизации и т.д.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 Основная цель при написании тестов – максимально покрыть ими код, т.е. задействовать весь функционал компонента.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тестировщик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02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@</a:t>
            </a: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любой импортируемый объект, который мы хотим заменить. То, на что мы хотим заменить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передать вторым аргументом, а можно указать дальше внутри декорируемой функции.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mock.patch.dict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clear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то исходный словарь не заменяется, а дополняется.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mock.patch.object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реальный объект, который мы хотим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пропатчить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9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side_effect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2809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mock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Тестируемый класс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listen_forever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Exception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02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side_effect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Подготовка к тестированию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Создаем объект тестируемого класса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listener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Listener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Заменяем зависимости на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client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Настраиваем поведение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объектов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При инициализации атрибута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итерируемым объектом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при каждом обращении к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будет возвращаться очередной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элемент итерируемого объекта (сначала '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message',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затем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Exception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).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Exception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check_msg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инициализации атрибута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функциональным (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callable)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объектом при каждом обращении к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будет вызываться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этот функциональный объект.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check_msg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Тестируем и выполняем проверки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listen_forever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4454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программы может быть ручным, автоматизированным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полуавтоматизированным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позволяет создавать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CI/CD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решения, практически полностью автоматизирующие часть цикла разработки программного обеспечения от деливери до релиза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деплоймента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822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портируемый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тестирования программного обеспечения для веб-приложений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Тесты, написанные с 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его помощью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могут быть запущены в большинстве современных браузеров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Selenium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поддерживает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Windows, Linux,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Macintosh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платформы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800" y="3429000"/>
            <a:ext cx="3585987" cy="3293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300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selenium: WebDriver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API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844824"/>
            <a:ext cx="868240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Привязка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 Python предоставляет собой простой API для написания функциональных тестов с использованием веб-драйвера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WebDriver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тестирования необходимо скачать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соответствующего браузера.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WebDriver –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специальное программное обеспечение для автоматического управления браузером.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скачать здесь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https://sites.google.com/a/chromium.org/chromedriver/downloads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Chrome,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https://github.com/mozilla/geckodriver/releases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Firefox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(установка не требуется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надо прокинуть драйвер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usr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/local/bin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необходимо скачать и установить библиотеку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pip.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API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множество возможностей. В том числе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поиск одного или нескольких элементов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поиск по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имени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/id/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ссылке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тегу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селектору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xpath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ожидать изменения/появления/отображения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заголовка/элемента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выполнять код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JavaScript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текущем окне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с элементами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UI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клик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ввод текста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прокрутка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80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1700808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selenium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common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exceptions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support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WebDriverWait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expected_conditions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EC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для работы с веб-драйвером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Chrome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driver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Chrome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'F:\Python\Soft\chromedriver_win32\chromedriver.exe'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Идем на домашнюю страницу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u="sng" dirty="0">
                <a:solidFill>
                  <a:srgbClr val="808080"/>
                </a:solidFill>
                <a:latin typeface="Courier New" panose="02070309020205020404" pitchFamily="49" charset="0"/>
              </a:rPr>
              <a:t>http://www.google.com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консоль заголовок страницы - "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Ищем элемент, чей атрибут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name == 'q' ('q'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имя окна поиска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qooqle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) 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find_element_by_name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'q'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Вводим текст в окно поиска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send_keys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'cheese!'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Выполняем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submit (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нажатие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Enter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или кнопки Поиск) для поиска # (хотя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сейчас выполняет поиск и без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submit)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ждем обновления страницы (заголовок обычно обновляется последним)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WebDriverWait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until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EC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title_contains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'cheese!'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консоль текущий заголовок - "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cheese!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Поиск в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TimeoutException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'Timeout exception!'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7403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разработки приемочных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автотестов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Тестовые сценарии пишутся с использованием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keyword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методики тестирования и оформляются в виде таблицы. Эти таблицы можно записать в виде простого текста, HTML, разделенных табуляцией значений (TSV) или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reStructuredText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в любом текстовом редакторе или с помощью интегрированной среды разработки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Integrated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Development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Environment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RIDE).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имеет соответствующий плагин для контроля синтаксиса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.robot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файлах.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 на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может напрямую использовать функции из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файлов в качестве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keywords.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позволяет легко дополнять функционал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уже представленный множеством расширений, пользовательскими модулями на языке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отступы и многоточия для отделения блоков кода, а также два или более пробелов для отделения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keywords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 передаваемых им параметров.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30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Библиотека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устанавливается при помощи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pip: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2420888"/>
            <a:ext cx="405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--user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1520" y="2740858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Необходимые расширения устанавливаются апгрейдом библиотеки: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463" y="3226335"/>
            <a:ext cx="6091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--upgrade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robotframework-seleniumlibrary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87463" y="3604074"/>
            <a:ext cx="86824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Тесты пишутся в файлах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.robot.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открытии таких файлов в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последний предлагает установить соответствующий плагин, после чего включает контроль синтаксиса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автодополнение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31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Тестовый файл для поиска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google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использованием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будет выглядеть следующим образом: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013" y="2655490"/>
            <a:ext cx="8613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Settings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Test google search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SeleniumLibrary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Test Cases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Google Search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 Browser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http://www.google.com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chrome </a:t>
            </a:r>
            <a:endParaRPr lang="ru-RU" sz="1400" dirty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 Text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q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Cheese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!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Submit Form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Wait Until Keyword Succeeds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10s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2s </a:t>
            </a:r>
            <a:endParaRPr lang="ru-RU" sz="1400" dirty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Title Should Be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Cheese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!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Поиск в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Google </a:t>
            </a:r>
            <a:endParaRPr lang="en-US" sz="1400" dirty="0">
              <a:solidFill>
                <a:srgbClr val="7030A0"/>
              </a:solidFill>
              <a:effectLst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013" y="5326599"/>
            <a:ext cx="86824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выполнения теста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необходимо скачать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Chrome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прописать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PATH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полный путь к этому драйверу (например,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F:\Python\Soft\chromedriver_win32\chromedriver.exe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достаточно, чтоб драйвер находился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usr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/local/bin.</a:t>
            </a:r>
          </a:p>
        </p:txBody>
      </p:sp>
    </p:spTree>
    <p:extLst>
      <p:ext uri="{BB962C8B-B14F-4D97-AF65-F5344CB8AC3E}">
        <p14:creationId xmlns:p14="http://schemas.microsoft.com/office/powerpoint/2010/main" val="128348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написания компонентных тестов к коду на языке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удобная библиотека -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unittest. unittest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автоматизацию тестирования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поддерживает возможности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объединения тестов в наборы, задания общего кода для запуска и завершения тестов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независимость самих тестов от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генерирующего отчеты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Unittest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специальные классы, упрощающие управление наборами тестов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связи с этим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 следующие важные концепции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case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тест как минимальная единица тестирования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suite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набор тестов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cases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или других наборов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suites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fixture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вспомогательные действия по подготовке к запуску и зачистке после тестов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runner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компонент, управляющий запуском тестов и предоставлением отчета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5871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теста выполняется из консоли: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389" y="2409850"/>
            <a:ext cx="86147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F:\Python\PyPractice&gt;robot -L TRACE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test_robot_sellib.robot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Sellib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ws://127.0.0.1:53713/devtools/browser/61c3f426-7628-450e-aadc-ddcb470a3646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Sellib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F:\Python\PyPractice\output.xml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 F:\Python\PyPractice\log.html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F:\Python\PyPractice\report.html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9389" y="6011416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Опция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“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–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L TRACE”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пошагово вывести детали выполнения теста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html-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отчет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log.html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622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6428"/>
            <a:ext cx="6840760" cy="49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5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пример использования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тестирования скрипта, копирующего файл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source.txt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destination.txt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19" y="2693819"/>
            <a:ext cx="8622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copy_file_task.py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copyfile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destination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destination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writelines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readlines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'source.txt'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'destination.txt'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2563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09276"/>
            <a:ext cx="83529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test_copy_file.robot</a:t>
            </a:r>
            <a:endParaRPr lang="en-US" sz="1400" dirty="0"/>
          </a:p>
          <a:p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Settings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Check file actions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</a:rPr>
              <a:t>OperatingSystem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Setup 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On Test Setup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Teardown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On Test Teardown </a:t>
            </a:r>
          </a:p>
          <a:p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Variables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copy_script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python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copy_file_task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py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txt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destination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txt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hello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Keywords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On Test Setup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Create File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Should Exist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On Test Teardown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Remove File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Remove File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6372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16832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Test Cases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File Copy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Test file copy script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DEBUG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File Should Not Exist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Run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copy_script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Should Exist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Get File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Should Be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${content}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'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'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${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65786" y="4042807"/>
            <a:ext cx="868240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Тестовый файл делится на секции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Settings, Variables, Keywords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Test Cases.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 кейсы нельзя вызывать друг из друга и из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кейвордов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вызывать отовсюду.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Переменные обозначаются следующим образом: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${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имя_переменной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}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Ключевые слова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Test Setup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Test Teardown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позволяют задать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которые буду выполняться до и после каждого тест кейса.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Ключевые слова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Suite Setup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Suite Teardown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позволяют задать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которые буду выполняться до и после всего набора тестов из файла.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1037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 запуска теста: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2480116"/>
            <a:ext cx="885698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F:\Python\PyPractice&gt;robot -L TRACE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test_copy_file.robot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F:\Python\PyPractice\output.xml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 F:\Python\PyPractice\log.html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F:\Python\PyPractice\report.html</a:t>
            </a:r>
          </a:p>
        </p:txBody>
      </p:sp>
    </p:spTree>
    <p:extLst>
      <p:ext uri="{BB962C8B-B14F-4D97-AF65-F5344CB8AC3E}">
        <p14:creationId xmlns:p14="http://schemas.microsoft.com/office/powerpoint/2010/main" val="2093287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12" y="1549151"/>
            <a:ext cx="6154216" cy="5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82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00808"/>
            <a:ext cx="8520472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функцию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to_roman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которая принимает целое число, а возвращает строку, отображающую это число римскими цифрами. Например, на вход подается 6, возвращается - "VI"; на вход подается 23, возвращается "XXIII". Входные данные должны быть в диапазоне от 1 до 5000, если подается число не из этого диапазона, или не число, то должны выбрасываться ошибка типа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NonValidInput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Этот тип ошибки надо создать отдельно. Также необходимо в папке с файлом, содержащим вашу функцию, создать файл tests.py, внутри которой необходимо определить тесты для вашей функции. Тесты должны покрывать все возможное поведение функции, включая порождения ошибки при некорректных входных данных.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юнит тесты для класса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Money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из задания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10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 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лекции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получить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репорт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формате.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юнит тесты для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TCP-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см. далее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из лекции 9, использовать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чтобы эмулировать действия клиента и создание потоков, получить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репорт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формате.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844824"/>
            <a:ext cx="835292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TcpServer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host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AF_INET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SOCK_STREAM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setsockopt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SOL_SOCKET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SO_REUSEADDR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'Server is up'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conn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ClientThread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stop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'Server is down'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TcpServer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'127.0.0.1'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5555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KeyboardInterrupt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788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Каркас тестов в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создавать автоматически, просто выбрав в контекстном меню для функции или класса: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Go To -&gt; Test -&gt; Create New Test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то же самое через меню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Navigate).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тесты представлены экземплярами класса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своих тестов необходимо порождать подклассы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FunctionTestCase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Экземпляр подкласса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может выполнить один метод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runTest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необязательными методами подготовки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setUp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зачистки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tearDown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35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2809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пример - тестирует методы строк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TestStringMethods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'FOO', 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foo'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'world'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Проверим, что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s.split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не работает, если разделитель - не строка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assertRaises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TypeError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обеспечиваем возможность запуска тестового скрипта из консоли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248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пример - добавляем методы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setUp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TestStringMethods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'start'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foo'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assertFalse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'world'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Проверим, что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s.split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не работает, если разделитель - не строка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assertRaises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'end'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815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тестов в консоли: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244934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python3 -m unittest test_string_methods.py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 3 tests in 0.000s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5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91073" y="1549152"/>
            <a:ext cx="76693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Примеры проверок: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11434"/>
              </p:ext>
            </p:extLst>
          </p:nvPr>
        </p:nvGraphicFramePr>
        <p:xfrm>
          <a:off x="395537" y="1988840"/>
          <a:ext cx="8352926" cy="4744386"/>
        </p:xfrm>
        <a:graphic>
          <a:graphicData uri="http://schemas.openxmlformats.org/drawingml/2006/table">
            <a:tbl>
              <a:tblPr/>
              <a:tblGrid>
                <a:gridCol w="3528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Проверяет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==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assertNotEqual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!=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assertTrue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assertFalse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fun, 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kwds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 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raises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endParaRPr lang="fr-FR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1075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not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assertIsNone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assertIsNotNone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not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not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 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assertRaisesRegex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r, fun, 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 raises 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the message matches regex 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6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864545"/>
      </p:ext>
    </p:extLst>
  </p:cSld>
  <p:clrMapOvr>
    <a:masterClrMapping/>
  </p:clrMapOvr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23604</TotalTime>
  <Words>5782</Words>
  <Application>Microsoft Office PowerPoint</Application>
  <PresentationFormat>Экран (4:3)</PresentationFormat>
  <Paragraphs>647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№12</vt:lpstr>
      <vt:lpstr>Общая информация</vt:lpstr>
      <vt:lpstr>Виды тестирования</vt:lpstr>
      <vt:lpstr>unittest</vt:lpstr>
      <vt:lpstr>unittest</vt:lpstr>
      <vt:lpstr>unittest: пример</vt:lpstr>
      <vt:lpstr>unittest: пример</vt:lpstr>
      <vt:lpstr>unittest: пример</vt:lpstr>
      <vt:lpstr>unittest</vt:lpstr>
      <vt:lpstr>unittest: пример</vt:lpstr>
      <vt:lpstr>unittest: пример</vt:lpstr>
      <vt:lpstr>unittest: соглашения</vt:lpstr>
      <vt:lpstr>unittest: TestRunner</vt:lpstr>
      <vt:lpstr>unittest: TestRunner</vt:lpstr>
      <vt:lpstr>coverage</vt:lpstr>
      <vt:lpstr>nose</vt:lpstr>
      <vt:lpstr>nose</vt:lpstr>
      <vt:lpstr>nose: coverage, пример</vt:lpstr>
      <vt:lpstr>nose: coverage, пример</vt:lpstr>
      <vt:lpstr>nose: coverage, пример</vt:lpstr>
      <vt:lpstr>nose: coverage, пример</vt:lpstr>
      <vt:lpstr>nose: coverage vs unittest: coverage</vt:lpstr>
      <vt:lpstr>mock</vt:lpstr>
      <vt:lpstr>mock</vt:lpstr>
      <vt:lpstr>mock: пример</vt:lpstr>
      <vt:lpstr>mock: пример</vt:lpstr>
      <vt:lpstr>mock: пример</vt:lpstr>
      <vt:lpstr>mock: пример</vt:lpstr>
      <vt:lpstr>mock: принцип работы</vt:lpstr>
      <vt:lpstr>mock: @mock.patch</vt:lpstr>
      <vt:lpstr>mock: side_effect</vt:lpstr>
      <vt:lpstr>mock: side_effect</vt:lpstr>
      <vt:lpstr>Системное тестирование</vt:lpstr>
      <vt:lpstr>selenium</vt:lpstr>
      <vt:lpstr>selenium: WebDriver и API</vt:lpstr>
      <vt:lpstr>selenium: пример</vt:lpstr>
      <vt:lpstr>Robot Framework</vt:lpstr>
      <vt:lpstr>robotframework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Ilya Orlov</cp:lastModifiedBy>
  <cp:revision>902</cp:revision>
  <dcterms:created xsi:type="dcterms:W3CDTF">2009-01-14T03:06:54Z</dcterms:created>
  <dcterms:modified xsi:type="dcterms:W3CDTF">2020-10-09T19:19:58Z</dcterms:modified>
</cp:coreProperties>
</file>