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9"/>
  </p:notesMasterIdLst>
  <p:handoutMasterIdLst>
    <p:handoutMasterId r:id="rId40"/>
  </p:handoutMasterIdLst>
  <p:sldIdLst>
    <p:sldId id="345" r:id="rId3"/>
    <p:sldId id="369" r:id="rId4"/>
    <p:sldId id="539" r:id="rId5"/>
    <p:sldId id="540" r:id="rId6"/>
    <p:sldId id="541" r:id="rId7"/>
    <p:sldId id="542" r:id="rId8"/>
    <p:sldId id="546" r:id="rId9"/>
    <p:sldId id="507" r:id="rId10"/>
    <p:sldId id="569" r:id="rId11"/>
    <p:sldId id="543" r:id="rId12"/>
    <p:sldId id="544" r:id="rId13"/>
    <p:sldId id="545" r:id="rId14"/>
    <p:sldId id="547" r:id="rId15"/>
    <p:sldId id="548" r:id="rId16"/>
    <p:sldId id="549" r:id="rId17"/>
    <p:sldId id="550" r:id="rId18"/>
    <p:sldId id="558" r:id="rId19"/>
    <p:sldId id="551" r:id="rId20"/>
    <p:sldId id="552" r:id="rId21"/>
    <p:sldId id="553" r:id="rId22"/>
    <p:sldId id="554" r:id="rId23"/>
    <p:sldId id="555" r:id="rId24"/>
    <p:sldId id="557" r:id="rId25"/>
    <p:sldId id="556" r:id="rId26"/>
    <p:sldId id="568" r:id="rId27"/>
    <p:sldId id="571" r:id="rId28"/>
    <p:sldId id="570" r:id="rId29"/>
    <p:sldId id="559" r:id="rId30"/>
    <p:sldId id="560" r:id="rId31"/>
    <p:sldId id="561" r:id="rId32"/>
    <p:sldId id="562" r:id="rId33"/>
    <p:sldId id="563" r:id="rId34"/>
    <p:sldId id="565" r:id="rId35"/>
    <p:sldId id="564" r:id="rId36"/>
    <p:sldId id="567" r:id="rId37"/>
    <p:sldId id="506" r:id="rId3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21.03.2019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?jmp=do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ongodb.com/manual/tutorial/install-mongodb-on-ubunt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downloa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qlitebrows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базами данных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Базы данных 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SQLite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консоль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174" y="1732118"/>
            <a:ext cx="84785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хотя бы одну таблицу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консоли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3,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.exit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выхода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174" y="2816731"/>
            <a:ext cx="8478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films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...&gt; (id INTEGER PRIMARY KEY NOT NULL, name CHAR(128) NOT NULL,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TEXT);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9174" y="340890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Удалить таблицу (при необходимостти) так же просто: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716" y="3900539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sqlite&gt; DROP TABLE films;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16" y="4303629"/>
            <a:ext cx="8474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создания необходимых таблиц, мы можем вносить в них данные. Для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обозначения основных действий с данными существует специальная аббревиатура — CRUD (create, read, update, delete — «создать, прочесть, обновить, удалить») — акроним, обозначающий четыре базовые функции, используемые при работе с персистентными хранилищами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0174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15" y="5660455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операторы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4639" y="1628800"/>
            <a:ext cx="84785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CRUD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имеются следующие операторы: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INSERT - оператор языка SQL, который позволяет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добавить строку со значениями в таблицу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545159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INSERT INTO films (name,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('Cool Film', 'SHORT LONG STORY');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60894" y="2852936"/>
            <a:ext cx="83529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SELECT - оператор запроса в языке SQL, возвращающий набор данных (выборку) из базы данных. Имеет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множество опций.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3477915"/>
            <a:ext cx="80249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films;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id, name FROM films WHERE id &gt; 3 ORDER BY id DESC LIMIT 5;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728" y="4221088"/>
            <a:ext cx="8474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DELETE — в языках, подобных SQL, операция удаления записей из таблицы.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Критерий отбора записей для удаления определяется выражением where. В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случае, если критерий отбора не определён, выполняется удаление всех записей: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5120317"/>
            <a:ext cx="437331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 WHERE id = 6;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DELETE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27" y="5877272"/>
            <a:ext cx="847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UPDATE — оператор языка SQL, позволяющий обновить значения в заданных столбцах таблицы.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6512570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films SET name = 'New Film Name' WHERE id = 6;</a:t>
            </a:r>
          </a:p>
        </p:txBody>
      </p:sp>
    </p:spTree>
    <p:extLst>
      <p:ext uri="{BB962C8B-B14F-4D97-AF65-F5344CB8AC3E}">
        <p14:creationId xmlns:p14="http://schemas.microsoft.com/office/powerpoint/2010/main" val="2407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Рассмотрим приемы работы с ней.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2654910"/>
            <a:ext cx="8352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Импортируем библиотеку, соответствующую типу нашей базы данных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sqlite3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соединение с нашей базой данных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нашем примере у нас это просто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какой-то файл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базы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site.db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курсор - это специальный объект,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который делает запросы и получает их результаты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РАБОТАЕМ С БАЗОЙ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Не забываем закрыть соединение с базой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после работы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54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SELECT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результат сделанного запроса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Santi',)]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INSERT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Artist values (Null,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'Unknown artist')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мы не просто читаем, но и вносим изменения в базу данных </a:t>
            </a:r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- необходимо сохранить транзакцию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метод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rollback,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хотим отменить изменения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rollback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результат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',),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Unknown artist',)]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Файл базы данных (если он еще не создан будет создан автоматически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sqlite.db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'CREATE TABLE COMPANY'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(ID INT PRIMARY KEY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NAME TEXT NOT NULL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,'</a:t>
            </a:r>
            <a:endParaRPr lang="ru-RU" sz="10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AGE INT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ADDRESS CHAR(50),'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SALARY REAL);'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(1, 'Paul', 32, 'California',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(2, 'Allen', 25, 'Texas', 15000.00)"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(3, 'Teddy', 23, 'Norway',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(4, 'Mark', 25, 'Richmond', 65000.00)"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добавлены</a:t>
            </a:r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ru-RU" sz="1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Читаем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данные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41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id = 1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'DELETE from COMPANY where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id = 2'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удалены'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снова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50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При необходимости подставить в запрос значения, полученные в коде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Python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НЕ следует использовать строковые операции (например, конкатенацию)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 текстом запроса!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Для подстановки параметров в запрос необходимо указать специальный символ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'?' на местах подстановки в тексте запроса, а параметры передать в кортеже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в соответствующем порядке в тот же метод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execute().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(?, ?, ?, ?, ?)"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'Allen'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'Texas'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15000.00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Новые данные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'DROP TABLE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удалена'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7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510894"/>
            <a:ext cx="8458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открыта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создана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20000.0)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изменены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удалены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снова изменены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Новые данные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(5, 'Allen', 'Texas', 15000.0)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удалена</a:t>
            </a:r>
          </a:p>
        </p:txBody>
      </p:sp>
    </p:spTree>
    <p:extLst>
      <p:ext uri="{BB962C8B-B14F-4D97-AF65-F5344CB8AC3E}">
        <p14:creationId xmlns:p14="http://schemas.microsoft.com/office/powerpoint/2010/main" val="7464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73513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(Object-relational mapping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объектно-реляционное преобразование)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Известные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Django ORM, peewee,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PonyORM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SQLObject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Storm,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quick_orm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72" y="3696684"/>
            <a:ext cx="2660154" cy="3044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5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распространенный инструмент для работы с базами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многих аналогичных библиотеки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не только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уровень, но и обобщенный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кода независимого от базы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без использования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метод ассоциирования пользовательских классов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таблицами баз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объектов этих классов со строками в соответствующих таблицах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включает в себя систему, прозрачно синхронизирующую все изменения в состояниях между объектами и соответствующими строками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равно как и систему для выполнения запросов к базе данных в терминах пользовательских классов и с учетом взаимосвязей этих классов.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База данных – это совокупность записей,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систематизированных таким образом, чтобы эти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могли быть найдены и обработаны с помощью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компьютера.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Правильно читать, создавать и редактировать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умеет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базами данных (СУБД) или сервер баз данных. СУБД выполняет манипуляции с данными в соответствии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командами,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она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получает. Сервер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отвечает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 целостность и сохранность данных, а также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операции ввода-вывода при доступе клиента к информации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Основное свойство базы данных – целостность означает, что в базе данных содержится полная, непротиворечивая и адекватно отражающая предметную область информация. В связи с этим свойством к проектируемой базе данных предъявляется ряд требований, таких как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неизбыточность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данных, безопасность и контроль доступа к данным различных групп пользователей.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1560" y="1621249"/>
            <a:ext cx="80648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конфигурирование начинается с описания таблиц базы данных и определения пользовательских классов, которые будут отображениями этих таблиц.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719948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endParaRPr lang="en-US" sz="1000" dirty="0"/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schema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endParaRPr lang="en-US" sz="1000" dirty="0"/>
          </a:p>
          <a:p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базу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://'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без файла (в оперативной памяти)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с файлом, указывая относительный путь к нему: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engine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('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sqlite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:///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mybase.db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')</a:t>
            </a:r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абсолютный путь: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engine =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r'sqlite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:///C:\Users\User\Desktop\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mybase.db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')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/>
          </a:p>
          <a:p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класс, отображающий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'users'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id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primary_key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name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password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"&lt;User(name='{}',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password='{}')&gt;"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self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05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796618"/>
            <a:ext cx="83529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Создаем схему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metadata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create_all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__table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compile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отображаемого класса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'Ed jones'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Открываем сессию для взаимодействия с базой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Session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Сессия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новый объект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 добавлен'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ru-RU" sz="10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несколько объектов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wendy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'Wendy Williams'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mary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'Mary Contrary'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'qwerty'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'Fred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Flinstone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'123'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Объекты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0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edsnewpassword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47830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множество объектов и функций для покрытия всех опций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т.ч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Forei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nKey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_add,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(для формирования запросов)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многие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461400"/>
            <a:ext cx="8458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создана</a:t>
            </a: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ru-RU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Таблица 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Сессия открыта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 добавлен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Объекты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edsnewpassword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3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</p:txBody>
      </p:sp>
    </p:spTree>
    <p:extLst>
      <p:ext uri="{BB962C8B-B14F-4D97-AF65-F5344CB8AC3E}">
        <p14:creationId xmlns:p14="http://schemas.microsoft.com/office/powerpoint/2010/main" val="12610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кроссплатформенная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документоориентированная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Классифицирована как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NoSQL.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требует описания схемы таблиц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можем добавлять и удалять поля по мере необходимости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 одной стороны это упрощает разработку, когда мы имеем дело с часто меняющейся структурой данных, но с другой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схемы документов  позволяет контролировать ошибки (такие как некорректные типы данных или пропущенные поля), а также определять методы для работы с документами по аналогии с тем, как это делается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технологии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Основные сущности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Document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коллекции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основная единица данных.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Collection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группа документов 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MongoDB.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низкоуровневой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использовать библиотеку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аналогии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применяется библиотека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поверх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71489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www.mongodb.com/download-center/community?jmp=docs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установить программу как службу, либо как отдельное приложение.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воспользоваться инструкцией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https://docs.mongodb.com/manual/tutorial/install-mongodb-on-ubuntu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либо выполнить следующие команды: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204826"/>
            <a:ext cx="7630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apt-key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hkp://keyserver.ubuntu.com:80 --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9DA31620334BD75D9DCB49F368818C72E52529D4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echo "deb [ arch=amd64 ] https://repo.mongodb.org/apt/ubuntu trusty/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-org/4.0 multiverse" | sudo tee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/mongodb-org-4.0.list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install -y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программа была установлена как отдельное приложение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структуру папок 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:\data\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 исполняемый файл сервера: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C:\Program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Files\MongoDB\Server\4.0\bin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\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mongod.exe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подготовить конфигурационный файл: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500" y="2617167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mongodb.service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7" y="295165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Записать в него настройки: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500" y="3383706"/>
            <a:ext cx="763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[Unit]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Description=High-performance, schema-free document-oriented database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network.target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[Service]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--quiet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mongod.conf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[Install]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WantedBy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=multi-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user.target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8355" y="568796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7" y="6145559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mongoengine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me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MongoDB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на локальной машине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Объявляем коллекцию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email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required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='{}'),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</a:p>
          <a:p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  "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email='{}')&gt;"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документ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ross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'Lawley'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ross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2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Делаем запрос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Двойное нижнее подчеркивание используется для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задания регулярного выражения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все записи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38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Хранимые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базе данные имеют определенную логическую структуру – иными словами, описываются некоторой моделью представления данных, поддерживаемой СУБД. Существуют различные модели данных: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Иерархическая модель. В этой модели связи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между данными можно описать с помощью упорядоченного графа (дерева).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Сетевая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отображать разнообразные взаимосвязи элементов данных в виде произвольного графа, обобщая тем самым иерархическую модель данных.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Многомерная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набором гиперкубов,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применяется, как правило, в узкоспециализированных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областях.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Объектно-ориентированная модель рассматривает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отдельные записи базы как свойства объектов, а связанные по смыслу совокупности таких записей – как сами объекты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89995"/>
            <a:ext cx="8458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27017)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='User0',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='User1',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='User2',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='User4',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</p:txBody>
      </p:sp>
    </p:spTree>
    <p:extLst>
      <p:ext uri="{BB962C8B-B14F-4D97-AF65-F5344CB8AC3E}">
        <p14:creationId xmlns:p14="http://schemas.microsoft.com/office/powerpoint/2010/main" val="7124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REmote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DIctionary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Server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хранилище элементов типа ключ-значение с поддержкой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хэширования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кэширования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Часто определяется как сервер структур данных, т.к. по ключам могут содержаться различные типы данных.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обычно держит весь набор данных в оперативной памяти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не требуется долговременное хранение данных, такая способность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ему очень высокое быстродействие в сравнении с СУБД, требующими подтверждения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коммита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транзакций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</a:t>
            </a:r>
            <a:r>
              <a:rPr lang="ru-RU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update </a:t>
            </a:r>
          </a:p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apt-get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install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-server</a:t>
            </a:r>
            <a:endParaRPr lang="en-US" sz="1400" b="0" i="0" dirty="0">
              <a:solidFill>
                <a:srgbClr val="3A3A3A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8896" y="497216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установки надо отредактировать файл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etc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redis.conf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поменяв параметр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no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перезапустив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896" y="578551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systemctl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 restart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redis.service</a:t>
            </a:r>
            <a:endParaRPr lang="ru-RU" sz="1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8895" y="619724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подключение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6379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- пару ключ-значение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значение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Определяем тип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элемент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всегда добавляет значение строкового типа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Инкрементируем значение по ключу, которое для данной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операции интерпретируется как 64-битное знаковое целое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r.incr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существование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8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'value'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Задаем время жизни ключа (в секундах), по истечении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которого он будет автоматически удален с сервера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expire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Узнаем оставшееся время жизни ключа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"After 5 seconds..."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hashset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еще одну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'email'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'john@gmail.com'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('user:1', 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r.hkeys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r.hgetall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list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элементы в 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'elem2'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'elem3'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'elem4'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r.llen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r.lindex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0):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lindex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r.lrange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1, 3):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Реализация паттерна издатель-подписчик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pubsub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ignore_subscribe_messages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subscribe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publish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 Hello!'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72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89995"/>
            <a:ext cx="84785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b'2'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r.incr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3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1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5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5 seconds...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-2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('user:1', 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b'john@gmail.com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0):  b'elem1'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1, 3):  [b'elem2', b'elem3', b'elem4']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{'type': 'message', 'pattern': None, 'channel':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b'my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-chat', 'data':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b'user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Hello!'}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77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класс-обертку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возможностями менеджера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контекста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которая может на вход принимать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строки SQL запросов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данные в формате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 должен иметь, как минимум,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select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execute.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скрипт,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работающий под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создает 3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сущности: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производители, покупатели, товары.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добавить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демо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-данные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следующие выборки:</a:t>
            </a: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у которых более 2 товаров по цене 10 долларов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ниже;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покупателей,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делали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заказы,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сгруппировать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по компаниям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производителей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чьи товары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покупались;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самые популярные товары у каждого производителя и указать сколько таких товаров было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куплено; 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товаров,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продавались, с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указанием их выручек по каждому виду товара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еще не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Реляционная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модель - совокупность отношений, содержащих информацию о предметной области. Упрощенным представлением реляционной модели данных является набор таблиц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настоящее время реляционная модель пересмотрена в виде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модели, в которой снято ограничение неделимости данных, хранящихся в записях таблиц.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Наиболее распространенной является реляционная модель. Таблицы являются основой реляционной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Порядок строк в таблице произволен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Строки можно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однозначно идентифицировать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 первичный ключам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Столбы таблиц именуются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нумеруются.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связаны друг с другом через внешний ключ.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 реляционной базы данных, как правило, понимает команды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де-факто стал стандартом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данными в реляционных базах данных.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Structured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Language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язык структурированных запросов)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осуществлять следующие операции: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отдельных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 с полным описанием их структуры;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основных операций манипулирования данными (такие как вставка, модификация и удаление данных из таблиц);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простых и сложных запросов.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условно подразделяется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DDL (Data Definition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определение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DML (Data Manipulation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манипулирование данными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DCL (Data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доступом к данным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TCL (Transaction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транзакциями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СУБД, использующие реляционную модель данных: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SQLite, PostgreSQL, Oracle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 Для работы с этими СУБД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соответствующие библиотеки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sqlite3, psycopg2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-python,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cx_Oracle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документирует интерфейс для работы с базами данных, и почти все библиотеки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базами данных соответствуют этому стандарту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применять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object relation mapping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работая с таблицами как с объектами, с помощью библиотеки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библиотеки для работы с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нереляционными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базами данных, такими как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DP-API 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 методов и интерфейсов для работы с базами данных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48238/38a503ff27b846e4aac2411fb0fdf6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388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57715"/>
            <a:ext cx="835292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библиотека, написанная на языке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C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предоставляющая легковесную файловую базу данных,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требующую отдельного серверного процесса и понимающую обращения на одном из диалектов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могут использовать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хранения внутренних данных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PostgreSQL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Oracle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импортировать библиотеку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напрямую (без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консоль или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2123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5" y="181752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консоли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www.sqlite.org/download.html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если консоль не предустановлена,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воспользоваться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выполнив команду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653136"/>
            <a:ext cx="7630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add-apt-repository -y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ppa:linuxgndu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5" y="356546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браузера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надо использовать инсталлятор, который можно скачать здесь: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https://sqlitebrowser.org/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выполнить следующие команды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3212976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22137</TotalTime>
  <Words>4149</Words>
  <Application>Microsoft Office PowerPoint</Application>
  <PresentationFormat>On-screen Show (4:3)</PresentationFormat>
  <Paragraphs>518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№12</vt:lpstr>
      <vt:lpstr>Базы данных</vt:lpstr>
      <vt:lpstr>Модели данных</vt:lpstr>
      <vt:lpstr>Модели данных</vt:lpstr>
      <vt:lpstr>SQL</vt:lpstr>
      <vt:lpstr>Базы данных и Python</vt:lpstr>
      <vt:lpstr>Python DB-API</vt:lpstr>
      <vt:lpstr>SQLite</vt:lpstr>
      <vt:lpstr>SQLite</vt:lpstr>
      <vt:lpstr>SQLite: консоль</vt:lpstr>
      <vt:lpstr>SQLite: операторы SQL</vt:lpstr>
      <vt:lpstr>sqlite3</vt:lpstr>
      <vt:lpstr>sqlite3</vt:lpstr>
      <vt:lpstr>sqlite3: пример</vt:lpstr>
      <vt:lpstr>sqlite3: пример</vt:lpstr>
      <vt:lpstr>sqlite3: пример</vt:lpstr>
      <vt:lpstr>sqlite3: пример</vt:lpstr>
      <vt:lpstr>ORM</vt:lpstr>
      <vt:lpstr>SQLAlchemy</vt:lpstr>
      <vt:lpstr>sqlalchemy: пример</vt:lpstr>
      <vt:lpstr>sqlalchemy: пример</vt:lpstr>
      <vt:lpstr>sqlalchemy: пример</vt:lpstr>
      <vt:lpstr>sqlalchemy: пример</vt:lpstr>
      <vt:lpstr>MongoDB</vt:lpstr>
      <vt:lpstr>MongoDB</vt:lpstr>
      <vt:lpstr>MongoDB</vt:lpstr>
      <vt:lpstr>MongoDB</vt:lpstr>
      <vt:lpstr>mongoengine: пример</vt:lpstr>
      <vt:lpstr>mongoengine: пример</vt:lpstr>
      <vt:lpstr>mongoengine: пример</vt:lpstr>
      <vt:lpstr>Redis</vt:lpstr>
      <vt:lpstr>redis: пример</vt:lpstr>
      <vt:lpstr>redis: пример</vt:lpstr>
      <vt:lpstr>redis: пример</vt:lpstr>
      <vt:lpstr>redis: пример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791</cp:revision>
  <dcterms:created xsi:type="dcterms:W3CDTF">2009-01-14T03:06:54Z</dcterms:created>
  <dcterms:modified xsi:type="dcterms:W3CDTF">2019-03-21T21:56:07Z</dcterms:modified>
</cp:coreProperties>
</file>