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2" roundtripDataSignature="AMtx7miOOhBYO7gj7s5ILQhdBLfJcC5V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2080ED-DCA8-48F1-953D-EF8CCB77979F}">
  <a:tblStyle styleId="{152080ED-DCA8-48F1-953D-EF8CCB77979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customschemas.google.com/relationships/presentationmetadata" Target="metadata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Возможности сервиса: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Загрузка датасетов и их валидация, проведение анализа данных и отрисовка графиков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Просмотр загруженных моделей, демонстрация их подробного описания и сравнение кривых обучения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Обучение новой модели с заданием гиперпараметров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Помещение модели в пространство инференса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Получение прогноза от загруженной модели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6fcdbd5b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366fcdbd5b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Мы работаем над биржевой аналитической платформой.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Постановка задачи на слайде и достаточно стандартная, поэтому я расскажу, что в нашем проекте необычно.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Изначально мы решали задачу регрессии и пытались предсказывать цены, но ошибки были большими, поэтому куратор предложил заняться классификацией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Мы используем одновременно 2 датасета (новостной и по соц. сетям) и, соответственно, 2 набора моделей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rgbClr val="595959"/>
                </a:solidFill>
              </a:rPr>
              <a:t>Accuracy — это простая и легко интерпретируемая метрика, подходящая для сбалансированных классов. Она показывает долю правильно классифицированных объектов.</a:t>
            </a:r>
            <a:endParaRPr sz="14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595959"/>
                </a:solidFill>
              </a:rPr>
              <a:t>F1 score — в нашей ситуации важно контролировать и precision, и recall. В зависимости от выбранной торговой стратегии ложноотрицательные и ложноположительные классификации будут вносить весомый вклад в доходность</a:t>
            </a:r>
            <a:endParaRPr sz="14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lang="en" sz="1400">
                <a:solidFill>
                  <a:srgbClr val="595959"/>
                </a:solidFill>
              </a:rPr>
              <a:t>Мы не используем более сложные метрики, такие как ROC AUC, поскольку нас интересует производительность модели исключительно при фиксированном пороге 0.5</a:t>
            </a:r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6fcdbd5b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366fcdbd5b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6fcdbd5b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366fcdbd5b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6fcdbd5b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366fcdbd5b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ihQN3C116y7bfQDAHttcid4U0NgNAyaz/view" TargetMode="External"/><Relationship Id="rId4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hyperlink" Target="https://ai-ml-analytics.com/classification-metrics-in-machine-learning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167375" y="60850"/>
            <a:ext cx="2508000" cy="6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500"/>
              <a:t>Команда 29</a:t>
            </a:r>
            <a:endParaRPr sz="2500"/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5850" y="1171750"/>
            <a:ext cx="5066373" cy="370797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>
            <p:ph type="ctrTitle"/>
          </p:nvPr>
        </p:nvSpPr>
        <p:spPr>
          <a:xfrm>
            <a:off x="167375" y="611100"/>
            <a:ext cx="8027400" cy="509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200"/>
              <a:t>Аналитическая трейдинговая платформа</a:t>
            </a:r>
            <a:endParaRPr sz="2200"/>
          </a:p>
        </p:txBody>
      </p:sp>
      <p:sp>
        <p:nvSpPr>
          <p:cNvPr id="57" name="Google Shape;57;p1"/>
          <p:cNvSpPr txBox="1"/>
          <p:nvPr/>
        </p:nvSpPr>
        <p:spPr>
          <a:xfrm>
            <a:off x="167375" y="1171750"/>
            <a:ext cx="42963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Куратор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Александра Ковалёва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Участники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Ивлев Алексей Иванович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Рыльков Георгий Владиславович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Урбановичус Никита Петрович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/>
          <p:nvPr>
            <p:ph type="title"/>
          </p:nvPr>
        </p:nvSpPr>
        <p:spPr>
          <a:xfrm>
            <a:off x="311700" y="1356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Схема работы сервиса</a:t>
            </a:r>
            <a:endParaRPr/>
          </a:p>
        </p:txBody>
      </p:sp>
      <p:pic>
        <p:nvPicPr>
          <p:cNvPr id="120" name="Google Shape;12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900" y="1431325"/>
            <a:ext cx="8832302" cy="2712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Структура API</a:t>
            </a:r>
            <a:endParaRPr/>
          </a:p>
        </p:txBody>
      </p:sp>
      <p:pic>
        <p:nvPicPr>
          <p:cNvPr id="126" name="Google Shape;12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325" y="1626625"/>
            <a:ext cx="8839202" cy="2214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Демо работы сервиса</a:t>
            </a:r>
            <a:endParaRPr/>
          </a:p>
        </p:txBody>
      </p:sp>
      <p:pic>
        <p:nvPicPr>
          <p:cNvPr id="132" name="Google Shape;132;p12" title="streamlit-👋Start_page-2025-01-14-18-01-66.webm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3612" y="970000"/>
            <a:ext cx="7442520" cy="417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Выводы</a:t>
            </a:r>
            <a:endParaRPr/>
          </a:p>
        </p:txBody>
      </p:sp>
      <p:sp>
        <p:nvSpPr>
          <p:cNvPr id="138" name="Google Shape;138;p15"/>
          <p:cNvSpPr txBox="1"/>
          <p:nvPr>
            <p:ph idx="1" type="body"/>
          </p:nvPr>
        </p:nvSpPr>
        <p:spPr>
          <a:xfrm>
            <a:off x="311700" y="13558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315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8"/>
              <a:t>Работа в финтехе требует серьёзных вычислительных ресурсов и глубокой предметной экспертизы</a:t>
            </a:r>
            <a:endParaRPr sz="1908"/>
          </a:p>
          <a:p>
            <a:pPr indent="-3315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8"/>
              <a:t>Предсказание движения цены на основе новостей - сложная задача с высокой степенью неопределенности</a:t>
            </a:r>
            <a:endParaRPr sz="1908"/>
          </a:p>
          <a:p>
            <a:pPr indent="-3315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8"/>
              <a:t>Достигнутое качество моделей пока </a:t>
            </a:r>
            <a:r>
              <a:rPr lang="en" sz="1908"/>
              <a:t>недостаточно для использования в проде</a:t>
            </a:r>
            <a:endParaRPr sz="1908"/>
          </a:p>
          <a:p>
            <a:pPr indent="-3315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8"/>
              <a:t>Проект можно считать успешным как учебно-исследовательский опыт</a:t>
            </a:r>
            <a:endParaRPr sz="1908"/>
          </a:p>
          <a:p>
            <a:pPr indent="-3315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908"/>
              <a:t>Необходима</a:t>
            </a:r>
            <a:r>
              <a:rPr lang="en" sz="1908"/>
              <a:t> более скоординированная командная работа</a:t>
            </a:r>
            <a:endParaRPr sz="1908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6fcdbd5ba_0_41"/>
          <p:cNvSpPr txBox="1"/>
          <p:nvPr>
            <p:ph type="title"/>
          </p:nvPr>
        </p:nvSpPr>
        <p:spPr>
          <a:xfrm>
            <a:off x="311700" y="452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Что можно реализовать</a:t>
            </a:r>
            <a:endParaRPr/>
          </a:p>
        </p:txBody>
      </p:sp>
      <p:sp>
        <p:nvSpPr>
          <p:cNvPr id="144" name="Google Shape;144;g366fcdbd5ba_0_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Внедрить MLOps-практики (автоматизация развёртывания, мониторинг моделей)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Настроить CI/CD пайплайны для автоматического тестирования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Развернуть сервис в облаке для демонстрации и тестирования в проде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Реализовать сбор новостей в реальном времени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Расширить объём данных и применить более мощные архитектур</a:t>
            </a:r>
            <a:r>
              <a:rPr lang="en" sz="1600"/>
              <a:t>ы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291400" y="191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Спасибо за внимание!</a:t>
            </a:r>
            <a:endParaRPr/>
          </a:p>
        </p:txBody>
      </p:sp>
      <p:pic>
        <p:nvPicPr>
          <p:cNvPr id="150" name="Google Shape;15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9063" y="764100"/>
            <a:ext cx="3985874" cy="3985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Постановка задачи</a:t>
            </a:r>
            <a:endParaRPr>
              <a:highlight>
                <a:srgbClr val="FF0000"/>
              </a:highlight>
            </a:endParaRPr>
          </a:p>
        </p:txBody>
      </p:sp>
      <p:sp>
        <p:nvSpPr>
          <p:cNvPr id="63" name="Google Shape;63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Цель проекта – </a:t>
            </a:r>
            <a:r>
              <a:rPr lang="en"/>
              <a:t>применение методов NLP для прогнозирования направления изменения цены акций на основе финансовых новостей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Основные задачи: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Подготовка датасета и проведение EDA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Получение бейзлайна и создание базовых моделей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Создание сервиса и телеграм-бота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Улучшение бейзлайна помощью нелинейных ML-моделей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Разработка нейросетевых моделей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Используем простые и понятные метрики качества</a:t>
            </a:r>
            <a:endParaRPr/>
          </a:p>
        </p:txBody>
      </p:sp>
      <p:sp>
        <p:nvSpPr>
          <p:cNvPr id="69" name="Google Shape;69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highlight>
                <a:srgbClr val="FF0000"/>
              </a:highlight>
            </a:endParaRPr>
          </a:p>
        </p:txBody>
      </p:sp>
      <p:pic>
        <p:nvPicPr>
          <p:cNvPr id="70" name="Google Shape;7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500" y="1152476"/>
            <a:ext cx="8399376" cy="32353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5"/>
          <p:cNvSpPr txBox="1"/>
          <p:nvPr/>
        </p:nvSpPr>
        <p:spPr>
          <a:xfrm>
            <a:off x="7077425" y="4769475"/>
            <a:ext cx="357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Источник иллюстрации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5"/>
          <p:cNvSpPr/>
          <p:nvPr/>
        </p:nvSpPr>
        <p:spPr>
          <a:xfrm>
            <a:off x="436175" y="3217775"/>
            <a:ext cx="2427600" cy="10122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"/>
          <p:cNvSpPr/>
          <p:nvPr/>
        </p:nvSpPr>
        <p:spPr>
          <a:xfrm>
            <a:off x="5711350" y="3769150"/>
            <a:ext cx="789900" cy="202800"/>
          </a:xfrm>
          <a:prstGeom prst="ellipse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Новости: подбор готового датасета</a:t>
            </a:r>
            <a:endParaRPr/>
          </a:p>
        </p:txBody>
      </p:sp>
      <p:sp>
        <p:nvSpPr>
          <p:cNvPr id="79" name="Google Shape;79;p7"/>
          <p:cNvSpPr txBox="1"/>
          <p:nvPr>
            <p:ph idx="1" type="body"/>
          </p:nvPr>
        </p:nvSpPr>
        <p:spPr>
          <a:xfrm>
            <a:off x="311700" y="12914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Датасет SC454k с Hugging Face</a:t>
            </a:r>
            <a:endParaRPr b="1"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454 000 новостей и пресс-релизов + цены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источники: nasdaq.com + Trade and Quote Millisecond (TAQ/MSEC)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1400 часов вычислений ушло на подготовку датасета у автора</a:t>
            </a:r>
            <a:endParaRPr/>
          </a:p>
        </p:txBody>
      </p:sp>
      <p:pic>
        <p:nvPicPr>
          <p:cNvPr id="80" name="Google Shape;8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93900" y="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"/>
          <p:cNvSpPr txBox="1"/>
          <p:nvPr>
            <p:ph type="title"/>
          </p:nvPr>
        </p:nvSpPr>
        <p:spPr>
          <a:xfrm>
            <a:off x="311700" y="198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Новости: подготовка данных для бейзлайна</a:t>
            </a:r>
            <a:endParaRPr/>
          </a:p>
        </p:txBody>
      </p:sp>
      <p:sp>
        <p:nvSpPr>
          <p:cNvPr id="86" name="Google Shape;86;p8"/>
          <p:cNvSpPr txBox="1"/>
          <p:nvPr>
            <p:ph idx="1" type="body"/>
          </p:nvPr>
        </p:nvSpPr>
        <p:spPr>
          <a:xfrm>
            <a:off x="242225" y="954550"/>
            <a:ext cx="8706000" cy="41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/>
              <a:t>Использовались трансформеры из Hugging Face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суммаризация текстов (BART, fine-tuned on CNN Daily Mail)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sentiment analysis для summary (FinBERT)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получение эмбеддингов summary (FinBERT)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/>
              <a:t>Получившиеся признаки: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предобученные эмбеддинги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вероятности сентиментов: positive_prob и negative_prob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n"/>
              <a:t>Таргет: </a:t>
            </a:r>
            <a:r>
              <a:rPr lang="en"/>
              <a:t>направление движения цены через 12 часов после публикации новости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6fcdbd5ba_0_2"/>
          <p:cNvSpPr txBox="1"/>
          <p:nvPr>
            <p:ph type="title"/>
          </p:nvPr>
        </p:nvSpPr>
        <p:spPr>
          <a:xfrm>
            <a:off x="311700" y="1987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Новости: подготовка данных после бейзлайна</a:t>
            </a:r>
            <a:endParaRPr/>
          </a:p>
        </p:txBody>
      </p:sp>
      <p:sp>
        <p:nvSpPr>
          <p:cNvPr id="92" name="Google Shape;92;g366fcdbd5ba_0_2"/>
          <p:cNvSpPr txBox="1"/>
          <p:nvPr>
            <p:ph idx="1" type="body"/>
          </p:nvPr>
        </p:nvSpPr>
        <p:spPr>
          <a:xfrm>
            <a:off x="242225" y="954550"/>
            <a:ext cx="8706000" cy="41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50"/>
              <a:t>Использовались более простые подходы для подготовки признаков</a:t>
            </a:r>
            <a:endParaRPr b="1" sz="2550"/>
          </a:p>
          <a:p>
            <a:pPr indent="-32980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50"/>
              <a:t>векторизация текста без трансформеров с использованием TF-IDF + SVD</a:t>
            </a:r>
            <a:endParaRPr sz="2550"/>
          </a:p>
          <a:p>
            <a:pPr indent="-32980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50"/>
              <a:t>отказ от суммаризации для сохранения возможных важных сигналов</a:t>
            </a:r>
            <a:endParaRPr sz="2550"/>
          </a:p>
          <a:p>
            <a:pPr indent="-32980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50"/>
              <a:t>сентимент-анализ с помощью VADER</a:t>
            </a:r>
            <a:endParaRPr sz="25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50"/>
              <a:t>Результат</a:t>
            </a:r>
            <a:r>
              <a:rPr lang="en" sz="2550"/>
              <a:t>: значительное ускорение подготовки признаков и и увеличение объёма обучающего датасета</a:t>
            </a:r>
            <a:endParaRPr sz="25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0588"/>
              <a:buNone/>
            </a:pPr>
            <a:r>
              <a:rPr b="1" lang="en" sz="2550"/>
              <a:t>Получившиеся признаки:</a:t>
            </a:r>
            <a:endParaRPr b="1" sz="2550"/>
          </a:p>
          <a:p>
            <a:pPr indent="-32980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2550"/>
              <a:t>сниженное векторное представление текста (low-dimensional dense vectors)</a:t>
            </a:r>
            <a:endParaRPr sz="2550"/>
          </a:p>
          <a:p>
            <a:pPr indent="-32980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550"/>
              <a:t>о</a:t>
            </a:r>
            <a:r>
              <a:rPr lang="en" sz="2550"/>
              <a:t>ценка общей тональности текста по шкале от -1 до +1  (compound score от VADER)</a:t>
            </a:r>
            <a:endParaRPr sz="25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0588"/>
              <a:buNone/>
            </a:pPr>
            <a:r>
              <a:rPr b="1" lang="en" sz="2550"/>
              <a:t>Таргет: </a:t>
            </a:r>
            <a:r>
              <a:rPr lang="en" sz="2550"/>
              <a:t>направление движения цены через 24 часа после публикации новости</a:t>
            </a:r>
            <a:endParaRPr b="1" sz="25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ct val="120000"/>
              <a:buNone/>
            </a:pPr>
            <a:r>
              <a:t/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500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Новости: метрики бейзлайна</a:t>
            </a:r>
            <a:endParaRPr/>
          </a:p>
        </p:txBody>
      </p:sp>
      <p:graphicFrame>
        <p:nvGraphicFramePr>
          <p:cNvPr id="98" name="Google Shape;98;p9"/>
          <p:cNvGraphicFramePr/>
          <p:nvPr/>
        </p:nvGraphicFramePr>
        <p:xfrm>
          <a:off x="493900" y="183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{152080ED-DCA8-48F1-953D-EF8CCB77979F}</a:tableStyleId>
              </a:tblPr>
              <a:tblGrid>
                <a:gridCol w="1078225"/>
                <a:gridCol w="1585150"/>
                <a:gridCol w="2877200"/>
                <a:gridCol w="1094550"/>
                <a:gridCol w="1086375"/>
              </a:tblGrid>
              <a:tr h="41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Модель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Признаки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Гиперпараметры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Accuracy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F1 score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LinearSVC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embeddings+SA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'C': 0.1, 'class_weight': 'balanced', 'gamma': 1</a:t>
                      </a:r>
                      <a:endParaRPr sz="10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0.58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LogReg 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embeddings+SA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'C': 0.01, 'class_weight': 'balanced', 'solver': 'lbfgs'</a:t>
                      </a:r>
                      <a:endParaRPr sz="10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0.52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0.54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9" name="Google Shape;99;p9"/>
          <p:cNvSpPr txBox="1"/>
          <p:nvPr/>
        </p:nvSpPr>
        <p:spPr>
          <a:xfrm>
            <a:off x="5756725" y="4502875"/>
            <a:ext cx="417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9"/>
          <p:cNvSpPr txBox="1"/>
          <p:nvPr/>
        </p:nvSpPr>
        <p:spPr>
          <a:xfrm>
            <a:off x="493900" y="1146550"/>
            <a:ext cx="392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Линейные модели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6fcdbd5ba_0_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Новости: метрики нелинейных моделей</a:t>
            </a:r>
            <a:endParaRPr/>
          </a:p>
        </p:txBody>
      </p:sp>
      <p:graphicFrame>
        <p:nvGraphicFramePr>
          <p:cNvPr id="106" name="Google Shape;106;g366fcdbd5ba_0_14"/>
          <p:cNvGraphicFramePr/>
          <p:nvPr/>
        </p:nvGraphicFramePr>
        <p:xfrm>
          <a:off x="433650" y="1272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{152080ED-DCA8-48F1-953D-EF8CCB77979F}</a:tableStyleId>
              </a:tblPr>
              <a:tblGrid>
                <a:gridCol w="1093300"/>
                <a:gridCol w="1570075"/>
                <a:gridCol w="2877200"/>
                <a:gridCol w="1094550"/>
                <a:gridCol w="1086375"/>
              </a:tblGrid>
              <a:tr h="41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Модель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Признаки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Гиперпараметры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Accuracy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F1 score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LightGBM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SA+cat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n_estimators=200, learning_rate=0.1, max_depth=6</a:t>
                      </a:r>
                      <a:endParaRPr sz="10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0.54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0.53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LightGBM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dense+SA+cat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n_estimators=150, learning_rate=0.07, max_depth=8</a:t>
                      </a:r>
                      <a:endParaRPr sz="10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0.54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CatBoost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SA+cat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iterations=300, learning_rate=0.05, depth=6, verbose=0</a:t>
                      </a:r>
                      <a:endParaRPr sz="10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0.52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CatBoost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dense+SA+cat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iterations=300, learning_rate=0.05, depth=6, verbose=0</a:t>
                      </a:r>
                      <a:endParaRPr sz="10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0.52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GBC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SA+cat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n_estimators=200, learning_rate=0.1, max_depth=6</a:t>
                      </a:r>
                      <a:endParaRPr sz="10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0.53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GBC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dense+SA+cat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n_estimators=150, learning_rate=0.07, max_depth=8</a:t>
                      </a:r>
                      <a:endParaRPr sz="10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0.5</a:t>
                      </a:r>
                      <a:r>
                        <a:rPr lang="en"/>
                        <a:t>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0.54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7" name="Google Shape;107;g366fcdbd5ba_0_14"/>
          <p:cNvSpPr txBox="1"/>
          <p:nvPr/>
        </p:nvSpPr>
        <p:spPr>
          <a:xfrm>
            <a:off x="5756725" y="4502875"/>
            <a:ext cx="417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6fcdbd5ba_0_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Новости: метрики нейросетевых моделей</a:t>
            </a:r>
            <a:endParaRPr/>
          </a:p>
        </p:txBody>
      </p:sp>
      <p:graphicFrame>
        <p:nvGraphicFramePr>
          <p:cNvPr id="113" name="Google Shape;113;g366fcdbd5ba_0_30"/>
          <p:cNvGraphicFramePr/>
          <p:nvPr/>
        </p:nvGraphicFramePr>
        <p:xfrm>
          <a:off x="448725" y="114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{152080ED-DCA8-48F1-953D-EF8CCB77979F}</a:tableStyleId>
              </a:tblPr>
              <a:tblGrid>
                <a:gridCol w="1326800"/>
                <a:gridCol w="1336575"/>
                <a:gridCol w="2877200"/>
                <a:gridCol w="1094550"/>
                <a:gridCol w="1086375"/>
              </a:tblGrid>
              <a:tr h="41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Модель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Признаки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Гиперпараметры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Accuracy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/>
                        <a:t>F1 score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solidFill>
                      <a:srgbClr val="CCCCCC"/>
                    </a:solidFill>
                  </a:tcPr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TextCNN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seq+SA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embedding_dim=100, epochs=20, learning_rate=0.001, dropout=0.5, optimizer=Adam, batch_size=64, conv_filters=100 (kernel sizes 3,4,5)</a:t>
                      </a:r>
                      <a:endParaRPr sz="10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/>
                        <a:t>0.54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0.55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BiGRU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seq+SA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embedding_dim=100, hidden_dim=64, num_layers=1, epochs=20, learning_rate=0.001, dropout=0.5, optimizer=Adam, batch_size=64, bidirectional=True</a:t>
                      </a:r>
                      <a:endParaRPr sz="10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0.54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FastText-style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seq+SA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embedding_dim=100, epochs=20, learning_rate=0.001, optimizer=Adam, batch_size=64</a:t>
                      </a:r>
                      <a:endParaRPr sz="10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0.55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10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FastText-style + GloVe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seq(pretrained)+SA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embedding_dim=100, pretrained GloVe embeddings (fine-tune=True), epochs=20, learning_rate=0.001, optimizer=Adam, batch_size=64, loss=BCELoss, padding_idx=0</a:t>
                      </a:r>
                      <a:endParaRPr sz="1000" u="none" cap="none" strike="noStrik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0.53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0.53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4" name="Google Shape;114;g366fcdbd5ba_0_30"/>
          <p:cNvSpPr txBox="1"/>
          <p:nvPr/>
        </p:nvSpPr>
        <p:spPr>
          <a:xfrm>
            <a:off x="5756725" y="4502875"/>
            <a:ext cx="417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