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21.png" ContentType="image/png"/>
  <Override PartName="/ppt/media/image6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664575-8351-4772-890A-5DF2618FC43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8" name="Google Shape;188;p14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878AD3-1585-4385-A080-71AFADB4896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1" name="Google Shape;263;p2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B3E380-3685-4AD5-8A4D-24DD6A7DD0C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4" name="Google Shape;272;p23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39E69E6-4D5D-47F7-8871-EC4459A7160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7" name="Google Shape;469;p4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9E02B74-022C-4366-984F-C90813991C7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0" name="Google Shape;639;p6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F8537C2-1367-4289-8A9C-27FEA8DC7FE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3" name="Google Shape;650;p66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4AF259B-E9A1-482D-9BE5-F2DE876B4EB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6" name="Google Shape;659;p67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6A3027-40CC-4DF5-8269-EBF1D55FC68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9" name="Google Shape;668;p6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ED553BC-4602-49AB-9735-CDFE4B9DD8EB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2" name="Google Shape;676;p69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02BC65-2237-4770-9705-B4C726D635C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5" name="Google Shape;686;p70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CDF9C4A-EEE3-4262-96AA-A6F6B94796E0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4" name="Google Shape;100;p4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AEE6B8-B10F-4AA4-98BE-541D5E6F84E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8" name="Google Shape;696;p71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F9072B-95D4-4520-AAA3-714E26CBDDAD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Google Shape;705;p72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F88765-C8A0-4D82-92F6-69A7C7AFC6A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Google Shape;715;p73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0E2A85-FAE5-457E-8055-E31AABBF686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Google Shape;891;p9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7A50CA0-0CC0-4235-B217-5C438863F2B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Google Shape;898;p96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00D02BC-4E85-4F35-9123-471022A9932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7" name="Google Shape;109;p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771B099-EE4D-4E78-8BE0-8F87AD582A1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Google Shape;117;p6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742DD1-7568-4C44-A8D1-2D8DAEAAF2CF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3" name="Google Shape;126;p7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0302C1-9805-456A-BC35-186B6EA0AFB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Google Shape;135;p8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5780A34-2F11-42B1-8C8C-92D24CFED70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9" name="Google Shape;154;p10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B4AC0E7-F1BB-4266-B5DD-17F704FB34F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2" name="Google Shape;163;p11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64865C7-4F70-4C64-B207-6FEF063BD60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5" name="Google Shape;178;p13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2FD9B6-2876-443B-BA9C-81C1C571EEA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Clique para editar o formato do texto da estrutura de tópicos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2.º nível da estrutura de tópicos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3.º nível da estrutura de tópicos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4.º nível da estrutura de tópicos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5.º nível da estrutura de tópicos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6.º nível da estrutura de tópicos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7.º nível da estrutura de tópicos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8;p1"/>
          <p:cNvSpPr/>
          <p:nvPr/>
        </p:nvSpPr>
        <p:spPr>
          <a:xfrm>
            <a:off x="1143000" y="4599000"/>
            <a:ext cx="68569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GRUPO DE ESTUDO PROGRAMAÇÃO C#/.NET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Discord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3" name="Google Shape;90;p1" descr=""/>
          <p:cNvPicPr/>
          <p:nvPr/>
        </p:nvPicPr>
        <p:blipFill>
          <a:blip r:embed="rId1"/>
          <a:stretch/>
        </p:blipFill>
        <p:spPr>
          <a:xfrm>
            <a:off x="3319920" y="1960920"/>
            <a:ext cx="2503440" cy="250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90;p14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ESTRUTURA DE UM PROGRAMA C#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07" name="Google Shape;191;p14"/>
          <p:cNvSpPr/>
          <p:nvPr/>
        </p:nvSpPr>
        <p:spPr>
          <a:xfrm>
            <a:off x="253440" y="2932560"/>
            <a:ext cx="8636040" cy="36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Using System;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namespace MyApplication{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	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class Program{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	</a:t>
            </a: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  </a:t>
            </a: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static void Main(string[] args)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        </a:t>
            </a: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{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            </a:t>
            </a: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// bloco de instruções;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        </a:t>
            </a:r>
            <a:r>
              <a:rPr b="1" lang="pt-BR" sz="28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}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}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}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Google Shape;192;p14"/>
          <p:cNvSpPr/>
          <p:nvPr/>
        </p:nvSpPr>
        <p:spPr>
          <a:xfrm>
            <a:off x="6147000" y="2919600"/>
            <a:ext cx="2563920" cy="1543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1958" y="60078"/>
                </a:moveTo>
                <a:lnTo>
                  <a:pt x="-117916" y="50732"/>
                </a:lnTo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Namespace, é definido como espaço para nome e ajuda a identificar a qual projeto pertence o arquivo do código fonte.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Google Shape;193;p14"/>
          <p:cNvSpPr/>
          <p:nvPr/>
        </p:nvSpPr>
        <p:spPr>
          <a:xfrm>
            <a:off x="6147000" y="4869000"/>
            <a:ext cx="2428920" cy="9118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1958" y="60078"/>
                </a:moveTo>
                <a:lnTo>
                  <a:pt x="-131362" y="-77410"/>
                </a:lnTo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Main - Método/Função principal que controla a execução do programa.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Google Shape;194;p14"/>
          <p:cNvSpPr/>
          <p:nvPr/>
        </p:nvSpPr>
        <p:spPr>
          <a:xfrm>
            <a:off x="2772000" y="527760"/>
            <a:ext cx="2563920" cy="1543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-1958" y="60078"/>
                </a:moveTo>
                <a:lnTo>
                  <a:pt x="-37046" y="198660"/>
                </a:lnTo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Calibri"/>
              </a:rPr>
              <a:t>Definição das bibliotecas, recurso de códigos prontos oferecidos pela linguagem.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65;p22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IMPORTANTE!!!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12" name="Google Shape;266;p22"/>
          <p:cNvSpPr/>
          <p:nvPr/>
        </p:nvSpPr>
        <p:spPr>
          <a:xfrm>
            <a:off x="2619000" y="3241080"/>
            <a:ext cx="652392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TODO O FIM DE UMA INSTRUÇÃO VOCÊ FINALIZA COM (</a:t>
            </a:r>
            <a:r>
              <a:rPr b="0" lang="pt-BR" sz="6000" spc="-1" strike="noStrike">
                <a:solidFill>
                  <a:srgbClr val="0070c0"/>
                </a:solidFill>
                <a:latin typeface="Montserrat Light"/>
                <a:ea typeface="Montserrat Light"/>
              </a:rPr>
              <a:t>;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)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13" name="Google Shape;268;p22" descr=""/>
          <p:cNvPicPr/>
          <p:nvPr/>
        </p:nvPicPr>
        <p:blipFill>
          <a:blip r:embed="rId1"/>
          <a:stretch/>
        </p:blipFill>
        <p:spPr>
          <a:xfrm>
            <a:off x="477000" y="2932560"/>
            <a:ext cx="1947240" cy="201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274;p23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COMENTÁRIO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15" name="Google Shape;275;p23"/>
          <p:cNvSpPr/>
          <p:nvPr/>
        </p:nvSpPr>
        <p:spPr>
          <a:xfrm>
            <a:off x="300600" y="2932560"/>
            <a:ext cx="863604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// Nosso primeiro comentário no programa. Comenta 1 linha;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6" name="Google Shape;276;p23"/>
          <p:cNvSpPr/>
          <p:nvPr/>
        </p:nvSpPr>
        <p:spPr>
          <a:xfrm>
            <a:off x="300600" y="3684240"/>
            <a:ext cx="863604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/*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   </a:t>
            </a:r>
            <a:r>
              <a:rPr b="0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Tudo que estiver dentro desta estrutura será desprezado pelo         compilador do C#; Comenta várias linhas;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*/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471;p45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PILARES DA ORIENTAÇÃO A OBJETOS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118" name="Google Shape;472;p45" descr=""/>
          <p:cNvPicPr/>
          <p:nvPr/>
        </p:nvPicPr>
        <p:blipFill>
          <a:blip r:embed="rId1"/>
          <a:srcRect l="6608" t="6094" r="5287" b="14354"/>
          <a:stretch/>
        </p:blipFill>
        <p:spPr>
          <a:xfrm>
            <a:off x="1571040" y="3001680"/>
            <a:ext cx="6073920" cy="353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41;p65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CAMPOS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0" name="Google Shape;642;p65"/>
          <p:cNvSpPr/>
          <p:nvPr/>
        </p:nvSpPr>
        <p:spPr>
          <a:xfrm>
            <a:off x="320760" y="2932560"/>
            <a:ext cx="86360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Um campo </a:t>
            </a:r>
            <a:r>
              <a:rPr b="1" i="1" lang="pt-BR" sz="2400" spc="-1" strike="noStrike">
                <a:solidFill>
                  <a:srgbClr val="4472c4"/>
                </a:solidFill>
                <a:latin typeface="Montserrat Light"/>
                <a:ea typeface="Montserrat Light"/>
              </a:rPr>
              <a:t>é uma variável declarada em uma classe</a:t>
            </a: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embora fora de qualquer método. E podem conter dados que são passados a uma classe ou struct. (LOTAR,2010).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21" name="Google Shape;643;p65" descr=""/>
          <p:cNvPicPr/>
          <p:nvPr/>
        </p:nvPicPr>
        <p:blipFill>
          <a:blip r:embed="rId1"/>
          <a:stretch/>
        </p:blipFill>
        <p:spPr>
          <a:xfrm>
            <a:off x="4131360" y="4599000"/>
            <a:ext cx="5011560" cy="15289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644;p65"/>
          <p:cNvSpPr/>
          <p:nvPr/>
        </p:nvSpPr>
        <p:spPr>
          <a:xfrm>
            <a:off x="234000" y="4779000"/>
            <a:ext cx="3896640" cy="1461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Como boa prática recomenda-se a declaração de campos como </a:t>
            </a:r>
            <a:r>
              <a:rPr b="1" i="1" lang="pt-BR" sz="18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private</a:t>
            </a:r>
            <a:r>
              <a:rPr b="0" lang="pt-BR" sz="18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o acesso a esses campos devem ser realizados por meio de métodos ou propriedades.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Google Shape;645;p65" descr=""/>
          <p:cNvPicPr/>
          <p:nvPr/>
        </p:nvPicPr>
        <p:blipFill>
          <a:blip r:embed="rId2"/>
          <a:stretch/>
        </p:blipFill>
        <p:spPr>
          <a:xfrm>
            <a:off x="5874120" y="59400"/>
            <a:ext cx="3075480" cy="23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652;p66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CAMPOS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25" name="Google Shape;653;p66"/>
          <p:cNvSpPr/>
          <p:nvPr/>
        </p:nvSpPr>
        <p:spPr>
          <a:xfrm>
            <a:off x="320760" y="2932560"/>
            <a:ext cx="8636040" cy="28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public class Revista{</a:t>
            </a: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   </a:t>
            </a:r>
            <a:r>
              <a:rPr b="0" lang="pt-BR" sz="36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private</a:t>
            </a:r>
            <a:r>
              <a:rPr b="0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string titulo = “Porquê o mundo precisa do Superman?”;</a:t>
            </a: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   </a:t>
            </a:r>
            <a:r>
              <a:rPr b="0" lang="pt-BR" sz="36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private</a:t>
            </a:r>
            <a:r>
              <a:rPr b="0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string autor = “Lois Lane”;</a:t>
            </a:r>
            <a:endParaRPr b="0" lang="pt-BR" sz="36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i="1" lang="pt-BR" sz="3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}</a:t>
            </a:r>
            <a:endParaRPr b="0" lang="pt-BR" sz="3600" spc="-1" strike="noStrike">
              <a:latin typeface="Arial"/>
            </a:endParaRPr>
          </a:p>
        </p:txBody>
      </p:sp>
      <p:pic>
        <p:nvPicPr>
          <p:cNvPr id="126" name="Google Shape;654;p66" descr=""/>
          <p:cNvPicPr/>
          <p:nvPr/>
        </p:nvPicPr>
        <p:blipFill>
          <a:blip r:embed="rId1"/>
          <a:stretch/>
        </p:blipFill>
        <p:spPr>
          <a:xfrm>
            <a:off x="7517160" y="4889880"/>
            <a:ext cx="1631160" cy="19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661;p67" descr=""/>
          <p:cNvPicPr/>
          <p:nvPr/>
        </p:nvPicPr>
        <p:blipFill>
          <a:blip r:embed="rId1"/>
          <a:srcRect l="7276" t="13965" r="0" b="0"/>
          <a:stretch/>
        </p:blipFill>
        <p:spPr>
          <a:xfrm>
            <a:off x="2619000" y="551160"/>
            <a:ext cx="5038920" cy="630576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662;p67"/>
          <p:cNvSpPr/>
          <p:nvPr/>
        </p:nvSpPr>
        <p:spPr>
          <a:xfrm>
            <a:off x="6912000" y="2169000"/>
            <a:ext cx="2021040" cy="31392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O exemplo ao lado mostra a declaração dos campos nome e idade criados como private, sendo acessado e modificado com métodos públicos.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9" name="Google Shape;663;p67"/>
          <p:cNvSpPr/>
          <p:nvPr/>
        </p:nvSpPr>
        <p:spPr>
          <a:xfrm rot="10800000">
            <a:off x="5473080" y="3352320"/>
            <a:ext cx="1078920" cy="89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 w="127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70;p68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PROPRIEDADES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1" name="Google Shape;671;p68"/>
          <p:cNvSpPr/>
          <p:nvPr/>
        </p:nvSpPr>
        <p:spPr>
          <a:xfrm>
            <a:off x="320760" y="2932560"/>
            <a:ext cx="8636040" cy="17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As propriedades  são recursos de programação orientada a objetos que nos permitem aplicar no código conceitos como encapsulamento e segurança.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678;p69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PROPRIEDADES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3" name="Google Shape;679;p69"/>
          <p:cNvSpPr/>
          <p:nvPr/>
        </p:nvSpPr>
        <p:spPr>
          <a:xfrm>
            <a:off x="320760" y="2932560"/>
            <a:ext cx="863604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As propriedades  modificam as características e comportamentos de objetos. Por exemplo, use a propriedade </a:t>
            </a:r>
            <a:r>
              <a:rPr b="1" i="1" lang="pt-BR" sz="24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BackColor</a:t>
            </a: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para definir a cor de fundo e a propriedade </a:t>
            </a:r>
            <a:r>
              <a:rPr b="1" i="1" lang="pt-BR" sz="24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Size</a:t>
            </a:r>
            <a:r>
              <a:rPr b="0" lang="pt-BR" sz="2400" spc="-1" strike="noStrike">
                <a:solidFill>
                  <a:srgbClr val="ff0000"/>
                </a:solidFill>
                <a:latin typeface="Montserrat Light"/>
                <a:ea typeface="Montserrat Light"/>
              </a:rPr>
              <a:t> </a:t>
            </a: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para definir o tamanho do controle.</a:t>
            </a:r>
            <a:endParaRPr b="0" lang="pt-BR" sz="2400" spc="-1" strike="noStrike">
              <a:latin typeface="Arial"/>
            </a:endParaRPr>
          </a:p>
        </p:txBody>
      </p:sp>
      <p:pic>
        <p:nvPicPr>
          <p:cNvPr id="134" name="Google Shape;680;p69" descr=""/>
          <p:cNvPicPr/>
          <p:nvPr/>
        </p:nvPicPr>
        <p:blipFill>
          <a:blip r:embed="rId1"/>
          <a:stretch/>
        </p:blipFill>
        <p:spPr>
          <a:xfrm>
            <a:off x="320760" y="4631760"/>
            <a:ext cx="4044240" cy="2194560"/>
          </a:xfrm>
          <a:prstGeom prst="rect">
            <a:avLst/>
          </a:prstGeom>
          <a:ln w="0">
            <a:noFill/>
          </a:ln>
        </p:spPr>
      </p:pic>
      <p:sp>
        <p:nvSpPr>
          <p:cNvPr id="135" name="Google Shape;681;p69"/>
          <p:cNvSpPr/>
          <p:nvPr/>
        </p:nvSpPr>
        <p:spPr>
          <a:xfrm>
            <a:off x="4572000" y="4914000"/>
            <a:ext cx="4394880" cy="16146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Propriedades permitem que classes exponham e alterem campos de objetos de maneiras públicas, ocultando o código de implementação ou verificação.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688;p70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PROPRIEDADES (Auto implementada)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37" name="Google Shape;689;p70"/>
          <p:cNvSpPr/>
          <p:nvPr/>
        </p:nvSpPr>
        <p:spPr>
          <a:xfrm>
            <a:off x="320760" y="2932560"/>
            <a:ext cx="863604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Através das propriedades auto implementadas podemos fazer a declaração das propriedades de uma classe de uma maneira mais concisa quando nenhuma lógica adicional é necessária nos assessores (get e set) das propriedades.(Macoratti).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8" name="Google Shape;690;p70"/>
          <p:cNvSpPr/>
          <p:nvPr/>
        </p:nvSpPr>
        <p:spPr>
          <a:xfrm>
            <a:off x="3177000" y="6003720"/>
            <a:ext cx="35492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http://www.macoratti.net/11/05/c_pai.htm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139" name="Google Shape;691;p70" descr=""/>
          <p:cNvPicPr/>
          <p:nvPr/>
        </p:nvPicPr>
        <p:blipFill>
          <a:blip r:embed="rId1"/>
          <a:srcRect l="15326" t="73189" r="63085" b="21548"/>
          <a:stretch/>
        </p:blipFill>
        <p:spPr>
          <a:xfrm>
            <a:off x="1684800" y="5137200"/>
            <a:ext cx="6533280" cy="86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02;p4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Overview</a:t>
            </a:r>
            <a:endParaRPr b="0" lang="pt-BR" sz="3000" spc="-1" strike="noStrike">
              <a:latin typeface="Arial"/>
            </a:endParaRPr>
          </a:p>
        </p:txBody>
      </p:sp>
      <p:pic>
        <p:nvPicPr>
          <p:cNvPr id="85" name="Google Shape;105;p4" descr=""/>
          <p:cNvPicPr/>
          <p:nvPr/>
        </p:nvPicPr>
        <p:blipFill>
          <a:blip r:embed="rId1"/>
          <a:stretch/>
        </p:blipFill>
        <p:spPr>
          <a:xfrm>
            <a:off x="3240000" y="3420000"/>
            <a:ext cx="2712600" cy="254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98;p71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ARRAYS E COLEÇÕES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1" name="Google Shape;699;p71"/>
          <p:cNvSpPr/>
          <p:nvPr/>
        </p:nvSpPr>
        <p:spPr>
          <a:xfrm>
            <a:off x="320760" y="2932560"/>
            <a:ext cx="8636040" cy="37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Como já estudamos, Array ou Vetores, são uma coleção de elementos armazenados em sequência. Em C# temos nas bibliotecas de classes, que implementam array de objetos, as chamadas </a:t>
            </a:r>
            <a:r>
              <a:rPr b="1" i="1" lang="pt-BR" sz="2000" spc="-1" strike="noStrike">
                <a:solidFill>
                  <a:srgbClr val="548135"/>
                </a:solidFill>
                <a:latin typeface="Montserrat Light"/>
                <a:ea typeface="Montserrat Light"/>
              </a:rPr>
              <a:t>coleções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.  Algumas classes que implementam coleções: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List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Array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SortedList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Hashtable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Stack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Queque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HashSet</a:t>
            </a:r>
            <a:endParaRPr b="0" lang="pt-BR" sz="2000" spc="-1" strike="noStrike">
              <a:latin typeface="Arial"/>
            </a:endParaRPr>
          </a:p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  <a:tabLst>
                <a:tab algn="l" pos="0"/>
              </a:tabLst>
            </a:pPr>
            <a:r>
              <a:rPr b="0" i="1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SortedSet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42" name="Google Shape;700;p71" descr=""/>
          <p:cNvPicPr/>
          <p:nvPr/>
        </p:nvPicPr>
        <p:blipFill>
          <a:blip r:embed="rId1"/>
          <a:stretch/>
        </p:blipFill>
        <p:spPr>
          <a:xfrm>
            <a:off x="6689160" y="4374000"/>
            <a:ext cx="1481760" cy="24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707;p72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ARRAYS E COLEÇÕES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4" name="Google Shape;708;p72"/>
          <p:cNvSpPr/>
          <p:nvPr/>
        </p:nvSpPr>
        <p:spPr>
          <a:xfrm>
            <a:off x="320760" y="2932560"/>
            <a:ext cx="863604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i="1" lang="pt-BR" sz="2000" spc="-1" strike="noStrike">
                <a:solidFill>
                  <a:srgbClr val="548135"/>
                </a:solidFill>
                <a:latin typeface="Montserrat Light"/>
                <a:ea typeface="Montserrat Light"/>
              </a:rPr>
              <a:t>GENERICS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é um recurso que permite criar classes, métodos, propriedades sem definir explicitamente o tipo de dado que deve ser passado ou retornado. Isso nos permite maximizar a reutilização de códigos.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45" name="Google Shape;709;p72" descr=""/>
          <p:cNvPicPr/>
          <p:nvPr/>
        </p:nvPicPr>
        <p:blipFill>
          <a:blip r:embed="rId1"/>
          <a:stretch/>
        </p:blipFill>
        <p:spPr>
          <a:xfrm>
            <a:off x="2007000" y="3939120"/>
            <a:ext cx="3870720" cy="289260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710;p72"/>
          <p:cNvSpPr/>
          <p:nvPr/>
        </p:nvSpPr>
        <p:spPr>
          <a:xfrm>
            <a:off x="5967000" y="6420600"/>
            <a:ext cx="3180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1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https://docs.microsoft.com/pt-br/dotnet/csharp/programming-guide/generics/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717;p73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ARRAYS E COLEÇÕES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148" name="Google Shape;718;p73"/>
          <p:cNvSpPr/>
          <p:nvPr/>
        </p:nvSpPr>
        <p:spPr>
          <a:xfrm>
            <a:off x="320760" y="2932560"/>
            <a:ext cx="8636040" cy="16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Em C# temos uma versão mais sofisticada de um array, que é implementada pela Classe ArrayList ou List. Essas classes possui características encontradas na maioria das classes do </a:t>
            </a:r>
            <a:r>
              <a:rPr b="1" i="1" lang="pt-BR" sz="2000" spc="-1" strike="noStrike">
                <a:solidFill>
                  <a:srgbClr val="548135"/>
                </a:solidFill>
                <a:latin typeface="Montserrat Light"/>
                <a:ea typeface="Montserrat Light"/>
              </a:rPr>
              <a:t>namespace System.Collection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. E para codificarmos certas situações iremos usar uma coleção com um List.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149" name="Google Shape;719;p73" descr=""/>
          <p:cNvPicPr/>
          <p:nvPr/>
        </p:nvPicPr>
        <p:blipFill>
          <a:blip r:embed="rId1"/>
          <a:stretch/>
        </p:blipFill>
        <p:spPr>
          <a:xfrm>
            <a:off x="2894400" y="4564080"/>
            <a:ext cx="484416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893;p95"/>
          <p:cNvSpPr/>
          <p:nvPr/>
        </p:nvSpPr>
        <p:spPr>
          <a:xfrm>
            <a:off x="0" y="1584000"/>
            <a:ext cx="9142920" cy="36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9cc2e5"/>
                </a:solidFill>
                <a:latin typeface="Montserrat Light"/>
                <a:ea typeface="Montserrat Light"/>
              </a:rPr>
              <a:t>Referências Bibliográficas</a:t>
            </a:r>
            <a:endParaRPr b="0" lang="pt-BR" sz="28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MANZANO, José Augusto</a:t>
            </a:r>
            <a:r>
              <a:rPr b="0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Algoritmo Lógica para desenvolvimento de programação de computadores. Editora Érica –, São Paulo. 2009.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SAADE, Joel</a:t>
            </a:r>
            <a:r>
              <a:rPr b="0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. C#: Guia do Programador. São Paulo/SP: Novatec, 2011.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C# Guia de Programação Oficial: </a:t>
            </a:r>
            <a:r>
              <a:rPr b="0" lang="pt-BR" sz="1400" spc="-1" strike="noStrike" u="sng">
                <a:solidFill>
                  <a:srgbClr val="0563c1"/>
                </a:solidFill>
                <a:uFillTx/>
                <a:latin typeface="Montserrat Light"/>
                <a:ea typeface="Montserrat Light"/>
                <a:hlinkClick r:id="rId1"/>
              </a:rPr>
              <a:t>https://docs.microsoft.com/pt-br/dotnet/csharp/programming-guide/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LOTAR, Alfredo;</a:t>
            </a:r>
            <a:r>
              <a:rPr b="0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Como Programar com ASP.NETe C#. Novatec –, São Paulo. 2010;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SOMERA, Guilherme; </a:t>
            </a:r>
            <a:r>
              <a:rPr b="0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Treinamento profissional em JAVA. Digerati Books –, São Paulo. 2006;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r>
              <a:rPr b="1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CARDOSO, Caíque</a:t>
            </a:r>
            <a:r>
              <a:rPr b="0" lang="pt-BR" sz="14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Orientação a Objetos na Prática – Aprendendo Orientação a Objetos com JAVA. Editora Ciência Moderna –, Rio de Janeiro. 2006;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901;p96" descr=""/>
          <p:cNvPicPr/>
          <p:nvPr/>
        </p:nvPicPr>
        <p:blipFill>
          <a:blip r:embed="rId1"/>
          <a:srcRect l="3462" t="5604" r="3469" b="-680"/>
          <a:stretch/>
        </p:blipFill>
        <p:spPr>
          <a:xfrm>
            <a:off x="432000" y="2200320"/>
            <a:ext cx="8278560" cy="352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11;p5" descr=""/>
          <p:cNvPicPr/>
          <p:nvPr/>
        </p:nvPicPr>
        <p:blipFill>
          <a:blip r:embed="rId1"/>
          <a:stretch/>
        </p:blipFill>
        <p:spPr>
          <a:xfrm>
            <a:off x="2862000" y="2118960"/>
            <a:ext cx="5263920" cy="471276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13;p5"/>
          <p:cNvSpPr/>
          <p:nvPr/>
        </p:nvSpPr>
        <p:spPr>
          <a:xfrm>
            <a:off x="-20880" y="182484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VISÃO GERAL</a:t>
            </a:r>
            <a:endParaRPr b="0" lang="pt-BR" sz="3000" spc="-1" strike="noStrike">
              <a:latin typeface="Arial"/>
            </a:endParaRPr>
          </a:p>
        </p:txBody>
      </p:sp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19;p6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.NET 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89" name="Google Shape;120;p6"/>
          <p:cNvSpPr/>
          <p:nvPr/>
        </p:nvSpPr>
        <p:spPr>
          <a:xfrm>
            <a:off x="3042000" y="2932560"/>
            <a:ext cx="61009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 algn="just">
              <a:lnSpc>
                <a:spcPct val="100000"/>
              </a:lnSpc>
              <a:buClr>
                <a:srgbClr val="7f7f7f"/>
              </a:buClr>
              <a:buFont typeface="Noto Sans Symbols"/>
              <a:buChar char="❑"/>
            </a:pPr>
            <a:r>
              <a:rPr b="0" lang="pt-BR" sz="18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.NET é uma plataforma de desenvolvedor multiplataforma de </a:t>
            </a:r>
            <a:r>
              <a:rPr b="1" i="1" lang="pt-BR" sz="1800" spc="-1" strike="noStrike">
                <a:solidFill>
                  <a:srgbClr val="00a933"/>
                </a:solidFill>
                <a:latin typeface="Montserrat Light"/>
                <a:ea typeface="Montserrat Light"/>
              </a:rPr>
              <a:t>código aberto gratuita</a:t>
            </a:r>
            <a:r>
              <a:rPr b="0" lang="pt-BR" sz="18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para criar muitos tipos de aplicativos. O .NET é criado em um runtime de alto desempenho que é usado em produção por muitos aplicativos de alta escala.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0" name="Google Shape;122;p6" descr=""/>
          <p:cNvPicPr/>
          <p:nvPr/>
        </p:nvPicPr>
        <p:blipFill>
          <a:blip r:embed="rId1"/>
          <a:srcRect l="17390" t="19122" r="16831" b="0"/>
          <a:stretch/>
        </p:blipFill>
        <p:spPr>
          <a:xfrm flipH="1">
            <a:off x="-106920" y="4464000"/>
            <a:ext cx="2461680" cy="23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8;p7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.NET - CLR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92" name="Google Shape;129;p7"/>
          <p:cNvSpPr/>
          <p:nvPr/>
        </p:nvSpPr>
        <p:spPr>
          <a:xfrm>
            <a:off x="320760" y="2932560"/>
            <a:ext cx="3532320" cy="24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 Common </a:t>
            </a:r>
            <a:r>
              <a:rPr b="1" lang="pt-BR" sz="22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Language Runtime (CLR)</a:t>
            </a:r>
            <a:r>
              <a:rPr b="0" lang="pt-BR" sz="22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, é o mecanismo responsável pela execução de aplicações no .NET. É a máquina virtual da plataforma.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93" name="Google Shape;131;p7" descr=""/>
          <p:cNvPicPr/>
          <p:nvPr/>
        </p:nvPicPr>
        <p:blipFill>
          <a:blip r:embed="rId1"/>
          <a:stretch/>
        </p:blipFill>
        <p:spPr>
          <a:xfrm>
            <a:off x="3942000" y="3197880"/>
            <a:ext cx="5082120" cy="17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37;p8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CLASS LIBRARY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95" name="Google Shape;138;p8"/>
          <p:cNvSpPr/>
          <p:nvPr/>
        </p:nvSpPr>
        <p:spPr>
          <a:xfrm>
            <a:off x="320760" y="2932560"/>
            <a:ext cx="8636040" cy="14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É a biblioteca de classes, que ainda congrega interfaces e tipos inclusos no .NET , que nos oferece uma gama de recursos e acesso a funcionalidades  do sistema. A </a:t>
            </a:r>
            <a:r>
              <a:rPr b="1" lang="pt-BR" sz="22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Class Library</a:t>
            </a:r>
            <a:r>
              <a:rPr b="0" i="1" lang="pt-BR" sz="22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 </a:t>
            </a:r>
            <a:r>
              <a:rPr b="0" lang="pt-BR" sz="22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permite que criemos aplicações que executam as mais variadas tarefas.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96" name="Google Shape;140;p8" descr=""/>
          <p:cNvPicPr/>
          <p:nvPr/>
        </p:nvPicPr>
        <p:blipFill>
          <a:blip r:embed="rId1"/>
          <a:stretch/>
        </p:blipFill>
        <p:spPr>
          <a:xfrm>
            <a:off x="2869200" y="4285080"/>
            <a:ext cx="3430800" cy="25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56;p10"/>
          <p:cNvSpPr/>
          <p:nvPr/>
        </p:nvSpPr>
        <p:spPr>
          <a:xfrm>
            <a:off x="0" y="2378880"/>
            <a:ext cx="91429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3000" spc="-1" strike="noStrike">
                <a:solidFill>
                  <a:srgbClr val="000000"/>
                </a:solidFill>
                <a:latin typeface="Montserrat"/>
                <a:ea typeface="Montserrat"/>
              </a:rPr>
              <a:t>LINGUAGEM DE PROGRAMAÇÃO C#</a:t>
            </a:r>
            <a:endParaRPr b="0" lang="pt-BR" sz="3000" spc="-1" strike="noStrike">
              <a:latin typeface="Arial"/>
            </a:endParaRPr>
          </a:p>
        </p:txBody>
      </p:sp>
      <p:sp>
        <p:nvSpPr>
          <p:cNvPr id="98" name="Google Shape;157;p10"/>
          <p:cNvSpPr/>
          <p:nvPr/>
        </p:nvSpPr>
        <p:spPr>
          <a:xfrm>
            <a:off x="320760" y="2932560"/>
            <a:ext cx="8636040" cy="191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C# é uma linguagem de programação simples, porém ideal para o desenvolvimento de aplicações que serão executadas em diversas plataformas como Web, Mobile e desktop.</a:t>
            </a:r>
            <a:endParaRPr b="0" lang="pt-BR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Com uma sintaxe relativamente fácil, o que diminui o tempo de aprendizagem e fluência na linguagem. É uma linguagem que implementa o conceito de </a:t>
            </a:r>
            <a:r>
              <a:rPr b="1" i="1" lang="pt-BR" sz="20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Orientação a Objetos</a:t>
            </a:r>
            <a:r>
              <a:rPr b="0" lang="pt-BR" sz="20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9" name="Google Shape;159;p10" descr=""/>
          <p:cNvPicPr/>
          <p:nvPr/>
        </p:nvPicPr>
        <p:blipFill>
          <a:blip r:embed="rId1"/>
          <a:stretch/>
        </p:blipFill>
        <p:spPr>
          <a:xfrm>
            <a:off x="3105360" y="4833000"/>
            <a:ext cx="2932560" cy="20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66;p11"/>
          <p:cNvSpPr/>
          <p:nvPr/>
        </p:nvSpPr>
        <p:spPr>
          <a:xfrm>
            <a:off x="1321920" y="5904000"/>
            <a:ext cx="634392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A tecnologia .NET possui um documentação bastante rica, que podemos encontrar no site da empresa em: </a:t>
            </a:r>
            <a:r>
              <a:rPr b="1" lang="pt-BR" sz="1600" spc="-1" strike="noStrike">
                <a:solidFill>
                  <a:srgbClr val="00b050"/>
                </a:solidFill>
                <a:latin typeface="Montserrat Light"/>
                <a:ea typeface="Montserrat Light"/>
              </a:rPr>
              <a:t>https://docs.microsoft.com/pt-br/dotnet/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27720" y="1649160"/>
            <a:ext cx="9096120" cy="357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81;p13"/>
          <p:cNvSpPr/>
          <p:nvPr/>
        </p:nvSpPr>
        <p:spPr>
          <a:xfrm>
            <a:off x="-12600" y="4194000"/>
            <a:ext cx="404352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Desde 2016 a Microsoft liberou a versão </a:t>
            </a:r>
            <a:r>
              <a:rPr b="1" i="1" lang="pt-BR" sz="1600" spc="-1" strike="noStrike">
                <a:solidFill>
                  <a:srgbClr val="00b0f0"/>
                </a:solidFill>
                <a:latin typeface="Montserrat Light"/>
                <a:ea typeface="Montserrat Light"/>
              </a:rPr>
              <a:t>Community</a:t>
            </a:r>
            <a:r>
              <a:rPr b="0" lang="pt-BR" sz="1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 da IDE que é gratuita e possui praticamente todas as funcionalidades da versão Enterprise (paga).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3" name="Google Shape;184;p13"/>
          <p:cNvSpPr/>
          <p:nvPr/>
        </p:nvSpPr>
        <p:spPr>
          <a:xfrm>
            <a:off x="4170600" y="1621440"/>
            <a:ext cx="4720320" cy="10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1600" spc="-1" strike="noStrike">
                <a:solidFill>
                  <a:srgbClr val="7f7f7f"/>
                </a:solidFill>
                <a:latin typeface="Montserrat Light"/>
                <a:ea typeface="Montserrat Light"/>
              </a:rPr>
              <a:t>O Visual Studio é a IDE (Ambiente de desenvolvimento Integrado) da Microsoft para desenvolvimento com ênfase nas tecnologias e linguagens .NET como C# e Visual Basic .NET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3914640" cy="243288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4186440" y="3123360"/>
            <a:ext cx="4813560" cy="31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200">
        <p:fade/>
      </p:transition>
    </mc:Choice>
    <mc:Fallback>
      <p:transition>
        <p:fade/>
      </p:transition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2016-05-18T16:23:31Z</dcterms:created>
  <dc:creator>Dian Carlos Cabral dos Santos</dc:creator>
  <dc:description/>
  <dc:language>pt-BR</dc:language>
  <cp:lastModifiedBy/>
  <dcterms:modified xsi:type="dcterms:W3CDTF">2022-12-15T12:33:31Z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