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Picture 3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4" name="Picture 3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Picture 36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0" name="Picture 3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Picture 41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6" name="Picture 41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 rot="5400000" flipH="1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5400000" flipH="1">
            <a:off x="-69912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 flipH="1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16200000" flipH="1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5400000" flipH="1">
            <a:off x="7217640" y="1269720"/>
            <a:ext cx="2394360" cy="1458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 rot="16200000" flipH="1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 rot="16200000" flipH="1">
            <a:off x="6337800" y="578880"/>
            <a:ext cx="1519920" cy="925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67040" y="1707120"/>
            <a:ext cx="2977560" cy="32184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224240" y="1707120"/>
            <a:ext cx="2977560" cy="32184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9" name="CustomShape 4"/>
          <p:cNvSpPr/>
          <p:nvPr/>
        </p:nvSpPr>
        <p:spPr>
          <a:xfrm rot="5400000" flipH="1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 rot="5400000" flipH="1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 rot="16200000" flipH="1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9"/>
          <p:cNvSpPr/>
          <p:nvPr/>
        </p:nvSpPr>
        <p:spPr>
          <a:xfrm rot="5400000" flipH="1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0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1"/>
          <p:cNvSpPr/>
          <p:nvPr/>
        </p:nvSpPr>
        <p:spPr>
          <a:xfrm rot="16200000" flipH="1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2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3"/>
          <p:cNvSpPr/>
          <p:nvPr/>
        </p:nvSpPr>
        <p:spPr>
          <a:xfrm rot="16200000" flipH="1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5400000" flipH="1">
            <a:off x="7988400" y="280800"/>
            <a:ext cx="1436400" cy="87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 rot="5400000" flipH="1">
            <a:off x="7710840" y="1152000"/>
            <a:ext cx="1779480" cy="10839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 rot="16200000">
            <a:off x="8367120" y="1879560"/>
            <a:ext cx="964800" cy="5878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 rot="16200000">
            <a:off x="7784640" y="375480"/>
            <a:ext cx="767880" cy="4676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 rot="16200000" flipH="1">
            <a:off x="851940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 rot="5400000" flipH="1">
            <a:off x="-279720" y="2948040"/>
            <a:ext cx="1435320" cy="8740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7"/>
          <p:cNvSpPr/>
          <p:nvPr/>
        </p:nvSpPr>
        <p:spPr>
          <a:xfrm rot="5400000">
            <a:off x="-190800" y="2611800"/>
            <a:ext cx="978840" cy="5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8"/>
          <p:cNvSpPr/>
          <p:nvPr/>
        </p:nvSpPr>
        <p:spPr>
          <a:xfrm rot="16200000" flipH="1">
            <a:off x="-211320" y="4278960"/>
            <a:ext cx="1074600" cy="6548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9"/>
          <p:cNvSpPr/>
          <p:nvPr/>
        </p:nvSpPr>
        <p:spPr>
          <a:xfrm rot="16200000">
            <a:off x="-145080" y="2378160"/>
            <a:ext cx="743760" cy="4528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"/>
          <p:cNvSpPr/>
          <p:nvPr/>
        </p:nvSpPr>
        <p:spPr>
          <a:xfrm rot="16200000" flipH="1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33" name="CustomShape 3"/>
          <p:cNvSpPr/>
          <p:nvPr/>
        </p:nvSpPr>
        <p:spPr>
          <a:xfrm rot="5400000" flipH="1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4"/>
          <p:cNvSpPr/>
          <p:nvPr/>
        </p:nvSpPr>
        <p:spPr>
          <a:xfrm rot="5400000" flipH="1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5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7"/>
          <p:cNvSpPr/>
          <p:nvPr/>
        </p:nvSpPr>
        <p:spPr>
          <a:xfrm rot="16200000" flipH="1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8"/>
          <p:cNvSpPr/>
          <p:nvPr/>
        </p:nvSpPr>
        <p:spPr>
          <a:xfrm rot="5400000" flipH="1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9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0"/>
          <p:cNvSpPr/>
          <p:nvPr/>
        </p:nvSpPr>
        <p:spPr>
          <a:xfrm rot="16200000" flipH="1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1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2"/>
          <p:cNvSpPr/>
          <p:nvPr/>
        </p:nvSpPr>
        <p:spPr>
          <a:xfrm rot="16200000" flipH="1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067040" y="1676880"/>
            <a:ext cx="2023920" cy="3248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94640" y="1676880"/>
            <a:ext cx="2023920" cy="3248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322600" y="1676880"/>
            <a:ext cx="2023920" cy="3248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81" name="CustomShape 5"/>
          <p:cNvSpPr/>
          <p:nvPr/>
        </p:nvSpPr>
        <p:spPr>
          <a:xfrm rot="5400000" flipH="1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6"/>
          <p:cNvSpPr/>
          <p:nvPr/>
        </p:nvSpPr>
        <p:spPr>
          <a:xfrm rot="5400000" flipH="1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7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8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9"/>
          <p:cNvSpPr/>
          <p:nvPr/>
        </p:nvSpPr>
        <p:spPr>
          <a:xfrm rot="16200000" flipH="1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10"/>
          <p:cNvSpPr/>
          <p:nvPr/>
        </p:nvSpPr>
        <p:spPr>
          <a:xfrm rot="5400000" flipH="1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11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2"/>
          <p:cNvSpPr/>
          <p:nvPr/>
        </p:nvSpPr>
        <p:spPr>
          <a:xfrm rot="16200000" flipH="1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3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14"/>
          <p:cNvSpPr/>
          <p:nvPr/>
        </p:nvSpPr>
        <p:spPr>
          <a:xfrm rot="16200000" flipH="1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 rot="5400000" flipH="1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"/>
          <p:cNvSpPr/>
          <p:nvPr/>
        </p:nvSpPr>
        <p:spPr>
          <a:xfrm rot="5400000" flipH="1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6"/>
          <p:cNvSpPr/>
          <p:nvPr/>
        </p:nvSpPr>
        <p:spPr>
          <a:xfrm rot="16200000" flipH="1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7"/>
          <p:cNvSpPr/>
          <p:nvPr/>
        </p:nvSpPr>
        <p:spPr>
          <a:xfrm rot="5400000" flipH="1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9"/>
          <p:cNvSpPr/>
          <p:nvPr/>
        </p:nvSpPr>
        <p:spPr>
          <a:xfrm rot="16200000" flipH="1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1"/>
          <p:cNvSpPr/>
          <p:nvPr/>
        </p:nvSpPr>
        <p:spPr>
          <a:xfrm rot="16200000" flipH="1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1236600" y="4406400"/>
            <a:ext cx="6670800" cy="5191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72" name="CustomShape 2"/>
          <p:cNvSpPr/>
          <p:nvPr/>
        </p:nvSpPr>
        <p:spPr>
          <a:xfrm rot="5400000" flipH="1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"/>
          <p:cNvSpPr/>
          <p:nvPr/>
        </p:nvSpPr>
        <p:spPr>
          <a:xfrm rot="5400000" flipH="1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6"/>
          <p:cNvSpPr/>
          <p:nvPr/>
        </p:nvSpPr>
        <p:spPr>
          <a:xfrm rot="16200000" flipH="1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7"/>
          <p:cNvSpPr/>
          <p:nvPr/>
        </p:nvSpPr>
        <p:spPr>
          <a:xfrm rot="5400000" flipH="1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9"/>
          <p:cNvSpPr/>
          <p:nvPr/>
        </p:nvSpPr>
        <p:spPr>
          <a:xfrm rot="16200000" flipH="1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1"/>
          <p:cNvSpPr/>
          <p:nvPr/>
        </p:nvSpPr>
        <p:spPr>
          <a:xfrm rot="16200000" flipH="1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Gibsov</a:t>
            </a:r>
            <a:r>
              <a:rPr lang="en-US" sz="4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4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algoritam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190" y="43577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Lucida Bright" pitchFamily="18" charset="0"/>
              </a:rPr>
              <a:t>Mandi</a:t>
            </a:r>
            <a:r>
              <a:rPr lang="sr-Latn-RS" b="1" dirty="0" smtClean="0">
                <a:solidFill>
                  <a:schemeClr val="bg1"/>
                </a:solidFill>
                <a:latin typeface="Lucida Bright" pitchFamily="18" charset="0"/>
              </a:rPr>
              <a:t>ć Nikola		291/2015</a:t>
            </a:r>
          </a:p>
          <a:p>
            <a:r>
              <a:rPr lang="sr-Latn-RS" b="1" dirty="0" smtClean="0">
                <a:solidFill>
                  <a:schemeClr val="bg1"/>
                </a:solidFill>
                <a:latin typeface="Lucida Bright" pitchFamily="18" charset="0"/>
              </a:rPr>
              <a:t>Jakovljević Aleksandar	156/2015</a:t>
            </a:r>
            <a:endParaRPr lang="en-US" b="1" dirty="0">
              <a:solidFill>
                <a:schemeClr val="bg1"/>
              </a:solid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6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HVALA!</a:t>
            </a:r>
            <a:endParaRPr lang="en-US" sz="60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92867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ucida Bright" pitchFamily="18" charset="0"/>
              </a:rPr>
              <a:t>Q/A</a:t>
            </a:r>
            <a:endParaRPr lang="en-US" sz="7200" b="1" dirty="0">
              <a:solidFill>
                <a:schemeClr val="bg1"/>
              </a:solidFill>
              <a:latin typeface="Lucida Brigh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067040" y="30312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Šta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je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Gibsovo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uzorkovanje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640080" y="914400"/>
            <a:ext cx="3291840" cy="402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Generička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metoda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koja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se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koristi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za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uzorkovanje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multivarijacionih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uslovnih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Drugim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re</a:t>
            </a:r>
            <a:r>
              <a:rPr lang="sr-Latn-RS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č</a:t>
            </a:r>
            <a:r>
              <a:rPr lang="en-US" sz="16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ima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, Gibbs sampler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podrazumeva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biranje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uzorka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iz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uslovne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raspodele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za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svaki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parametar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posebno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,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uzimajući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u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obzir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tekuće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vrednosti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svih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ostalih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parametara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4206240" y="914400"/>
            <a:ext cx="3291840" cy="402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Neke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od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bitnih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multivarijacionih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uslovnih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su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32000" indent="-324000">
              <a:buClr>
                <a:srgbClr val="FFFFFF"/>
              </a:buClr>
              <a:buSzPct val="45000"/>
            </a:pPr>
            <a:r>
              <a:rPr lang="sr-Latn-R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	</a:t>
            </a:r>
            <a:r>
              <a:rPr lang="en-U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-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Multivarijaciona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	     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normalna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32000" indent="-324000">
              <a:buClr>
                <a:srgbClr val="FFFFFF"/>
              </a:buClr>
              <a:buSzPct val="45000"/>
            </a:pPr>
            <a:r>
              <a:rPr lang="sr-Latn-R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	</a:t>
            </a:r>
            <a:r>
              <a:rPr lang="en-U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-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Wishart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-ova </a:t>
            </a:r>
            <a:r>
              <a:rPr lang="en-US" sz="16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</a:t>
            </a:r>
            <a:r>
              <a:rPr lang="sr-Latn-RS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32000" indent="-324000">
              <a:buClr>
                <a:srgbClr val="FFFFFF"/>
              </a:buClr>
              <a:buSzPct val="45000"/>
            </a:pPr>
            <a:r>
              <a:rPr lang="sr-Latn-R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	</a:t>
            </a:r>
            <a:r>
              <a:rPr lang="en-U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-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Multivarijaciona</a:t>
            </a:r>
            <a:r>
              <a:rPr lang="en-US" sz="1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         </a:t>
            </a:r>
            <a:r>
              <a:rPr lang="en-US" sz="16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studentova</a:t>
            </a:r>
            <a:r>
              <a:rPr lang="en-US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8778240" y="4648680"/>
            <a:ext cx="91440" cy="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MCMC („Markov chain Monte Carlo’) metod biranja uzorka obezbeĊuje biranje uzorka iz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višedimenzionih gustina raspodela, razlažući ih na raspodele manjih dimenzija sa kojima je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lakše raditi. Deo imena „Monte Carlo‟, navedenog metoda, ukazuje na proces sluĉajne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simulacije, dok deo imena „Markov chain‟ ukazuje da se element uzorka iz aposteriorne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raspodele bira na osnovu prethodno izabranog elementa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1000100" y="214296"/>
            <a:ext cx="7686340" cy="1143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Preciznije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928662" y="1371600"/>
            <a:ext cx="7143800" cy="3557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Arial" pitchFamily="34" charset="0"/>
              <a:buChar char="•"/>
            </a:pP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Gibbs sampler je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naj</a:t>
            </a:r>
            <a:r>
              <a:rPr lang="sr-Latn-R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č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ešće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korišćen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MCMC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metod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u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Bajesovoj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statistici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en-US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i</a:t>
            </a:r>
            <a:r>
              <a:rPr lang="en-US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 </a:t>
            </a: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opisan je na sledeći način: </a:t>
            </a:r>
          </a:p>
          <a:p>
            <a:pPr marL="908100" lvl="1" indent="-342900">
              <a:buClr>
                <a:srgbClr val="FFFFFF"/>
              </a:buClr>
              <a:buSzPct val="45000"/>
            </a:pPr>
            <a:endParaRPr lang="sr-Latn-RS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908100" lvl="1" indent="-342900">
              <a:buClr>
                <a:srgbClr val="FFFFFF"/>
              </a:buClr>
              <a:buSzPct val="45000"/>
            </a:pP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Dodeli X_i_j neku vrednost P, gde je i = 0, j = </a:t>
            </a: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0…</a:t>
            </a: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k</a:t>
            </a:r>
          </a:p>
          <a:p>
            <a:pPr marL="908100" lvl="1" indent="-342900">
              <a:buClr>
                <a:srgbClr val="FFFFFF"/>
              </a:buClr>
              <a:buSzPct val="45000"/>
            </a:pP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i=i+1</a:t>
            </a:r>
          </a:p>
          <a:p>
            <a:pPr marL="908100" lvl="1" indent="-342900">
              <a:buClr>
                <a:srgbClr val="FFFFFF"/>
              </a:buClr>
              <a:buSzPct val="45000"/>
            </a:pP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za svako i manje od n</a:t>
            </a:r>
          </a:p>
          <a:p>
            <a:pPr marL="908100" lvl="1" indent="-342900">
              <a:buClr>
                <a:srgbClr val="FFFFFF"/>
              </a:buClr>
              <a:buSzPct val="45000"/>
            </a:pP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I</a:t>
            </a:r>
            <a:r>
              <a:rPr lang="sr-Latn-R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zaberi X_i_j ~ f(X_i_j </a:t>
            </a: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| X_i_0,…,X_i_j-1,X_i_j+1,…,</a:t>
            </a:r>
            <a:r>
              <a:rPr lang="en-US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X_i_k</a:t>
            </a:r>
            <a:r>
              <a:rPr lang="en-US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)</a:t>
            </a:r>
            <a:endParaRPr lang="sr-Latn-RS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908100" lvl="1" indent="-342900">
              <a:buClr>
                <a:srgbClr val="FFFFFF"/>
              </a:buClr>
              <a:buSzPct val="45000"/>
              <a:buFont typeface="Arial" pitchFamily="34" charset="0"/>
              <a:buChar char="•"/>
            </a:pPr>
            <a:endParaRPr lang="sr-Latn-RS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908100" lvl="1" indent="-342900">
              <a:buClr>
                <a:srgbClr val="FFFFFF"/>
              </a:buClr>
              <a:buSzPct val="45000"/>
              <a:buFont typeface="Arial" pitchFamily="34" charset="0"/>
              <a:buChar char="•"/>
            </a:pPr>
            <a:endParaRPr lang="sr-Latn-RS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2928940"/>
            <a:ext cx="5143536" cy="2071702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46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6" name="TextShape 1"/>
          <p:cNvSpPr txBox="1"/>
          <p:nvPr/>
        </p:nvSpPr>
        <p:spPr>
          <a:xfrm>
            <a:off x="428596" y="214296"/>
            <a:ext cx="7500990" cy="7143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Pseudokod</a:t>
            </a:r>
            <a:r>
              <a:rPr lang="sr-Latn-RS" sz="3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bivarijacione raspodele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142976" y="951936"/>
            <a:ext cx="5971680" cy="38343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Ulaz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: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neophodni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parametri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za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računanje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uslovnih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verovatnoća</a:t>
            </a:r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Izlaz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: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niz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tačaka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koje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aproksimiraju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aposteriorne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raspodele</a:t>
            </a:r>
            <a:r>
              <a:rPr lang="en-US" sz="1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</a:t>
            </a:r>
            <a:r>
              <a:rPr lang="en-US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parametara</a:t>
            </a:r>
            <a:r>
              <a:rPr lang="sr-Latn-R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  <a:ea typeface="Hind"/>
              </a:rPr>
              <a:t> tako što prave Markovljev lanac</a:t>
            </a:r>
            <a:endParaRPr lang="sr-Latn-R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  <a:ea typeface="Hind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sr-Latn-RS" sz="16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lang="sr-Latn-R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Algoritam:</a:t>
            </a:r>
            <a:endParaRPr lang="en-US" sz="16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endParaRPr lang="sr-Latn-RS" sz="16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Lucida Bright" pitchFamily="18" charset="0"/>
            </a:endParaRPr>
          </a:p>
          <a:p>
            <a:pPr marL="914400" lvl="1" indent="-380520">
              <a:buClr>
                <a:srgbClr val="1C4587"/>
              </a:buClr>
            </a:pP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Bright" pitchFamily="18" charset="0"/>
              </a:rPr>
              <a:t>	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sr-Latn-R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nicijalizacija X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1 = P </a:t>
            </a:r>
          </a:p>
          <a:p>
            <a:pPr marL="914400" lvl="1" indent="-380520">
              <a:buClr>
                <a:srgbClr val="1C4587"/>
              </a:buClr>
            </a:pPr>
            <a:r>
              <a:rPr lang="en-US" sz="1600" b="1" spc="-150" dirty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= 2   </a:t>
            </a:r>
            <a:endParaRPr lang="sr-Latn-RS" sz="1600" b="1" strike="noStrike" spc="-150" dirty="0" smtClean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cs typeface="Courier New" pitchFamily="49" charset="0"/>
            </a:endParaRPr>
          </a:p>
          <a:p>
            <a:pPr marL="914400" lvl="1" indent="-380520">
              <a:buClr>
                <a:srgbClr val="1C4587"/>
              </a:buClr>
            </a:pP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za svako </a:t>
            </a:r>
            <a:r>
              <a:rPr lang="sr-Latn-RS" sz="1600" b="1" spc="-150" dirty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sr-Latn-R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manje od n radi:</a:t>
            </a:r>
          </a:p>
          <a:p>
            <a:pPr marL="1371600" lvl="2" indent="-380520">
              <a:buClr>
                <a:srgbClr val="1C4587"/>
              </a:buClr>
            </a:pP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Y_i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f(Y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| 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i-1)</a:t>
            </a:r>
          </a:p>
          <a:p>
            <a:pPr marL="1371600" lvl="2" indent="-380520">
              <a:buClr>
                <a:srgbClr val="1C4587"/>
              </a:buClr>
            </a:pP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= f(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X_i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Y_i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1371600" lvl="2" indent="-380520">
              <a:buClr>
                <a:srgbClr val="1C4587"/>
              </a:buClr>
            </a:pPr>
            <a:endParaRPr lang="en-US" sz="1600" b="1" spc="-150" dirty="0" smtClean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cs typeface="Courier New" pitchFamily="49" charset="0"/>
            </a:endParaRPr>
          </a:p>
          <a:p>
            <a:pPr marL="1371600" lvl="2" indent="-380520">
              <a:buClr>
                <a:srgbClr val="1C4587"/>
              </a:buClr>
            </a:pP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sagori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po</a:t>
            </a:r>
            <a:r>
              <a:rPr lang="sr-Latn-RS" sz="1600" b="1" spc="-150" dirty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č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etnih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uzoraka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X I Y</a:t>
            </a:r>
          </a:p>
          <a:p>
            <a:pPr marL="1371600" lvl="2" indent="-380520">
              <a:buClr>
                <a:srgbClr val="1C4587"/>
              </a:buClr>
            </a:pP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scrtaj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b="1" spc="-150" dirty="0" err="1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ž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eljene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grafi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č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prikaze</a:t>
            </a:r>
            <a:endParaRPr lang="en-US" sz="1600" b="1" strike="noStrike" spc="-15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793px-Multivariate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85384"/>
            <a:ext cx="6572295" cy="4972732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4348" y="1285866"/>
            <a:ext cx="6643734" cy="3714776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85734"/>
            <a:ext cx="792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 smtClean="0">
                <a:solidFill>
                  <a:schemeClr val="bg1"/>
                </a:solidFill>
                <a:latin typeface="Lucida Bright" pitchFamily="18" charset="0"/>
              </a:rPr>
              <a:t>Pseudokod multivarijacione raspodele</a:t>
            </a:r>
            <a:endParaRPr lang="en-US" sz="3000" b="1" dirty="0">
              <a:solidFill>
                <a:schemeClr val="bg1"/>
              </a:solidFill>
              <a:latin typeface="Lucida Brigh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285866"/>
            <a:ext cx="67866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Ulaz i izlaz isti kao i kod prethodnog algoritma.</a:t>
            </a:r>
          </a:p>
          <a:p>
            <a:endParaRPr lang="sr-Latn-R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Inicijalizuj X_k_1</a:t>
            </a:r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= P, za k = 1...j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 = 2</a:t>
            </a:r>
            <a:endParaRPr lang="sr-Latn-R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a svako i manje od n radi:</a:t>
            </a:r>
          </a:p>
          <a:p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X_1_i = f(X_1_i, X_2_i-1, X_3_i-1,...,X_j_i-1)</a:t>
            </a:r>
          </a:p>
          <a:p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X_2_i = f(X_2_i, X_1_i, X_3_i-1,...,X_j_i-1)</a:t>
            </a:r>
          </a:p>
          <a:p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sr-Latn-R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X_j_i = f(X_j_i, X_1_i, X_2_i,..., X_j-1_i)</a:t>
            </a:r>
          </a:p>
          <a:p>
            <a:endParaRPr lang="sr-Latn-RS" sz="1600" b="1" dirty="0">
              <a:latin typeface="Courier New" pitchFamily="49" charset="0"/>
              <a:cs typeface="Courier New" pitchFamily="49" charset="0"/>
            </a:endParaRPr>
          </a:p>
          <a:p>
            <a:pPr marL="1371600" lvl="2" indent="-380520">
              <a:buClr>
                <a:srgbClr val="1C4587"/>
              </a:buClr>
            </a:pP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sagori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po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č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etnih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uzoraka</a:t>
            </a:r>
            <a:r>
              <a:rPr lang="en-U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X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_1...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X_j</a:t>
            </a:r>
            <a:endParaRPr lang="en-US" sz="1600" b="1" spc="-150" dirty="0" smtClean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cs typeface="Courier New" pitchFamily="49" charset="0"/>
            </a:endParaRPr>
          </a:p>
          <a:p>
            <a:pPr marL="1371600" lvl="2" indent="-380520">
              <a:buClr>
                <a:srgbClr val="1C4587"/>
              </a:buClr>
            </a:pPr>
            <a:r>
              <a:rPr lang="en-US" sz="1600" b="1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scrtaj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ž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eljene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grafi</a:t>
            </a:r>
            <a:r>
              <a:rPr lang="sr-Latn-RS" sz="1600" b="1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č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b="1" strike="noStrike" spc="-150" dirty="0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noStrike" spc="-150" dirty="0" err="1" smtClean="0">
                <a:solidFill>
                  <a:sysClr val="windowText" lastClr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cs typeface="Courier New" pitchFamily="49" charset="0"/>
              </a:rPr>
              <a:t>prikaze</a:t>
            </a:r>
            <a:endParaRPr lang="en-US" sz="1600" b="1" strike="noStrike" spc="-15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243</Words>
  <Application>LibreOffice/5.1.6.2$Linux_X86_64 LibreOffice_project/10m0$Build-2</Application>
  <PresentationFormat>On-screen Show (16:9)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Gibsov algoritam</dc:title>
  <dc:creator>Aca</dc:creator>
  <cp:lastModifiedBy>Aca</cp:lastModifiedBy>
  <cp:revision>27</cp:revision>
  <dcterms:modified xsi:type="dcterms:W3CDTF">2018-03-27T00:13:56Z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