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 id="2147483726" r:id="rId5"/>
    <p:sldMasterId id="2147483739" r:id="rId6"/>
    <p:sldMasterId id="2147483752" r:id="rId7"/>
  </p:sldMasterIdLst>
  <p:sldIdLst>
    <p:sldId id="256" r:id="rId8"/>
    <p:sldId id="257" r:id="rId9"/>
    <p:sldId id="258" r:id="rId10"/>
    <p:sldId id="259" r:id="rId11"/>
    <p:sldId id="260" r:id="rId12"/>
    <p:sldId id="261" r:id="rId13"/>
    <p:sldId id="262" r:id="rId14"/>
    <p:sldId id="263" r:id="rId15"/>
    <p:sldId id="266" r:id="rId16"/>
    <p:sldId id="267" r:id="rId17"/>
    <p:sldId id="268" r:id="rId18"/>
    <p:sldId id="269" r:id="rId19"/>
    <p:sldId id="270" r:id="rId20"/>
    <p:sldId id="271" r:id="rId21"/>
    <p:sldId id="272" r:id="rId22"/>
    <p:sldId id="277" r:id="rId23"/>
    <p:sldId id="27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9" d="100"/>
          <a:sy n="109" d="100"/>
        </p:scale>
        <p:origin x="-246" y="22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44" name="Picture 43"/>
          <p:cNvPicPr/>
          <p:nvPr/>
        </p:nvPicPr>
        <p:blipFill>
          <a:blip r:embed="rId2"/>
          <a:stretch/>
        </p:blipFill>
        <p:spPr>
          <a:xfrm>
            <a:off x="2702160" y="1203480"/>
            <a:ext cx="3738600" cy="2982960"/>
          </a:xfrm>
          <a:prstGeom prst="rect">
            <a:avLst/>
          </a:prstGeom>
          <a:ln>
            <a:noFill/>
          </a:ln>
        </p:spPr>
      </p:pic>
      <p:pic>
        <p:nvPicPr>
          <p:cNvPr id="45" name="Picture 4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7"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91" name="Picture 90"/>
          <p:cNvPicPr/>
          <p:nvPr/>
        </p:nvPicPr>
        <p:blipFill>
          <a:blip r:embed="rId2"/>
          <a:stretch/>
        </p:blipFill>
        <p:spPr>
          <a:xfrm>
            <a:off x="2702160" y="1203480"/>
            <a:ext cx="3738600" cy="2982960"/>
          </a:xfrm>
          <a:prstGeom prst="rect">
            <a:avLst/>
          </a:prstGeom>
          <a:ln>
            <a:noFill/>
          </a:ln>
        </p:spPr>
      </p:pic>
      <p:pic>
        <p:nvPicPr>
          <p:cNvPr id="92" name="Picture 91"/>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1"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3"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137" name="Picture 136"/>
          <p:cNvPicPr/>
          <p:nvPr/>
        </p:nvPicPr>
        <p:blipFill>
          <a:blip r:embed="rId2"/>
          <a:stretch/>
        </p:blipFill>
        <p:spPr>
          <a:xfrm>
            <a:off x="2702160" y="1203480"/>
            <a:ext cx="3738600" cy="2982960"/>
          </a:xfrm>
          <a:prstGeom prst="rect">
            <a:avLst/>
          </a:prstGeom>
          <a:ln>
            <a:noFill/>
          </a:ln>
        </p:spPr>
      </p:pic>
      <p:pic>
        <p:nvPicPr>
          <p:cNvPr id="138" name="Picture 137"/>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4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4"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275" name="Picture 274"/>
          <p:cNvPicPr/>
          <p:nvPr/>
        </p:nvPicPr>
        <p:blipFill>
          <a:blip r:embed="rId2"/>
          <a:stretch/>
        </p:blipFill>
        <p:spPr>
          <a:xfrm>
            <a:off x="2702160" y="1203480"/>
            <a:ext cx="3738600" cy="2982960"/>
          </a:xfrm>
          <a:prstGeom prst="rect">
            <a:avLst/>
          </a:prstGeom>
          <a:ln>
            <a:noFill/>
          </a:ln>
        </p:spPr>
      </p:pic>
      <p:pic>
        <p:nvPicPr>
          <p:cNvPr id="276" name="Picture 27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6"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7"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3"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5"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6"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7"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1"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13"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4"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7"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8"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9"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21"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22"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23" name="Picture 322"/>
          <p:cNvPicPr/>
          <p:nvPr/>
        </p:nvPicPr>
        <p:blipFill>
          <a:blip r:embed="rId2"/>
          <a:stretch/>
        </p:blipFill>
        <p:spPr>
          <a:xfrm>
            <a:off x="2702160" y="1203480"/>
            <a:ext cx="3738600" cy="2982960"/>
          </a:xfrm>
          <a:prstGeom prst="rect">
            <a:avLst/>
          </a:prstGeom>
          <a:ln>
            <a:noFill/>
          </a:ln>
        </p:spPr>
      </p:pic>
      <p:pic>
        <p:nvPicPr>
          <p:cNvPr id="324" name="Picture 323"/>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0"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2"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3"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8"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9"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3"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5"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6"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7"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9"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0"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4"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5"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67"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8"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69" name="Picture 368"/>
          <p:cNvPicPr/>
          <p:nvPr/>
        </p:nvPicPr>
        <p:blipFill>
          <a:blip r:embed="rId2"/>
          <a:stretch/>
        </p:blipFill>
        <p:spPr>
          <a:xfrm>
            <a:off x="2702160" y="1203480"/>
            <a:ext cx="3738600" cy="2982960"/>
          </a:xfrm>
          <a:prstGeom prst="rect">
            <a:avLst/>
          </a:prstGeom>
          <a:ln>
            <a:noFill/>
          </a:ln>
        </p:spPr>
      </p:pic>
      <p:pic>
        <p:nvPicPr>
          <p:cNvPr id="370" name="Picture 369"/>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9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9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13"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4"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415" name="Picture 414"/>
          <p:cNvPicPr/>
          <p:nvPr/>
        </p:nvPicPr>
        <p:blipFill>
          <a:blip r:embed="rId2"/>
          <a:stretch/>
        </p:blipFill>
        <p:spPr>
          <a:xfrm>
            <a:off x="2702160" y="1203480"/>
            <a:ext cx="3738600" cy="2982960"/>
          </a:xfrm>
          <a:prstGeom prst="rect">
            <a:avLst/>
          </a:prstGeom>
          <a:ln>
            <a:noFill/>
          </a:ln>
        </p:spPr>
      </p:pic>
      <p:pic>
        <p:nvPicPr>
          <p:cNvPr id="416" name="Picture 41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2328120" y="1991880"/>
            <a:ext cx="4487400" cy="1159560"/>
          </a:xfrm>
          <a:prstGeom prst="rect">
            <a:avLst/>
          </a:prstGeom>
        </p:spPr>
        <p:txBody>
          <a:bodyPr tIns="91440" bIns="91440" anchor="ctr"/>
          <a:lstStyle/>
          <a:p>
            <a:endParaRPr lang="en-US" sz="1400" b="0" strike="noStrike" spc="-1">
              <a:solidFill>
                <a:srgbClr val="000000"/>
              </a:solidFill>
              <a:uFill>
                <a:solidFill>
                  <a:srgbClr val="FFFFFF"/>
                </a:solidFill>
              </a:uFill>
              <a:latin typeface="Arial"/>
            </a:endParaRPr>
          </a:p>
        </p:txBody>
      </p:sp>
      <p:sp>
        <p:nvSpPr>
          <p:cNvPr id="13" name="CustomShape 2"/>
          <p:cNvSpPr/>
          <p:nvPr/>
        </p:nvSpPr>
        <p:spPr>
          <a:xfrm rot="5400000" flipH="1">
            <a:off x="6177600" y="-42120"/>
            <a:ext cx="3687840" cy="224568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 name="CustomShape 3"/>
          <p:cNvSpPr/>
          <p:nvPr/>
        </p:nvSpPr>
        <p:spPr>
          <a:xfrm rot="5400000" flipH="1">
            <a:off x="-699120" y="3247200"/>
            <a:ext cx="3573720" cy="217692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 name="CustomShape 4"/>
          <p:cNvSpPr/>
          <p:nvPr/>
        </p:nvSpPr>
        <p:spPr>
          <a:xfrm rot="16200000" flipH="1">
            <a:off x="-428400" y="2831040"/>
            <a:ext cx="2194920" cy="133776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4" name="CustomShape 5"/>
          <p:cNvSpPr/>
          <p:nvPr/>
        </p:nvSpPr>
        <p:spPr>
          <a:xfrm rot="16200000" flipH="1">
            <a:off x="563400" y="2068560"/>
            <a:ext cx="1518480" cy="92520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rot="5400000">
            <a:off x="-253080" y="2260440"/>
            <a:ext cx="1296720" cy="78948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6" name="CustomShape 7"/>
          <p:cNvSpPr/>
          <p:nvPr/>
        </p:nvSpPr>
        <p:spPr>
          <a:xfrm rot="16200000">
            <a:off x="-192240" y="1951200"/>
            <a:ext cx="985320" cy="60012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rot="5400000" flipH="1">
            <a:off x="7217640" y="1269720"/>
            <a:ext cx="2394360" cy="145872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8" name="CustomShape 9"/>
          <p:cNvSpPr/>
          <p:nvPr/>
        </p:nvSpPr>
        <p:spPr>
          <a:xfrm rot="16200000">
            <a:off x="7922520" y="2744640"/>
            <a:ext cx="1518120" cy="92520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9" name="CustomShape 10"/>
          <p:cNvSpPr/>
          <p:nvPr/>
        </p:nvSpPr>
        <p:spPr>
          <a:xfrm rot="16200000" flipH="1">
            <a:off x="7315920" y="2802600"/>
            <a:ext cx="1027440" cy="62568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10" name="CustomShape 11"/>
          <p:cNvSpPr/>
          <p:nvPr/>
        </p:nvSpPr>
        <p:spPr>
          <a:xfrm rot="16200000" flipH="1">
            <a:off x="6337800" y="578880"/>
            <a:ext cx="1519920" cy="9259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11"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1067040" y="1707120"/>
            <a:ext cx="2977560" cy="321840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8" name="PlaceHolder 3"/>
          <p:cNvSpPr>
            <a:spLocks noGrp="1"/>
          </p:cNvSpPr>
          <p:nvPr>
            <p:ph type="body"/>
          </p:nvPr>
        </p:nvSpPr>
        <p:spPr>
          <a:xfrm>
            <a:off x="4224240" y="1707120"/>
            <a:ext cx="2977560" cy="321840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9" name="CustomShape 4"/>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50" name="CustomShape 5"/>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51" name="CustomShape 6"/>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52" name="CustomShape 7"/>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53" name="CustomShape 8"/>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54" name="CustomShape 9"/>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55" name="CustomShape 10"/>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56" name="CustomShape 11"/>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57" name="CustomShape 12"/>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58" name="CustomShape 13"/>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93" name="CustomShape 1"/>
          <p:cNvSpPr/>
          <p:nvPr/>
        </p:nvSpPr>
        <p:spPr>
          <a:xfrm rot="5400000" flipH="1">
            <a:off x="7988400" y="280800"/>
            <a:ext cx="1436400" cy="87480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94" name="CustomShape 2"/>
          <p:cNvSpPr/>
          <p:nvPr/>
        </p:nvSpPr>
        <p:spPr>
          <a:xfrm rot="5400000" flipH="1">
            <a:off x="7710840" y="1152000"/>
            <a:ext cx="1779480" cy="108396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95" name="CustomShape 3"/>
          <p:cNvSpPr/>
          <p:nvPr/>
        </p:nvSpPr>
        <p:spPr>
          <a:xfrm rot="16200000">
            <a:off x="8367120" y="1879560"/>
            <a:ext cx="964800" cy="58788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96" name="CustomShape 4"/>
          <p:cNvSpPr/>
          <p:nvPr/>
        </p:nvSpPr>
        <p:spPr>
          <a:xfrm rot="16200000">
            <a:off x="7784640" y="375480"/>
            <a:ext cx="767880" cy="4676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97" name="CustomShape 5"/>
          <p:cNvSpPr/>
          <p:nvPr/>
        </p:nvSpPr>
        <p:spPr>
          <a:xfrm rot="16200000" flipH="1">
            <a:off x="8519400" y="2338200"/>
            <a:ext cx="542160" cy="3301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98" name="CustomShape 6"/>
          <p:cNvSpPr/>
          <p:nvPr/>
        </p:nvSpPr>
        <p:spPr>
          <a:xfrm rot="5400000" flipH="1">
            <a:off x="-279720" y="2948040"/>
            <a:ext cx="1435320" cy="87408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99" name="CustomShape 7"/>
          <p:cNvSpPr/>
          <p:nvPr/>
        </p:nvSpPr>
        <p:spPr>
          <a:xfrm rot="5400000">
            <a:off x="-190800" y="2611800"/>
            <a:ext cx="978840" cy="59544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100" name="CustomShape 8"/>
          <p:cNvSpPr/>
          <p:nvPr/>
        </p:nvSpPr>
        <p:spPr>
          <a:xfrm rot="16200000" flipH="1">
            <a:off x="-211320" y="4278960"/>
            <a:ext cx="1074600" cy="65484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101" name="CustomShape 9"/>
          <p:cNvSpPr/>
          <p:nvPr/>
        </p:nvSpPr>
        <p:spPr>
          <a:xfrm rot="16200000">
            <a:off x="-145080" y="2378160"/>
            <a:ext cx="743760" cy="45288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102" name="CustomShape 10"/>
          <p:cNvSpPr/>
          <p:nvPr/>
        </p:nvSpPr>
        <p:spPr>
          <a:xfrm rot="16200000" flipH="1">
            <a:off x="275760" y="3816000"/>
            <a:ext cx="743400" cy="45288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103" name="PlaceHolder 11"/>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uFill>
                  <a:solidFill>
                    <a:srgbClr val="FFFFFF"/>
                  </a:solidFill>
                </a:uFill>
                <a:latin typeface="Arial"/>
              </a:rPr>
              <a:t>Click to edit the title text format</a:t>
            </a:r>
          </a:p>
        </p:txBody>
      </p:sp>
      <p:sp>
        <p:nvSpPr>
          <p:cNvPr id="104"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232" name="PlaceHolder 2"/>
          <p:cNvSpPr>
            <a:spLocks noGrp="1"/>
          </p:cNvSpPr>
          <p:nvPr>
            <p:ph type="body"/>
          </p:nvPr>
        </p:nvSpPr>
        <p:spPr>
          <a:xfrm>
            <a:off x="1067040" y="1650600"/>
            <a:ext cx="5971680" cy="276408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33" name="CustomShape 3"/>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34" name="CustomShape 4"/>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35" name="CustomShape 5"/>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36" name="CustomShape 6"/>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37" name="CustomShape 7"/>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238" name="CustomShape 8"/>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39" name="CustomShape 9"/>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40" name="CustomShape 10"/>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41" name="CustomShape 11"/>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42" name="CustomShape 12"/>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277"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278" name="PlaceHolder 2"/>
          <p:cNvSpPr>
            <a:spLocks noGrp="1"/>
          </p:cNvSpPr>
          <p:nvPr>
            <p:ph type="body"/>
          </p:nvPr>
        </p:nvSpPr>
        <p:spPr>
          <a:xfrm>
            <a:off x="106704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79" name="PlaceHolder 3"/>
          <p:cNvSpPr>
            <a:spLocks noGrp="1"/>
          </p:cNvSpPr>
          <p:nvPr>
            <p:ph type="body"/>
          </p:nvPr>
        </p:nvSpPr>
        <p:spPr>
          <a:xfrm>
            <a:off x="319464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80" name="PlaceHolder 4"/>
          <p:cNvSpPr>
            <a:spLocks noGrp="1"/>
          </p:cNvSpPr>
          <p:nvPr>
            <p:ph type="body"/>
          </p:nvPr>
        </p:nvSpPr>
        <p:spPr>
          <a:xfrm>
            <a:off x="532260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81" name="CustomShape 5"/>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82" name="CustomShape 6"/>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83" name="CustomShape 7"/>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84" name="CustomShape 8"/>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85" name="CustomShape 9"/>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286" name="CustomShape 10"/>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87" name="CustomShape 11"/>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88" name="CustomShape 12"/>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89" name="CustomShape 13"/>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90" name="CustomShape 14"/>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325"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326" name="CustomShape 2"/>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27" name="CustomShape 3"/>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28" name="CustomShape 4"/>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29" name="CustomShape 5"/>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30" name="CustomShape 6"/>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31" name="CustomShape 7"/>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32" name="CustomShape 8"/>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33" name="CustomShape 9"/>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34" name="CustomShape 10"/>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35" name="CustomShape 11"/>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36"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371" name="PlaceHolder 1"/>
          <p:cNvSpPr>
            <a:spLocks noGrp="1"/>
          </p:cNvSpPr>
          <p:nvPr>
            <p:ph type="body"/>
          </p:nvPr>
        </p:nvSpPr>
        <p:spPr>
          <a:xfrm>
            <a:off x="1236600" y="4406400"/>
            <a:ext cx="6670800" cy="51912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372" name="CustomShape 2"/>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73" name="CustomShape 3"/>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74" name="CustomShape 4"/>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75" name="CustomShape 5"/>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76" name="CustomShape 6"/>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77" name="CustomShape 7"/>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78" name="CustomShape 8"/>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79" name="CustomShape 9"/>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80" name="CustomShape 10"/>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81" name="CustomShape 11"/>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82" name="PlaceHolder 12"/>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2328120" y="1991880"/>
            <a:ext cx="4487400" cy="1159560"/>
          </a:xfrm>
          <a:prstGeom prst="rect">
            <a:avLst/>
          </a:prstGeom>
          <a:noFill/>
          <a:ln>
            <a:noFill/>
          </a:ln>
        </p:spPr>
        <p:txBody>
          <a:bodyPr tIns="91440" bIns="91440" anchor="ctr"/>
          <a:lstStyle/>
          <a:p>
            <a:pPr algn="ctr">
              <a:lnSpc>
                <a:spcPct val="100000"/>
              </a:lnSpc>
            </a:pPr>
            <a:r>
              <a:rPr lang="en-US" sz="4600" b="1" strike="noStrike" spc="-1" dirty="0" err="1">
                <a:solidFill>
                  <a:srgbClr val="FFFFFF"/>
                </a:solidFill>
                <a:uFill>
                  <a:solidFill>
                    <a:srgbClr val="FFFFFF"/>
                  </a:solidFill>
                </a:uFill>
                <a:latin typeface="Lucida Bright" pitchFamily="18" charset="0"/>
                <a:ea typeface="Hind"/>
              </a:rPr>
              <a:t>Gibsov</a:t>
            </a:r>
            <a:r>
              <a:rPr lang="en-US" sz="4600" b="1" strike="noStrike" spc="-1" dirty="0">
                <a:solidFill>
                  <a:srgbClr val="FFFFFF"/>
                </a:solidFill>
                <a:uFill>
                  <a:solidFill>
                    <a:srgbClr val="FFFFFF"/>
                  </a:solidFill>
                </a:uFill>
                <a:latin typeface="Lucida Bright" pitchFamily="18" charset="0"/>
                <a:ea typeface="Hind"/>
              </a:rPr>
              <a:t> </a:t>
            </a:r>
            <a:r>
              <a:rPr lang="en-US" sz="4600" b="1" strike="noStrike" spc="-1" dirty="0" err="1">
                <a:solidFill>
                  <a:srgbClr val="FFFFFF"/>
                </a:solidFill>
                <a:uFill>
                  <a:solidFill>
                    <a:srgbClr val="FFFFFF"/>
                  </a:solidFill>
                </a:uFill>
                <a:latin typeface="Lucida Bright" pitchFamily="18" charset="0"/>
                <a:ea typeface="Hind"/>
              </a:rPr>
              <a:t>algoritam</a:t>
            </a:r>
            <a:endParaRPr lang="en-US" sz="1400" b="0" strike="noStrike" spc="-1" dirty="0">
              <a:solidFill>
                <a:srgbClr val="000000"/>
              </a:solidFill>
              <a:uFill>
                <a:solidFill>
                  <a:srgbClr val="FFFFFF"/>
                </a:solidFill>
              </a:uFill>
              <a:latin typeface="Lucida Bright" pitchFamily="18" charset="0"/>
            </a:endParaRPr>
          </a:p>
        </p:txBody>
      </p:sp>
      <p:sp>
        <p:nvSpPr>
          <p:cNvPr id="3" name="TextBox 2"/>
          <p:cNvSpPr txBox="1"/>
          <p:nvPr/>
        </p:nvSpPr>
        <p:spPr>
          <a:xfrm>
            <a:off x="4929190" y="4357700"/>
            <a:ext cx="4643470" cy="646331"/>
          </a:xfrm>
          <a:prstGeom prst="rect">
            <a:avLst/>
          </a:prstGeom>
          <a:noFill/>
        </p:spPr>
        <p:txBody>
          <a:bodyPr wrap="square" rtlCol="0">
            <a:spAutoFit/>
          </a:bodyPr>
          <a:lstStyle/>
          <a:p>
            <a:r>
              <a:rPr lang="en-US" b="1" dirty="0" err="1" smtClean="0">
                <a:solidFill>
                  <a:schemeClr val="bg1"/>
                </a:solidFill>
                <a:latin typeface="Lucida Bright" pitchFamily="18" charset="0"/>
              </a:rPr>
              <a:t>Mandi</a:t>
            </a:r>
            <a:r>
              <a:rPr lang="sr-Latn-RS" b="1" dirty="0" smtClean="0">
                <a:solidFill>
                  <a:schemeClr val="bg1"/>
                </a:solidFill>
                <a:latin typeface="Lucida Bright" pitchFamily="18" charset="0"/>
              </a:rPr>
              <a:t>ć Nikola		291/2015</a:t>
            </a:r>
          </a:p>
          <a:p>
            <a:r>
              <a:rPr lang="sr-Latn-RS" b="1" dirty="0" smtClean="0">
                <a:solidFill>
                  <a:schemeClr val="bg1"/>
                </a:solidFill>
                <a:latin typeface="Lucida Bright" pitchFamily="18" charset="0"/>
              </a:rPr>
              <a:t>Jakovljević Aleksandar	156/2015</a:t>
            </a:r>
            <a:endParaRPr lang="en-US" b="1" dirty="0">
              <a:solidFill>
                <a:schemeClr val="bg1"/>
              </a:solidFill>
              <a:latin typeface="Lucida Brigh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extShape 1"/>
          <p:cNvSpPr txBox="1"/>
          <p:nvPr/>
        </p:nvSpPr>
        <p:spPr>
          <a:xfrm>
            <a:off x="2715480" y="1523160"/>
            <a:ext cx="3690720" cy="1159560"/>
          </a:xfrm>
          <a:prstGeom prst="rect">
            <a:avLst/>
          </a:prstGeom>
          <a:noFill/>
          <a:ln>
            <a:noFill/>
          </a:ln>
        </p:spPr>
        <p:txBody>
          <a:bodyPr tIns="91440" bIns="91440" anchor="b"/>
          <a:lstStyle/>
          <a:p>
            <a:pPr>
              <a:lnSpc>
                <a:spcPct val="100000"/>
              </a:lnSpc>
            </a:pPr>
            <a:r>
              <a:rPr lang="en-US" sz="6000" b="1" spc="-1" dirty="0" smtClean="0">
                <a:solidFill>
                  <a:schemeClr val="bg1"/>
                </a:solidFill>
                <a:uFill>
                  <a:solidFill>
                    <a:srgbClr val="FFFFFF"/>
                  </a:solidFill>
                </a:uFill>
                <a:latin typeface="Lucida Bright" pitchFamily="18" charset="0"/>
              </a:rPr>
              <a:t>HVALA!</a:t>
            </a:r>
            <a:endParaRPr lang="en-US" sz="6000" b="1" strike="noStrike" spc="-1" dirty="0">
              <a:solidFill>
                <a:schemeClr val="bg1"/>
              </a:solidFill>
              <a:uFill>
                <a:solidFill>
                  <a:srgbClr val="FFFFFF"/>
                </a:solidFill>
              </a:uFill>
              <a:latin typeface="Lucida Bright"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928676"/>
            <a:ext cx="6000792" cy="1200329"/>
          </a:xfrm>
          <a:prstGeom prst="rect">
            <a:avLst/>
          </a:prstGeom>
          <a:noFill/>
        </p:spPr>
        <p:txBody>
          <a:bodyPr wrap="square" rtlCol="0">
            <a:spAutoFit/>
          </a:bodyPr>
          <a:lstStyle/>
          <a:p>
            <a:pPr algn="ctr"/>
            <a:r>
              <a:rPr lang="en-US" sz="7200" b="1" dirty="0" smtClean="0">
                <a:solidFill>
                  <a:schemeClr val="bg1"/>
                </a:solidFill>
                <a:latin typeface="Lucida Bright" pitchFamily="18" charset="0"/>
              </a:rPr>
              <a:t>Q/A</a:t>
            </a:r>
            <a:endParaRPr lang="en-US" sz="7200" b="1" dirty="0">
              <a:solidFill>
                <a:schemeClr val="bg1"/>
              </a:solidFill>
              <a:latin typeface="Lucida Brigh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Shape 1"/>
          <p:cNvSpPr txBox="1"/>
          <p:nvPr/>
        </p:nvSpPr>
        <p:spPr>
          <a:xfrm>
            <a:off x="1067040" y="303120"/>
            <a:ext cx="5971680" cy="635760"/>
          </a:xfrm>
          <a:prstGeom prst="rect">
            <a:avLst/>
          </a:prstGeom>
          <a:noFill/>
          <a:ln>
            <a:noFill/>
          </a:ln>
        </p:spPr>
        <p:txBody>
          <a:bodyPr tIns="91440" bIns="91440" anchor="b"/>
          <a:lstStyle/>
          <a:p>
            <a:pPr>
              <a:lnSpc>
                <a:spcPct val="100000"/>
              </a:lnSpc>
            </a:pPr>
            <a:r>
              <a:rPr lang="en-US" sz="3000" b="1" strike="noStrike" spc="-1" dirty="0" err="1">
                <a:solidFill>
                  <a:srgbClr val="FFFFFF"/>
                </a:solidFill>
                <a:uFill>
                  <a:solidFill>
                    <a:srgbClr val="FFFFFF"/>
                  </a:solidFill>
                </a:uFill>
                <a:latin typeface="Lucida Bright" pitchFamily="18" charset="0"/>
                <a:ea typeface="Hind"/>
              </a:rPr>
              <a:t>Šta</a:t>
            </a:r>
            <a:r>
              <a:rPr lang="en-US" sz="3000" b="1" strike="noStrike" spc="-1" dirty="0">
                <a:solidFill>
                  <a:srgbClr val="FFFFFF"/>
                </a:solidFill>
                <a:uFill>
                  <a:solidFill>
                    <a:srgbClr val="FFFFFF"/>
                  </a:solidFill>
                </a:uFill>
                <a:latin typeface="Lucida Bright" pitchFamily="18" charset="0"/>
                <a:ea typeface="Hind"/>
              </a:rPr>
              <a:t> je </a:t>
            </a:r>
            <a:r>
              <a:rPr lang="en-US" sz="3000" b="1" strike="noStrike" spc="-1" dirty="0" err="1">
                <a:solidFill>
                  <a:srgbClr val="FFFFFF"/>
                </a:solidFill>
                <a:uFill>
                  <a:solidFill>
                    <a:srgbClr val="FFFFFF"/>
                  </a:solidFill>
                </a:uFill>
                <a:latin typeface="Lucida Bright" pitchFamily="18" charset="0"/>
                <a:ea typeface="Hind"/>
              </a:rPr>
              <a:t>Gibsovo</a:t>
            </a:r>
            <a:r>
              <a:rPr lang="en-US" sz="3000" b="1" strike="noStrike" spc="-1" dirty="0">
                <a:solidFill>
                  <a:srgbClr val="FFFFFF"/>
                </a:solidFill>
                <a:uFill>
                  <a:solidFill>
                    <a:srgbClr val="FFFFFF"/>
                  </a:solidFill>
                </a:uFill>
                <a:latin typeface="Lucida Bright" pitchFamily="18" charset="0"/>
                <a:ea typeface="Hind"/>
              </a:rPr>
              <a:t> </a:t>
            </a:r>
            <a:r>
              <a:rPr lang="en-US" sz="3000" b="1" strike="noStrike" spc="-1" dirty="0" err="1">
                <a:solidFill>
                  <a:srgbClr val="FFFFFF"/>
                </a:solidFill>
                <a:uFill>
                  <a:solidFill>
                    <a:srgbClr val="FFFFFF"/>
                  </a:solidFill>
                </a:uFill>
                <a:latin typeface="Lucida Bright" pitchFamily="18" charset="0"/>
                <a:ea typeface="Hind"/>
              </a:rPr>
              <a:t>uzorkovanje</a:t>
            </a:r>
            <a:r>
              <a:rPr lang="en-US" sz="30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p:txBody>
      </p:sp>
      <p:sp>
        <p:nvSpPr>
          <p:cNvPr id="511" name="TextShape 2"/>
          <p:cNvSpPr txBox="1"/>
          <p:nvPr/>
        </p:nvSpPr>
        <p:spPr>
          <a:xfrm>
            <a:off x="640080" y="914400"/>
            <a:ext cx="3291840" cy="4023360"/>
          </a:xfrm>
          <a:prstGeom prst="rect">
            <a:avLst/>
          </a:prstGeom>
          <a:noFill/>
          <a:ln>
            <a:noFill/>
          </a:ln>
        </p:spPr>
        <p:txBody>
          <a:bodyPr tIns="91440" bIns="91440"/>
          <a:lstStyle/>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ea typeface="Hind"/>
              </a:rPr>
              <a:t>Generička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metoda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koja</a:t>
            </a:r>
            <a:r>
              <a:rPr lang="en-US" sz="1600" b="1" strike="noStrike" spc="-1" dirty="0">
                <a:solidFill>
                  <a:srgbClr val="FFFFFF"/>
                </a:solidFill>
                <a:uFill>
                  <a:solidFill>
                    <a:srgbClr val="FFFFFF"/>
                  </a:solidFill>
                </a:uFill>
                <a:latin typeface="Lucida Bright" pitchFamily="18" charset="0"/>
                <a:ea typeface="Hind"/>
              </a:rPr>
              <a:t> se </a:t>
            </a:r>
            <a:r>
              <a:rPr lang="en-US" sz="1600" b="1" strike="noStrike" spc="-1" dirty="0" err="1">
                <a:solidFill>
                  <a:srgbClr val="FFFFFF"/>
                </a:solidFill>
                <a:uFill>
                  <a:solidFill>
                    <a:srgbClr val="FFFFFF"/>
                  </a:solidFill>
                </a:uFill>
                <a:latin typeface="Lucida Bright" pitchFamily="18" charset="0"/>
                <a:ea typeface="Hind"/>
              </a:rPr>
              <a:t>koristi</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za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uzorkovanje</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uslovnih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r>
              <a:rPr lang="en-US" sz="16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rPr>
              <a:t>Drugim</a:t>
            </a:r>
            <a:r>
              <a:rPr lang="en-US" sz="1600" b="1" strike="noStrike" spc="-1" dirty="0">
                <a:solidFill>
                  <a:srgbClr val="FFFFFF"/>
                </a:solidFill>
                <a:uFill>
                  <a:solidFill>
                    <a:srgbClr val="FFFFFF"/>
                  </a:solidFill>
                </a:uFill>
                <a:latin typeface="Lucida Bright" pitchFamily="18" charset="0"/>
              </a:rPr>
              <a:t> </a:t>
            </a:r>
            <a:r>
              <a:rPr lang="en-US" sz="1600" b="1" strike="noStrike" spc="-1" dirty="0" smtClean="0">
                <a:solidFill>
                  <a:srgbClr val="FFFFFF"/>
                </a:solidFill>
                <a:uFill>
                  <a:solidFill>
                    <a:srgbClr val="FFFFFF"/>
                  </a:solidFill>
                </a:uFill>
                <a:latin typeface="Lucida Bright" pitchFamily="18" charset="0"/>
              </a:rPr>
              <a:t>re</a:t>
            </a:r>
            <a:r>
              <a:rPr lang="sr-Latn-RS" sz="1600" b="1" spc="-1" dirty="0">
                <a:solidFill>
                  <a:srgbClr val="FFFFFF"/>
                </a:solidFill>
                <a:uFill>
                  <a:solidFill>
                    <a:srgbClr val="FFFFFF"/>
                  </a:solidFill>
                </a:uFill>
                <a:latin typeface="Lucida Bright" pitchFamily="18" charset="0"/>
              </a:rPr>
              <a:t>č</a:t>
            </a:r>
            <a:r>
              <a:rPr lang="en-US" sz="1600" b="1" strike="noStrike" spc="-1" dirty="0" err="1" smtClean="0">
                <a:solidFill>
                  <a:srgbClr val="FFFFFF"/>
                </a:solidFill>
                <a:uFill>
                  <a:solidFill>
                    <a:srgbClr val="FFFFFF"/>
                  </a:solidFill>
                </a:uFill>
                <a:latin typeface="Lucida Bright" pitchFamily="18" charset="0"/>
              </a:rPr>
              <a:t>ima</a:t>
            </a:r>
            <a:r>
              <a:rPr lang="en-US" sz="1600" b="1" strike="noStrike" spc="-1" dirty="0">
                <a:solidFill>
                  <a:srgbClr val="FFFFFF"/>
                </a:solidFill>
                <a:uFill>
                  <a:solidFill>
                    <a:srgbClr val="FFFFFF"/>
                  </a:solidFill>
                </a:uFill>
                <a:latin typeface="Lucida Bright" pitchFamily="18" charset="0"/>
              </a:rPr>
              <a:t>, Gibbs sampler </a:t>
            </a:r>
            <a:r>
              <a:rPr lang="en-US" sz="1600" b="1" strike="noStrike" spc="-1" dirty="0" err="1">
                <a:solidFill>
                  <a:srgbClr val="FFFFFF"/>
                </a:solidFill>
                <a:uFill>
                  <a:solidFill>
                    <a:srgbClr val="FFFFFF"/>
                  </a:solidFill>
                </a:uFill>
                <a:latin typeface="Lucida Bright" pitchFamily="18" charset="0"/>
              </a:rPr>
              <a:t>podrazumeva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biranje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uzorka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iz</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uslovne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raspodele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za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svaki</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parametar</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posebno</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uzimajući</a:t>
            </a:r>
            <a:r>
              <a:rPr lang="en-US" sz="1600" b="1" strike="noStrike" spc="-1" dirty="0">
                <a:solidFill>
                  <a:srgbClr val="FFFFFF"/>
                </a:solidFill>
                <a:uFill>
                  <a:solidFill>
                    <a:srgbClr val="FFFFFF"/>
                  </a:solidFill>
                </a:uFill>
                <a:latin typeface="Lucida Bright" pitchFamily="18" charset="0"/>
              </a:rPr>
              <a:t> u </a:t>
            </a:r>
            <a:r>
              <a:rPr lang="en-US" sz="1600" b="1" strike="noStrike" spc="-1" dirty="0" err="1">
                <a:solidFill>
                  <a:srgbClr val="FFFFFF"/>
                </a:solidFill>
                <a:uFill>
                  <a:solidFill>
                    <a:srgbClr val="FFFFFF"/>
                  </a:solidFill>
                </a:uFill>
                <a:latin typeface="Lucida Bright" pitchFamily="18" charset="0"/>
              </a:rPr>
              <a:t>obzir</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tekuće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vrednosti</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svih</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ostalih</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parametara</a:t>
            </a:r>
            <a:r>
              <a:rPr lang="en-US" sz="1600" b="1" strike="noStrike" spc="-1" dirty="0">
                <a:solidFill>
                  <a:srgbClr val="FFFFFF"/>
                </a:solidFill>
                <a:uFill>
                  <a:solidFill>
                    <a:srgbClr val="FFFFFF"/>
                  </a:solidFill>
                </a:uFill>
                <a:latin typeface="Lucida Bright" pitchFamily="18" charset="0"/>
              </a:rPr>
              <a:t>. </a:t>
            </a:r>
            <a:endParaRPr lang="en-US" sz="1400" b="0" strike="noStrike" spc="-1" dirty="0">
              <a:solidFill>
                <a:srgbClr val="000000"/>
              </a:solidFill>
              <a:uFill>
                <a:solidFill>
                  <a:srgbClr val="FFFFFF"/>
                </a:solidFill>
              </a:uFill>
              <a:latin typeface="Lucida Bright" pitchFamily="18" charset="0"/>
            </a:endParaRPr>
          </a:p>
        </p:txBody>
      </p:sp>
      <p:sp>
        <p:nvSpPr>
          <p:cNvPr id="512" name="TextShape 3"/>
          <p:cNvSpPr txBox="1"/>
          <p:nvPr/>
        </p:nvSpPr>
        <p:spPr>
          <a:xfrm>
            <a:off x="4206240" y="914400"/>
            <a:ext cx="3291840" cy="4023360"/>
          </a:xfrm>
          <a:prstGeom prst="rect">
            <a:avLst/>
          </a:prstGeom>
          <a:noFill/>
          <a:ln>
            <a:noFill/>
          </a:ln>
        </p:spPr>
        <p:txBody>
          <a:bodyPr tIns="91440" bIns="91440"/>
          <a:lstStyle/>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ea typeface="Hind"/>
              </a:rPr>
              <a:t>Neke</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od</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bitnih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uslovnih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su</a:t>
            </a:r>
            <a:r>
              <a:rPr lang="en-US" sz="16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normalna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Wishart</a:t>
            </a:r>
            <a:r>
              <a:rPr lang="en-US" sz="1600" b="1" strike="noStrike" spc="-1" dirty="0">
                <a:solidFill>
                  <a:srgbClr val="FFFFFF"/>
                </a:solidFill>
                <a:uFill>
                  <a:solidFill>
                    <a:srgbClr val="FFFFFF"/>
                  </a:solidFill>
                </a:uFill>
                <a:latin typeface="Lucida Bright" pitchFamily="18" charset="0"/>
                <a:ea typeface="Hind"/>
              </a:rPr>
              <a:t>-ova </a:t>
            </a:r>
            <a:r>
              <a:rPr lang="en-US" sz="1600" b="1" strike="noStrike" spc="-1" dirty="0" err="1" smtClean="0">
                <a:solidFill>
                  <a:srgbClr val="FFFFFF"/>
                </a:solidFill>
                <a:uFill>
                  <a:solidFill>
                    <a:srgbClr val="FFFFFF"/>
                  </a:solidFill>
                </a:uFill>
                <a:latin typeface="Lucida Bright" pitchFamily="18" charset="0"/>
                <a:ea typeface="Hind"/>
              </a:rPr>
              <a:t>raspodel</a:t>
            </a:r>
            <a:r>
              <a:rPr lang="sr-Latn-RS" sz="1600" b="1" spc="-1" dirty="0">
                <a:solidFill>
                  <a:srgbClr val="FFFFFF"/>
                </a:solidFill>
                <a:uFill>
                  <a:solidFill>
                    <a:srgbClr val="FFFFFF"/>
                  </a:solidFill>
                </a:uFill>
                <a:latin typeface="Lucida Bright" pitchFamily="18" charset="0"/>
                <a:ea typeface="Hind"/>
              </a:rPr>
              <a:t>a</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smtClean="0">
                <a:solidFill>
                  <a:srgbClr val="FFFFFF"/>
                </a:solidFill>
                <a:uFill>
                  <a:solidFill>
                    <a:srgbClr val="FFFFFF"/>
                  </a:solidFill>
                </a:uFill>
                <a:latin typeface="Lucida Bright" pitchFamily="18" charset="0"/>
                <a:ea typeface="Hind"/>
              </a:rPr>
              <a:t>studentova</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endParaRPr lang="en-US" sz="1400" b="0" strike="noStrike" spc="-1" dirty="0">
              <a:solidFill>
                <a:srgbClr val="000000"/>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514" name="TextShape 2"/>
          <p:cNvSpPr txBox="1"/>
          <p:nvPr/>
        </p:nvSpPr>
        <p:spPr>
          <a:xfrm>
            <a:off x="1000100" y="214296"/>
            <a:ext cx="7686340" cy="1143008"/>
          </a:xfrm>
          <a:prstGeom prst="rect">
            <a:avLst/>
          </a:prstGeom>
          <a:noFill/>
          <a:ln>
            <a:noFill/>
          </a:ln>
        </p:spPr>
        <p:txBody>
          <a:bodyPr lIns="0" tIns="0" rIns="0" bIns="0" anchor="ctr"/>
          <a:lstStyle/>
          <a:p>
            <a:r>
              <a:rPr lang="en-US" sz="3000" b="1" strike="noStrike" spc="-1" dirty="0" err="1">
                <a:solidFill>
                  <a:srgbClr val="FFFFFF"/>
                </a:solidFill>
                <a:uFill>
                  <a:solidFill>
                    <a:srgbClr val="FFFFFF"/>
                  </a:solidFill>
                </a:uFill>
                <a:latin typeface="Lucida Bright" pitchFamily="18" charset="0"/>
              </a:rPr>
              <a:t>Preciznije</a:t>
            </a:r>
            <a:endParaRPr lang="en-US" sz="3000" b="0" strike="noStrike" spc="-1" dirty="0">
              <a:solidFill>
                <a:srgbClr val="000000"/>
              </a:solidFill>
              <a:uFill>
                <a:solidFill>
                  <a:srgbClr val="FFFFFF"/>
                </a:solidFill>
              </a:uFill>
              <a:latin typeface="Lucida Bright" pitchFamily="18" charset="0"/>
            </a:endParaRPr>
          </a:p>
        </p:txBody>
      </p:sp>
      <p:sp>
        <p:nvSpPr>
          <p:cNvPr id="515" name="TextShape 3"/>
          <p:cNvSpPr txBox="1"/>
          <p:nvPr/>
        </p:nvSpPr>
        <p:spPr>
          <a:xfrm>
            <a:off x="928662" y="1371600"/>
            <a:ext cx="7143800" cy="3557604"/>
          </a:xfrm>
          <a:prstGeom prst="rect">
            <a:avLst/>
          </a:prstGeom>
          <a:noFill/>
          <a:ln>
            <a:noFill/>
          </a:ln>
        </p:spPr>
        <p:txBody>
          <a:bodyPr lIns="0" tIns="0" rIns="0" bIns="0"/>
          <a:lstStyle/>
          <a:p>
            <a:pPr marL="432000" indent="-324000">
              <a:buClr>
                <a:srgbClr val="FFFFFF"/>
              </a:buClr>
              <a:buSzPct val="45000"/>
            </a:pPr>
            <a:endParaRPr lang="en-US" b="0" strike="noStrike" spc="-1" dirty="0" smtClean="0">
              <a:solidFill>
                <a:srgbClr val="000000"/>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en-US" b="1" strike="noStrike" spc="-1" dirty="0" smtClean="0">
                <a:solidFill>
                  <a:srgbClr val="FFFFFF"/>
                </a:solidFill>
                <a:uFill>
                  <a:solidFill>
                    <a:srgbClr val="FFFFFF"/>
                  </a:solidFill>
                </a:uFill>
                <a:latin typeface="Lucida Bright" pitchFamily="18" charset="0"/>
              </a:rPr>
              <a:t>Gibbs sampler je </a:t>
            </a:r>
            <a:r>
              <a:rPr lang="en-US" b="1" strike="noStrike" spc="-1" dirty="0" err="1" smtClean="0">
                <a:solidFill>
                  <a:srgbClr val="FFFFFF"/>
                </a:solidFill>
                <a:uFill>
                  <a:solidFill>
                    <a:srgbClr val="FFFFFF"/>
                  </a:solidFill>
                </a:uFill>
                <a:latin typeface="Lucida Bright" pitchFamily="18" charset="0"/>
              </a:rPr>
              <a:t>naj</a:t>
            </a:r>
            <a:r>
              <a:rPr lang="sr-Latn-RS" b="1" strike="noStrike" spc="-1" dirty="0" smtClean="0">
                <a:solidFill>
                  <a:srgbClr val="FFFFFF"/>
                </a:solidFill>
                <a:uFill>
                  <a:solidFill>
                    <a:srgbClr val="FFFFFF"/>
                  </a:solidFill>
                </a:uFill>
                <a:latin typeface="Lucida Bright" pitchFamily="18" charset="0"/>
              </a:rPr>
              <a:t>č</a:t>
            </a:r>
            <a:r>
              <a:rPr lang="en-US" b="1" strike="noStrike" spc="-1" dirty="0" err="1" smtClean="0">
                <a:solidFill>
                  <a:srgbClr val="FFFFFF"/>
                </a:solidFill>
                <a:uFill>
                  <a:solidFill>
                    <a:srgbClr val="FFFFFF"/>
                  </a:solidFill>
                </a:uFill>
                <a:latin typeface="Lucida Bright" pitchFamily="18" charset="0"/>
              </a:rPr>
              <a:t>ešće</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korišćen</a:t>
            </a:r>
            <a:r>
              <a:rPr lang="en-US" b="1" strike="noStrike" spc="-1" dirty="0" smtClean="0">
                <a:solidFill>
                  <a:srgbClr val="FFFFFF"/>
                </a:solidFill>
                <a:uFill>
                  <a:solidFill>
                    <a:srgbClr val="FFFFFF"/>
                  </a:solidFill>
                </a:uFill>
                <a:latin typeface="Lucida Bright" pitchFamily="18" charset="0"/>
              </a:rPr>
              <a:t> MCMC </a:t>
            </a:r>
            <a:r>
              <a:rPr lang="en-US" b="1" strike="noStrike" spc="-1" dirty="0" err="1" smtClean="0">
                <a:solidFill>
                  <a:srgbClr val="FFFFFF"/>
                </a:solidFill>
                <a:uFill>
                  <a:solidFill>
                    <a:srgbClr val="FFFFFF"/>
                  </a:solidFill>
                </a:uFill>
                <a:latin typeface="Lucida Bright" pitchFamily="18" charset="0"/>
              </a:rPr>
              <a:t>metod</a:t>
            </a:r>
            <a:r>
              <a:rPr lang="en-US" b="1" strike="noStrike" spc="-1" dirty="0" smtClean="0">
                <a:solidFill>
                  <a:srgbClr val="FFFFFF"/>
                </a:solidFill>
                <a:uFill>
                  <a:solidFill>
                    <a:srgbClr val="FFFFFF"/>
                  </a:solidFill>
                </a:uFill>
                <a:latin typeface="Lucida Bright" pitchFamily="18" charset="0"/>
              </a:rPr>
              <a:t> u </a:t>
            </a:r>
            <a:r>
              <a:rPr lang="en-US" b="1" strike="noStrike" spc="-1" dirty="0" err="1" smtClean="0">
                <a:solidFill>
                  <a:srgbClr val="FFFFFF"/>
                </a:solidFill>
                <a:uFill>
                  <a:solidFill>
                    <a:srgbClr val="FFFFFF"/>
                  </a:solidFill>
                </a:uFill>
                <a:latin typeface="Lucida Bright" pitchFamily="18" charset="0"/>
              </a:rPr>
              <a:t>Bajesovoj</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statistici</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i</a:t>
            </a:r>
            <a:r>
              <a:rPr lang="en-US" b="1" strike="noStrike" spc="-1" dirty="0" smtClean="0">
                <a:solidFill>
                  <a:srgbClr val="FFFFFF"/>
                </a:solidFill>
                <a:uFill>
                  <a:solidFill>
                    <a:srgbClr val="FFFFFF"/>
                  </a:solidFill>
                </a:uFill>
                <a:latin typeface="Lucida Bright" pitchFamily="18" charset="0"/>
              </a:rPr>
              <a:t> </a:t>
            </a:r>
            <a:r>
              <a:rPr lang="sr-Latn-RS" b="1" spc="-1" dirty="0" smtClean="0">
                <a:solidFill>
                  <a:srgbClr val="FFFFFF"/>
                </a:solidFill>
                <a:uFill>
                  <a:solidFill>
                    <a:srgbClr val="FFFFFF"/>
                  </a:solidFill>
                </a:uFill>
                <a:latin typeface="Lucida Bright" pitchFamily="18" charset="0"/>
              </a:rPr>
              <a:t>opisan je na sledeći način: </a:t>
            </a:r>
          </a:p>
          <a:p>
            <a:pPr marL="908100" lvl="1" indent="-342900">
              <a:buClr>
                <a:srgbClr val="FFFFFF"/>
              </a:buClr>
              <a:buSzPct val="45000"/>
            </a:pP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Dodeli X_i_j neku vrednost P, gde je i = 0, j = </a:t>
            </a:r>
            <a:r>
              <a:rPr lang="en-US" b="1" spc="-1" dirty="0" smtClean="0">
                <a:solidFill>
                  <a:srgbClr val="FFFFFF"/>
                </a:solidFill>
                <a:uFill>
                  <a:solidFill>
                    <a:srgbClr val="FFFFFF"/>
                  </a:solidFill>
                </a:uFill>
                <a:latin typeface="Lucida Bright" pitchFamily="18" charset="0"/>
              </a:rPr>
              <a:t>0…</a:t>
            </a:r>
            <a:r>
              <a:rPr lang="sr-Latn-RS" b="1" spc="-1" dirty="0" smtClean="0">
                <a:solidFill>
                  <a:srgbClr val="FFFFFF"/>
                </a:solidFill>
                <a:uFill>
                  <a:solidFill>
                    <a:srgbClr val="FFFFFF"/>
                  </a:solidFill>
                </a:uFill>
                <a:latin typeface="Lucida Bright" pitchFamily="18" charset="0"/>
              </a:rPr>
              <a:t>k</a:t>
            </a: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i=i+1</a:t>
            </a: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za svako i manje od n</a:t>
            </a:r>
          </a:p>
          <a:p>
            <a:pPr marL="908100" lvl="1" indent="-342900">
              <a:buClr>
                <a:srgbClr val="FFFFFF"/>
              </a:buClr>
              <a:buSzPct val="45000"/>
            </a:pPr>
            <a:r>
              <a:rPr lang="en-US" b="1" spc="-1" dirty="0" smtClean="0">
                <a:solidFill>
                  <a:srgbClr val="FFFFFF"/>
                </a:solidFill>
                <a:uFill>
                  <a:solidFill>
                    <a:srgbClr val="FFFFFF"/>
                  </a:solidFill>
                </a:uFill>
                <a:latin typeface="Lucida Bright" pitchFamily="18" charset="0"/>
              </a:rPr>
              <a:t>I</a:t>
            </a:r>
            <a:r>
              <a:rPr lang="sr-Latn-RS" b="1" spc="-1" dirty="0" smtClean="0">
                <a:solidFill>
                  <a:srgbClr val="FFFFFF"/>
                </a:solidFill>
                <a:uFill>
                  <a:solidFill>
                    <a:srgbClr val="FFFFFF"/>
                  </a:solidFill>
                </a:uFill>
                <a:latin typeface="Lucida Bright" pitchFamily="18" charset="0"/>
              </a:rPr>
              <a:t>zaberi X_i_j ~ f(X_i_j </a:t>
            </a:r>
            <a:r>
              <a:rPr lang="en-US" b="1" spc="-1" dirty="0" smtClean="0">
                <a:solidFill>
                  <a:srgbClr val="FFFFFF"/>
                </a:solidFill>
                <a:uFill>
                  <a:solidFill>
                    <a:srgbClr val="FFFFFF"/>
                  </a:solidFill>
                </a:uFill>
                <a:latin typeface="Lucida Bright" pitchFamily="18" charset="0"/>
              </a:rPr>
              <a:t>| X_i_0,…,X_i_j-1,X_i_j+1,…,</a:t>
            </a:r>
            <a:r>
              <a:rPr lang="en-US" b="1" spc="-1" dirty="0" err="1" smtClean="0">
                <a:solidFill>
                  <a:srgbClr val="FFFFFF"/>
                </a:solidFill>
                <a:uFill>
                  <a:solidFill>
                    <a:srgbClr val="FFFFFF"/>
                  </a:solidFill>
                </a:uFill>
                <a:latin typeface="Lucida Bright" pitchFamily="18" charset="0"/>
              </a:rPr>
              <a:t>X_i_k</a:t>
            </a:r>
            <a:r>
              <a:rPr lang="en-US" b="1" spc="-1" dirty="0" smtClean="0">
                <a:solidFill>
                  <a:srgbClr val="FFFFFF"/>
                </a:solidFill>
                <a:uFill>
                  <a:solidFill>
                    <a:srgbClr val="FFFFFF"/>
                  </a:solidFill>
                </a:uFill>
                <a:latin typeface="Lucida Bright" pitchFamily="18" charset="0"/>
              </a:rPr>
              <a:t>)</a:t>
            </a: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3042" y="2928940"/>
            <a:ext cx="5143536" cy="2071702"/>
          </a:xfrm>
          <a:prstGeom prst="rect">
            <a:avLst/>
          </a:prstGeom>
          <a:solidFill>
            <a:schemeClr val="bg2">
              <a:lumMod val="90000"/>
              <a:alpha val="44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effectLst>
                <a:outerShdw blurRad="50800" dist="546100" dir="5400000" algn="t" rotWithShape="0">
                  <a:prstClr val="black">
                    <a:alpha val="40000"/>
                  </a:prstClr>
                </a:outerShdw>
              </a:effectLst>
            </a:endParaRPr>
          </a:p>
        </p:txBody>
      </p:sp>
      <p:sp>
        <p:nvSpPr>
          <p:cNvPr id="516" name="TextShape 1"/>
          <p:cNvSpPr txBox="1"/>
          <p:nvPr/>
        </p:nvSpPr>
        <p:spPr>
          <a:xfrm>
            <a:off x="428596" y="214296"/>
            <a:ext cx="7500990" cy="714380"/>
          </a:xfrm>
          <a:prstGeom prst="rect">
            <a:avLst/>
          </a:prstGeom>
          <a:noFill/>
          <a:ln>
            <a:noFill/>
          </a:ln>
        </p:spPr>
        <p:txBody>
          <a:bodyPr tIns="91440" bIns="91440" anchor="b"/>
          <a:lstStyle/>
          <a:p>
            <a:pPr>
              <a:lnSpc>
                <a:spcPct val="100000"/>
              </a:lnSpc>
            </a:pPr>
            <a:r>
              <a:rPr lang="en-US" sz="3000" b="1" strike="noStrike" spc="-1" dirty="0" err="1" smtClean="0">
                <a:solidFill>
                  <a:srgbClr val="FFFFFF"/>
                </a:solidFill>
                <a:uFill>
                  <a:solidFill>
                    <a:srgbClr val="FFFFFF"/>
                  </a:solidFill>
                </a:uFill>
                <a:latin typeface="Lucida Bright" pitchFamily="18" charset="0"/>
                <a:ea typeface="Hind"/>
              </a:rPr>
              <a:t>Pseudokod</a:t>
            </a:r>
            <a:r>
              <a:rPr lang="sr-Latn-RS" sz="3000" b="1" strike="noStrike" spc="-1" dirty="0" smtClean="0">
                <a:solidFill>
                  <a:srgbClr val="FFFFFF"/>
                </a:solidFill>
                <a:uFill>
                  <a:solidFill>
                    <a:srgbClr val="FFFFFF"/>
                  </a:solidFill>
                </a:uFill>
                <a:latin typeface="Lucida Bright" pitchFamily="18" charset="0"/>
                <a:ea typeface="Hind"/>
              </a:rPr>
              <a:t> bivarijacione raspodele</a:t>
            </a:r>
            <a:endParaRPr lang="en-US" sz="1400" b="0" strike="noStrike" spc="-1" dirty="0">
              <a:solidFill>
                <a:srgbClr val="000000"/>
              </a:solidFill>
              <a:uFill>
                <a:solidFill>
                  <a:srgbClr val="FFFFFF"/>
                </a:solidFill>
              </a:uFill>
              <a:latin typeface="Lucida Bright" pitchFamily="18" charset="0"/>
            </a:endParaRPr>
          </a:p>
        </p:txBody>
      </p:sp>
      <p:sp>
        <p:nvSpPr>
          <p:cNvPr id="517" name="TextShape 2"/>
          <p:cNvSpPr txBox="1"/>
          <p:nvPr/>
        </p:nvSpPr>
        <p:spPr>
          <a:xfrm>
            <a:off x="1142976" y="951936"/>
            <a:ext cx="5971680" cy="3834392"/>
          </a:xfrm>
          <a:prstGeom prst="rect">
            <a:avLst/>
          </a:prstGeom>
          <a:noFill/>
          <a:ln>
            <a:noFill/>
          </a:ln>
        </p:spPr>
        <p:txBody>
          <a:bodyPr tIns="91440" bIns="91440"/>
          <a:lstStyle/>
          <a:p>
            <a:pPr marL="457200" indent="-380520">
              <a:lnSpc>
                <a:spcPct val="100000"/>
              </a:lnSpc>
              <a:buClr>
                <a:srgbClr val="1C4587"/>
              </a:buClr>
              <a:buFont typeface="Hind"/>
              <a:buChar char="›"/>
            </a:pPr>
            <a:r>
              <a:rPr lang="en-US" sz="1600" b="1" strike="noStrike" spc="-1" dirty="0" err="1">
                <a:solidFill>
                  <a:schemeClr val="bg1"/>
                </a:solidFill>
                <a:uFill>
                  <a:solidFill>
                    <a:srgbClr val="FFFFFF"/>
                  </a:solidFill>
                </a:uFill>
                <a:latin typeface="Lucida Bright" pitchFamily="18" charset="0"/>
                <a:ea typeface="Hind"/>
              </a:rPr>
              <a:t>Ulaz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neophodni</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parametri</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za</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računanje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uslovnih</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verovatnoća</a:t>
            </a:r>
            <a:endParaRPr lang="en-US" sz="1600" b="1" strike="noStrike" spc="-1" dirty="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r>
              <a:rPr lang="en-US" sz="1600" b="1" strike="noStrike" spc="-1" dirty="0" err="1">
                <a:solidFill>
                  <a:schemeClr val="bg1"/>
                </a:solidFill>
                <a:uFill>
                  <a:solidFill>
                    <a:srgbClr val="FFFFFF"/>
                  </a:solidFill>
                </a:uFill>
                <a:latin typeface="Lucida Bright" pitchFamily="18" charset="0"/>
                <a:ea typeface="Hind"/>
              </a:rPr>
              <a:t>Izlaz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niz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tačaka</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koje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aproksimiraju</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aposteriorne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raspodele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smtClean="0">
                <a:solidFill>
                  <a:schemeClr val="bg1"/>
                </a:solidFill>
                <a:uFill>
                  <a:solidFill>
                    <a:srgbClr val="FFFFFF"/>
                  </a:solidFill>
                </a:uFill>
                <a:latin typeface="Lucida Bright" pitchFamily="18" charset="0"/>
                <a:ea typeface="Hind"/>
              </a:rPr>
              <a:t>parametara</a:t>
            </a:r>
            <a:r>
              <a:rPr lang="sr-Latn-RS" sz="1600" b="1" strike="noStrike" spc="-1" dirty="0" smtClean="0">
                <a:solidFill>
                  <a:schemeClr val="bg1"/>
                </a:solidFill>
                <a:uFill>
                  <a:solidFill>
                    <a:srgbClr val="FFFFFF"/>
                  </a:solidFill>
                </a:uFill>
                <a:latin typeface="Lucida Bright" pitchFamily="18" charset="0"/>
                <a:ea typeface="Hind"/>
              </a:rPr>
              <a:t> tako što prave Markovljev lanac</a:t>
            </a:r>
            <a:endParaRPr lang="sr-Latn-RS" sz="1600" b="1" strike="noStrike" spc="-1" dirty="0">
              <a:solidFill>
                <a:schemeClr val="bg1"/>
              </a:solidFill>
              <a:uFill>
                <a:solidFill>
                  <a:srgbClr val="FFFFFF"/>
                </a:solidFill>
              </a:uFill>
              <a:latin typeface="Lucida Bright" pitchFamily="18" charset="0"/>
              <a:ea typeface="Hind"/>
            </a:endParaRPr>
          </a:p>
          <a:p>
            <a:pPr marL="457200" indent="-380520">
              <a:lnSpc>
                <a:spcPct val="100000"/>
              </a:lnSpc>
              <a:buClr>
                <a:srgbClr val="1C4587"/>
              </a:buClr>
              <a:buFont typeface="Hind"/>
              <a:buChar char="›"/>
            </a:pPr>
            <a:endParaRPr lang="sr-Latn-RS" sz="1600" b="1" spc="-1" dirty="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r>
              <a:rPr lang="sr-Latn-RS" sz="1600" b="1" strike="noStrike" spc="-1" dirty="0" smtClean="0">
                <a:solidFill>
                  <a:schemeClr val="bg1"/>
                </a:solidFill>
                <a:uFill>
                  <a:solidFill>
                    <a:srgbClr val="FFFFFF"/>
                  </a:solidFill>
                </a:uFill>
                <a:latin typeface="Lucida Bright" pitchFamily="18" charset="0"/>
              </a:rPr>
              <a:t>Algoritam:</a:t>
            </a:r>
            <a:endParaRPr lang="en-US" sz="1600" b="1" strike="noStrike" spc="-1" dirty="0" smtClean="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endParaRPr lang="sr-Latn-RS" sz="1600" b="1" spc="-1" dirty="0">
              <a:solidFill>
                <a:schemeClr val="bg1"/>
              </a:solidFill>
              <a:uFill>
                <a:solidFill>
                  <a:srgbClr val="FFFFFF"/>
                </a:solidFill>
              </a:uFill>
              <a:latin typeface="Lucida Bright" pitchFamily="18" charset="0"/>
            </a:endParaRPr>
          </a:p>
          <a:p>
            <a:pPr marL="914400" lvl="1" indent="-380520">
              <a:buClr>
                <a:srgbClr val="1C4587"/>
              </a:buClr>
            </a:pPr>
            <a:r>
              <a:rPr lang="en-US" sz="1600" b="1" spc="-1" dirty="0" smtClean="0">
                <a:solidFill>
                  <a:schemeClr val="bg1"/>
                </a:solidFill>
                <a:uFill>
                  <a:solidFill>
                    <a:srgbClr val="FFFFFF"/>
                  </a:solidFill>
                </a:uFill>
                <a:latin typeface="Lucida Bright" pitchFamily="18"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i</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nicijalizacija 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1 = P </a:t>
            </a:r>
          </a:p>
          <a:p>
            <a:pPr marL="914400" lvl="1" indent="-380520">
              <a:buClr>
                <a:srgbClr val="1C4587"/>
              </a:buClr>
            </a:pPr>
            <a:r>
              <a:rPr lang="en-US" sz="1600" b="1" spc="-150" dirty="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2   </a:t>
            </a:r>
            <a:endParaRPr lang="sr-Latn-RS" sz="1600" b="1" strike="noStrike" spc="-150" dirty="0" smtClean="0">
              <a:solidFill>
                <a:sysClr val="windowText" lastClr="000000"/>
              </a:solidFill>
              <a:uFill>
                <a:solidFill>
                  <a:srgbClr val="FFFFFF"/>
                </a:solidFill>
              </a:uFill>
              <a:latin typeface="Courier New" pitchFamily="49" charset="0"/>
              <a:cs typeface="Courier New" pitchFamily="49" charset="0"/>
            </a:endParaRPr>
          </a:p>
          <a:p>
            <a:pPr marL="914400" lvl="1" indent="-380520">
              <a:buClr>
                <a:srgbClr val="1C4587"/>
              </a:buClr>
            </a:pP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za svako </a:t>
            </a:r>
            <a:r>
              <a:rPr lang="sr-Latn-RS" sz="1600" b="1" spc="-150" dirty="0">
                <a:solidFill>
                  <a:sysClr val="windowText" lastClr="000000"/>
                </a:solidFill>
                <a:uFill>
                  <a:solidFill>
                    <a:srgbClr val="FFFFFF"/>
                  </a:solidFill>
                </a:uFill>
                <a:latin typeface="Courier New" pitchFamily="49" charset="0"/>
                <a:cs typeface="Courier New" pitchFamily="49" charset="0"/>
              </a:rPr>
              <a:t>i</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 manje od n radi:</a:t>
            </a: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Y_i</a:t>
            </a:r>
            <a:r>
              <a:rPr lang="en-US" sz="1600" b="1" spc="-150" dirty="0" smtClean="0">
                <a:solidFill>
                  <a:sysClr val="windowText" lastClr="000000"/>
                </a:solidFill>
                <a:uFill>
                  <a:solidFill>
                    <a:srgbClr val="FFFFFF"/>
                  </a:solidFill>
                </a:uFill>
                <a:latin typeface="Courier New" pitchFamily="49" charset="0"/>
                <a:cs typeface="Courier New" pitchFamily="49" charset="0"/>
              </a:rPr>
              <a:t> = </a:t>
            </a:r>
            <a:r>
              <a:rPr lang="sr-Latn-RS" sz="1600" b="1" spc="-150" dirty="0" smtClean="0">
                <a:solidFill>
                  <a:sysClr val="windowText" lastClr="000000"/>
                </a:solidFill>
                <a:uFill>
                  <a:solidFill>
                    <a:srgbClr val="FFFFFF"/>
                  </a:solidFill>
                </a:uFill>
                <a:latin typeface="Courier New" pitchFamily="49" charset="0"/>
                <a:cs typeface="Courier New" pitchFamily="49" charset="0"/>
              </a:rPr>
              <a:t>f(Y</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sr-Latn-RS" sz="1600" b="1" spc="-150" dirty="0" smtClean="0">
                <a:solidFill>
                  <a:sysClr val="windowText" lastClr="000000"/>
                </a:solidFill>
                <a:uFill>
                  <a:solidFill>
                    <a:srgbClr val="FFFFFF"/>
                  </a:solidFill>
                </a:uFill>
                <a:latin typeface="Courier New" pitchFamily="49" charset="0"/>
                <a:cs typeface="Courier New" pitchFamily="49" charset="0"/>
              </a:rPr>
              <a:t>i </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sr-Latn-RS" sz="1600" b="1" spc="-150" dirty="0" smtClean="0">
                <a:solidFill>
                  <a:sysClr val="windowText" lastClr="000000"/>
                </a:solidFill>
                <a:uFill>
                  <a:solidFill>
                    <a:srgbClr val="FFFFFF"/>
                  </a:solidFill>
                </a:uFill>
                <a:latin typeface="Courier New" pitchFamily="49" charset="0"/>
                <a:cs typeface="Courier New" pitchFamily="49" charset="0"/>
              </a:rPr>
              <a:t>i-1)</a:t>
            </a:r>
          </a:p>
          <a:p>
            <a:pPr marL="1371600" lvl="2" indent="-380520">
              <a:buClr>
                <a:srgbClr val="1C4587"/>
              </a:buClr>
            </a:pP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f(</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X_i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Y_i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p>
          <a:p>
            <a:pPr marL="1371600" lvl="2" indent="-380520">
              <a:buClr>
                <a:srgbClr val="1C4587"/>
              </a:buClr>
            </a:pPr>
            <a:endParaRPr lang="en-US" sz="1600" b="1" spc="-150" dirty="0" smtClean="0">
              <a:solidFill>
                <a:sysClr val="windowText" lastClr="000000"/>
              </a:solidFill>
              <a:uFill>
                <a:solidFill>
                  <a:srgbClr val="FFFFFF"/>
                </a:solidFill>
              </a:uFill>
              <a:latin typeface="Courier New" pitchFamily="49" charset="0"/>
              <a:cs typeface="Courier New" pitchFamily="49" charset="0"/>
            </a:endParaRP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a:t>
            </a:r>
            <a:r>
              <a:rPr lang="en-US" sz="1600" b="1" spc="-150" dirty="0" err="1" smtClean="0">
                <a:solidFill>
                  <a:sysClr val="windowText" lastClr="000000"/>
                </a:solidFill>
                <a:uFill>
                  <a:solidFill>
                    <a:srgbClr val="FFFFFF"/>
                  </a:solidFill>
                </a:uFill>
                <a:latin typeface="Courier New" pitchFamily="49" charset="0"/>
                <a:cs typeface="Courier New" pitchFamily="49" charset="0"/>
              </a:rPr>
              <a:t>sagori</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po</a:t>
            </a:r>
            <a:r>
              <a:rPr lang="sr-Latn-RS" sz="1600" b="1" spc="-150" dirty="0">
                <a:solidFill>
                  <a:sysClr val="windowText" lastClr="000000"/>
                </a:solidFill>
                <a:uFill>
                  <a:solidFill>
                    <a:srgbClr val="FFFFFF"/>
                  </a:solidFill>
                </a:uFill>
                <a:latin typeface="Courier New" pitchFamily="49" charset="0"/>
                <a:cs typeface="Courier New" pitchFamily="49" charset="0"/>
              </a:rPr>
              <a:t>č</a:t>
            </a:r>
            <a:r>
              <a:rPr lang="en-US" sz="1600" b="1" spc="-150" dirty="0" err="1" smtClean="0">
                <a:solidFill>
                  <a:sysClr val="windowText" lastClr="000000"/>
                </a:solidFill>
                <a:uFill>
                  <a:solidFill>
                    <a:srgbClr val="FFFFFF"/>
                  </a:solidFill>
                </a:uFill>
                <a:latin typeface="Courier New" pitchFamily="49" charset="0"/>
                <a:cs typeface="Courier New" pitchFamily="49" charset="0"/>
              </a:rPr>
              <a:t>etnih</a:t>
            </a:r>
            <a:r>
              <a:rPr lang="en-US" sz="1600" b="1" spc="-150" dirty="0" smtClean="0">
                <a:solidFill>
                  <a:sysClr val="windowText" lastClr="000000"/>
                </a:solidFill>
                <a:uFill>
                  <a:solidFill>
                    <a:srgbClr val="FFFFFF"/>
                  </a:solidFill>
                </a:uFill>
                <a:latin typeface="Courier New" pitchFamily="49" charset="0"/>
                <a:cs typeface="Courier New" pitchFamily="49" charset="0"/>
              </a:rPr>
              <a:t> S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uzoraka</a:t>
            </a:r>
            <a:r>
              <a:rPr lang="en-US" sz="1600" b="1" spc="-150" dirty="0" smtClean="0">
                <a:solidFill>
                  <a:sysClr val="windowText" lastClr="000000"/>
                </a:solidFill>
                <a:uFill>
                  <a:solidFill>
                    <a:srgbClr val="FFFFFF"/>
                  </a:solidFill>
                </a:uFill>
                <a:latin typeface="Courier New" pitchFamily="49" charset="0"/>
                <a:cs typeface="Courier New" pitchFamily="49" charset="0"/>
              </a:rPr>
              <a:t> X I Y</a:t>
            </a:r>
          </a:p>
          <a:p>
            <a:pPr marL="1371600" lvl="2" indent="-380520">
              <a:buClr>
                <a:srgbClr val="1C4587"/>
              </a:buClr>
            </a:pPr>
            <a:r>
              <a:rPr lang="en-US" sz="1600" b="1"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scrtaj</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err="1">
                <a:solidFill>
                  <a:sysClr val="windowText" lastClr="000000"/>
                </a:solidFill>
                <a:uFill>
                  <a:solidFill>
                    <a:srgbClr val="FFFFFF"/>
                  </a:solidFill>
                </a:uFill>
                <a:latin typeface="Courier New" pitchFamily="49" charset="0"/>
                <a:cs typeface="Courier New" pitchFamily="49" charset="0"/>
              </a:rPr>
              <a:t>ž</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eljene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grafi</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ke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prikaze</a:t>
            </a:r>
            <a:endParaRPr lang="en-US" sz="1600" b="1" strike="noStrike" spc="-150" dirty="0">
              <a:solidFill>
                <a:sysClr val="windowText" lastClr="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793px-MultivariateNormal.png"/>
          <p:cNvPicPr>
            <a:picLocks noChangeAspect="1"/>
          </p:cNvPicPr>
          <p:nvPr/>
        </p:nvPicPr>
        <p:blipFill>
          <a:blip r:embed="rId2"/>
          <a:stretch>
            <a:fillRect/>
          </a:stretch>
        </p:blipFill>
        <p:spPr>
          <a:xfrm>
            <a:off x="1285852" y="85384"/>
            <a:ext cx="6572295" cy="4972732"/>
          </a:xfrm>
          <a:prstGeom prst="rect">
            <a:avLst/>
          </a:prstGeom>
          <a:ln>
            <a:noFill/>
          </a:ln>
          <a:effectLst>
            <a:innerShdw blurRad="63500" dist="50800" dir="2700000">
              <a:prstClr val="black">
                <a:alpha val="50000"/>
              </a:prstClr>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4348" y="1285866"/>
            <a:ext cx="6643734" cy="3714776"/>
          </a:xfrm>
          <a:prstGeom prst="rect">
            <a:avLst/>
          </a:prstGeom>
          <a:solidFill>
            <a:schemeClr val="bg2">
              <a:lumMod val="90000"/>
              <a:alpha val="44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TextBox 4"/>
          <p:cNvSpPr txBox="1"/>
          <p:nvPr/>
        </p:nvSpPr>
        <p:spPr>
          <a:xfrm>
            <a:off x="0" y="285734"/>
            <a:ext cx="7929618" cy="553998"/>
          </a:xfrm>
          <a:prstGeom prst="rect">
            <a:avLst/>
          </a:prstGeom>
          <a:noFill/>
        </p:spPr>
        <p:txBody>
          <a:bodyPr wrap="square" rtlCol="0">
            <a:spAutoFit/>
          </a:bodyPr>
          <a:lstStyle/>
          <a:p>
            <a:r>
              <a:rPr lang="sr-Latn-RS" sz="3000" b="1" dirty="0" smtClean="0">
                <a:solidFill>
                  <a:schemeClr val="bg1"/>
                </a:solidFill>
                <a:latin typeface="Lucida Bright" pitchFamily="18" charset="0"/>
              </a:rPr>
              <a:t>Pseudokod multivarijacione raspodele</a:t>
            </a:r>
            <a:endParaRPr lang="en-US" sz="3000" b="1" dirty="0">
              <a:solidFill>
                <a:schemeClr val="bg1"/>
              </a:solidFill>
              <a:latin typeface="Lucida Bright" pitchFamily="18" charset="0"/>
            </a:endParaRPr>
          </a:p>
        </p:txBody>
      </p:sp>
      <p:sp>
        <p:nvSpPr>
          <p:cNvPr id="7" name="TextBox 6"/>
          <p:cNvSpPr txBox="1"/>
          <p:nvPr/>
        </p:nvSpPr>
        <p:spPr>
          <a:xfrm>
            <a:off x="642910" y="1285866"/>
            <a:ext cx="6786610" cy="3293209"/>
          </a:xfrm>
          <a:prstGeom prst="rect">
            <a:avLst/>
          </a:prstGeom>
          <a:noFill/>
        </p:spPr>
        <p:txBody>
          <a:bodyPr wrap="square" rtlCol="0">
            <a:spAutoFit/>
          </a:bodyPr>
          <a:lstStyle/>
          <a:p>
            <a:r>
              <a:rPr lang="sr-Latn-RS" sz="1600" b="1" dirty="0" smtClean="0">
                <a:latin typeface="Courier New" pitchFamily="49" charset="0"/>
                <a:cs typeface="Courier New" pitchFamily="49" charset="0"/>
              </a:rPr>
              <a:t>Ulaz i izlaz isti kao i kod prethodnog algoritma.</a:t>
            </a:r>
          </a:p>
          <a:p>
            <a:endParaRPr lang="sr-Latn-RS" sz="1600" b="1" dirty="0">
              <a:latin typeface="Courier New" pitchFamily="49" charset="0"/>
              <a:cs typeface="Courier New" pitchFamily="49" charset="0"/>
            </a:endParaRPr>
          </a:p>
          <a:p>
            <a:r>
              <a:rPr lang="sr-Latn-RS" sz="1600" b="1" dirty="0" smtClean="0">
                <a:latin typeface="Courier New" pitchFamily="49" charset="0"/>
                <a:cs typeface="Courier New" pitchFamily="49" charset="0"/>
              </a:rPr>
              <a:t>Inicijalizuj X_k_1</a:t>
            </a:r>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 P, za k = 1...j</a:t>
            </a:r>
          </a:p>
          <a:p>
            <a:r>
              <a:rPr lang="en-US" sz="1600" b="1" dirty="0">
                <a:latin typeface="Courier New" pitchFamily="49" charset="0"/>
                <a:cs typeface="Courier New" pitchFamily="49" charset="0"/>
              </a:rPr>
              <a:t>i</a:t>
            </a:r>
            <a:r>
              <a:rPr lang="sr-Latn-RS" sz="1600" b="1" dirty="0" smtClean="0">
                <a:latin typeface="Courier New" pitchFamily="49" charset="0"/>
                <a:cs typeface="Courier New" pitchFamily="49" charset="0"/>
              </a:rPr>
              <a:t> = 2</a:t>
            </a:r>
            <a:endParaRPr lang="sr-Latn-R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Z</a:t>
            </a:r>
            <a:r>
              <a:rPr lang="sr-Latn-RS" sz="1600" b="1" dirty="0" smtClean="0">
                <a:latin typeface="Courier New" pitchFamily="49" charset="0"/>
                <a:cs typeface="Courier New" pitchFamily="49" charset="0"/>
              </a:rPr>
              <a:t>a svako i manje od n radi:</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X_1_i = f(X_1_i, X_2_i-1, X_3_i-1,...,X_j_i-1)</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X_2_i = f(X_2_i, X_1_i, X_3_i-1,...,X_j_i-1)</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X_j_i = f(X_j_i, X_1_i, X_2_i,..., X_j-1_i)</a:t>
            </a:r>
          </a:p>
          <a:p>
            <a:endParaRPr lang="sr-Latn-RS" sz="1600" b="1" dirty="0">
              <a:latin typeface="Courier New" pitchFamily="49" charset="0"/>
              <a:cs typeface="Courier New" pitchFamily="49" charset="0"/>
            </a:endParaRP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a:t>
            </a:r>
            <a:r>
              <a:rPr lang="en-US" sz="1600" b="1" spc="-150" dirty="0" err="1" smtClean="0">
                <a:solidFill>
                  <a:sysClr val="windowText" lastClr="000000"/>
                </a:solidFill>
                <a:uFill>
                  <a:solidFill>
                    <a:srgbClr val="FFFFFF"/>
                  </a:solidFill>
                </a:uFill>
                <a:latin typeface="Courier New" pitchFamily="49" charset="0"/>
                <a:cs typeface="Courier New" pitchFamily="49" charset="0"/>
              </a:rPr>
              <a:t>sagori</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po</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pc="-150" dirty="0" err="1" smtClean="0">
                <a:solidFill>
                  <a:sysClr val="windowText" lastClr="000000"/>
                </a:solidFill>
                <a:uFill>
                  <a:solidFill>
                    <a:srgbClr val="FFFFFF"/>
                  </a:solidFill>
                </a:uFill>
                <a:latin typeface="Courier New" pitchFamily="49" charset="0"/>
                <a:cs typeface="Courier New" pitchFamily="49" charset="0"/>
              </a:rPr>
              <a:t>etnih</a:t>
            </a:r>
            <a:r>
              <a:rPr lang="en-US" sz="1600" b="1" spc="-150" dirty="0" smtClean="0">
                <a:solidFill>
                  <a:sysClr val="windowText" lastClr="000000"/>
                </a:solidFill>
                <a:uFill>
                  <a:solidFill>
                    <a:srgbClr val="FFFFFF"/>
                  </a:solidFill>
                </a:uFill>
                <a:latin typeface="Courier New" pitchFamily="49" charset="0"/>
                <a:cs typeface="Courier New" pitchFamily="49" charset="0"/>
              </a:rPr>
              <a:t> S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uzoraka</a:t>
            </a:r>
            <a:r>
              <a:rPr lang="en-US" sz="1600" b="1" spc="-150" dirty="0" smtClean="0">
                <a:solidFill>
                  <a:sysClr val="windowText" lastClr="000000"/>
                </a:solidFill>
                <a:uFill>
                  <a:solidFill>
                    <a:srgbClr val="FFFFFF"/>
                  </a:solidFill>
                </a:uFill>
                <a:latin typeface="Courier New" pitchFamily="49" charset="0"/>
                <a:cs typeface="Courier New" pitchFamily="49" charset="0"/>
              </a:rPr>
              <a:t> X</a:t>
            </a:r>
            <a:r>
              <a:rPr lang="sr-Latn-RS" sz="1600" b="1" spc="-150" dirty="0" smtClean="0">
                <a:solidFill>
                  <a:sysClr val="windowText" lastClr="000000"/>
                </a:solidFill>
                <a:uFill>
                  <a:solidFill>
                    <a:srgbClr val="FFFFFF"/>
                  </a:solidFill>
                </a:uFill>
                <a:latin typeface="Courier New" pitchFamily="49" charset="0"/>
                <a:cs typeface="Courier New" pitchFamily="49" charset="0"/>
              </a:rPr>
              <a:t>_1...X_j</a:t>
            </a:r>
            <a:endParaRPr lang="en-US" sz="1600" b="1" spc="-150" dirty="0" smtClean="0">
              <a:solidFill>
                <a:sysClr val="windowText" lastClr="000000"/>
              </a:solidFill>
              <a:uFill>
                <a:solidFill>
                  <a:srgbClr val="FFFFFF"/>
                </a:solidFill>
              </a:uFill>
              <a:latin typeface="Courier New" pitchFamily="49" charset="0"/>
              <a:cs typeface="Courier New" pitchFamily="49" charset="0"/>
            </a:endParaRPr>
          </a:p>
          <a:p>
            <a:pPr marL="1371600" lvl="2" indent="-380520">
              <a:buClr>
                <a:srgbClr val="1C4587"/>
              </a:buClr>
            </a:pPr>
            <a:r>
              <a:rPr lang="en-US" sz="1600" b="1"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scrtaj</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ž</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eljene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grafi</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ke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prikaze</a:t>
            </a:r>
            <a:endParaRPr lang="en-US" sz="1600" b="1" strike="noStrike" spc="-150" dirty="0">
              <a:solidFill>
                <a:sysClr val="windowText" lastClr="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3" name="TextShape 2"/>
          <p:cNvSpPr txBox="1"/>
          <p:nvPr/>
        </p:nvSpPr>
        <p:spPr>
          <a:xfrm>
            <a:off x="1000100" y="214296"/>
            <a:ext cx="7686340" cy="1143008"/>
          </a:xfrm>
          <a:prstGeom prst="rect">
            <a:avLst/>
          </a:prstGeom>
          <a:noFill/>
          <a:ln>
            <a:noFill/>
          </a:ln>
        </p:spPr>
        <p:txBody>
          <a:bodyPr lIns="0" tIns="0" rIns="0" bIns="0" anchor="ctr"/>
          <a:lstStyle/>
          <a:p>
            <a:r>
              <a:rPr lang="en-US" sz="3000" b="0" strike="noStrike" spc="-1" dirty="0" err="1" smtClean="0">
                <a:solidFill>
                  <a:schemeClr val="bg1"/>
                </a:solidFill>
                <a:uFill>
                  <a:solidFill>
                    <a:srgbClr val="FFFFFF"/>
                  </a:solidFill>
                </a:uFill>
                <a:latin typeface="Lucida Bright" pitchFamily="18" charset="0"/>
              </a:rPr>
              <a:t>Primene</a:t>
            </a:r>
            <a:endParaRPr lang="en-US" sz="3000" b="0" strike="noStrike" spc="-1" dirty="0">
              <a:solidFill>
                <a:schemeClr val="bg1"/>
              </a:solidFill>
              <a:uFill>
                <a:solidFill>
                  <a:srgbClr val="FFFFFF"/>
                </a:solidFill>
              </a:uFill>
              <a:latin typeface="Lucida Bright" pitchFamily="18" charset="0"/>
            </a:endParaRPr>
          </a:p>
        </p:txBody>
      </p:sp>
      <p:sp>
        <p:nvSpPr>
          <p:cNvPr id="4" name="TextShape 3"/>
          <p:cNvSpPr txBox="1"/>
          <p:nvPr/>
        </p:nvSpPr>
        <p:spPr>
          <a:xfrm>
            <a:off x="928662" y="1371600"/>
            <a:ext cx="7143800" cy="3557604"/>
          </a:xfrm>
          <a:prstGeom prst="rect">
            <a:avLst/>
          </a:prstGeom>
          <a:noFill/>
          <a:ln>
            <a:noFill/>
          </a:ln>
        </p:spPr>
        <p:txBody>
          <a:bodyPr lIns="0" tIns="0" rIns="0" bIns="0"/>
          <a:lstStyle/>
          <a:p>
            <a:pPr marL="432000" indent="-324000">
              <a:buClr>
                <a:srgbClr val="FFFFFF"/>
              </a:buClr>
              <a:buSzPct val="45000"/>
            </a:pPr>
            <a:endParaRPr lang="en-US" b="0" strike="noStrike" spc="-1" dirty="0" smtClean="0">
              <a:solidFill>
                <a:srgbClr val="000000"/>
              </a:solidFill>
              <a:uFill>
                <a:solidFill>
                  <a:srgbClr val="FFFFFF"/>
                </a:solidFill>
              </a:uFill>
              <a:latin typeface="Lucida Bright" pitchFamily="18" charset="0"/>
            </a:endParaRPr>
          </a:p>
          <a:p>
            <a:pPr marL="108000">
              <a:buClr>
                <a:srgbClr val="FFFFFF"/>
              </a:buClr>
              <a:buSzPct val="45000"/>
            </a:pPr>
            <a:r>
              <a:rPr lang="sr-Latn-RS" sz="1400" b="1" strike="noStrike" spc="-1" dirty="0" smtClean="0">
                <a:solidFill>
                  <a:srgbClr val="FFFFFF"/>
                </a:solidFill>
                <a:uFill>
                  <a:solidFill>
                    <a:srgbClr val="FFFFFF"/>
                  </a:solidFill>
                </a:uFill>
                <a:latin typeface="Lucida Bright" pitchFamily="18" charset="0"/>
              </a:rPr>
              <a:t>Algoritam generalno ne zavisi od problema i može se primenjivati kad god imamo složene raspodele iz kojih je teško uzorkovati a najčešće primene su</a:t>
            </a:r>
            <a:r>
              <a:rPr lang="en-US" sz="1400" b="1" spc="-1" dirty="0" smtClean="0">
                <a:solidFill>
                  <a:srgbClr val="FFFFFF"/>
                </a:solidFill>
                <a:uFill>
                  <a:solidFill>
                    <a:srgbClr val="FFFFFF"/>
                  </a:solidFill>
                </a:uFill>
                <a:latin typeface="Lucida Bright" pitchFamily="18" charset="0"/>
              </a:rPr>
              <a:t>:</a:t>
            </a:r>
            <a:endParaRPr lang="en-US" sz="1400" b="1" spc="-1" dirty="0">
              <a:solidFill>
                <a:srgbClr val="FFFFFF"/>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en-US" sz="1400" b="1" spc="-1" dirty="0" smtClean="0">
                <a:solidFill>
                  <a:srgbClr val="FFFFFF"/>
                </a:solidFill>
                <a:uFill>
                  <a:solidFill>
                    <a:srgbClr val="FFFFFF"/>
                  </a:solidFill>
                </a:uFill>
                <a:latin typeface="Lucida Bright" pitchFamily="18" charset="0"/>
              </a:rPr>
              <a:t>Ma</a:t>
            </a:r>
            <a:r>
              <a:rPr lang="sr-Latn-RS" sz="1400" b="1" spc="-1" dirty="0" smtClean="0">
                <a:solidFill>
                  <a:srgbClr val="FFFFFF"/>
                </a:solidFill>
                <a:uFill>
                  <a:solidFill>
                    <a:srgbClr val="FFFFFF"/>
                  </a:solidFill>
                </a:uFill>
                <a:latin typeface="Lucida Bright" pitchFamily="18" charset="0"/>
              </a:rPr>
              <a:t>šinsko učenje  - određivanje raspodele radi predviđanja reči u tekstu 		     jedna je od osnovnih primena a one su u ovom polju 		    veoma široke</a:t>
            </a:r>
          </a:p>
          <a:p>
            <a:pPr marL="450900" indent="-342900">
              <a:buClr>
                <a:srgbClr val="FFFFFF"/>
              </a:buClr>
              <a:buSzPct val="45000"/>
              <a:buFont typeface="Arial" pitchFamily="34" charset="0"/>
              <a:buChar char="•"/>
            </a:pPr>
            <a:r>
              <a:rPr lang="sr-Latn-RS" sz="1400" b="1" spc="-1" dirty="0" smtClean="0">
                <a:solidFill>
                  <a:srgbClr val="FFFFFF"/>
                </a:solidFill>
                <a:uFill>
                  <a:solidFill>
                    <a:srgbClr val="FFFFFF"/>
                  </a:solidFill>
                </a:uFill>
                <a:latin typeface="Lucida Bright" pitchFamily="18" charset="0"/>
              </a:rPr>
              <a:t>Medicina – nalaženje verovatnoće </a:t>
            </a:r>
            <a:r>
              <a:rPr lang="sr-Latn-RS" sz="1400" b="1" spc="-1" dirty="0" smtClean="0">
                <a:solidFill>
                  <a:srgbClr val="FFFFFF"/>
                </a:solidFill>
                <a:uFill>
                  <a:solidFill>
                    <a:srgbClr val="FFFFFF"/>
                  </a:solidFill>
                </a:uFill>
                <a:latin typeface="Lucida Bright" pitchFamily="18" charset="0"/>
                <a:sym typeface="Symbol"/>
              </a:rPr>
              <a:t></a:t>
            </a:r>
            <a:r>
              <a:rPr lang="en-US" sz="1400" b="1" spc="-1" dirty="0" smtClean="0">
                <a:solidFill>
                  <a:srgbClr val="FFFFFF"/>
                </a:solidFill>
                <a:uFill>
                  <a:solidFill>
                    <a:srgbClr val="FFFFFF"/>
                  </a:solidFill>
                </a:uFill>
                <a:latin typeface="Lucida Bright" pitchFamily="18" charset="0"/>
                <a:sym typeface="Symbol"/>
              </a:rPr>
              <a:t> (</a:t>
            </a:r>
            <a:r>
              <a:rPr lang="en-US" sz="1400" b="1" spc="-1" dirty="0" err="1" smtClean="0">
                <a:solidFill>
                  <a:srgbClr val="FFFFFF"/>
                </a:solidFill>
                <a:uFill>
                  <a:solidFill>
                    <a:srgbClr val="FFFFFF"/>
                  </a:solidFill>
                </a:uFill>
                <a:latin typeface="Lucida Bright" pitchFamily="18" charset="0"/>
                <a:sym typeface="Symbol"/>
              </a:rPr>
              <a:t>gre</a:t>
            </a:r>
            <a:r>
              <a:rPr lang="sr-Latn-RS" sz="1400" b="1" spc="-1" dirty="0" smtClean="0">
                <a:solidFill>
                  <a:srgbClr val="FFFFFF"/>
                </a:solidFill>
                <a:uFill>
                  <a:solidFill>
                    <a:srgbClr val="FFFFFF"/>
                  </a:solidFill>
                </a:uFill>
                <a:latin typeface="Lucida Bright" pitchFamily="18" charset="0"/>
                <a:sym typeface="Symbol"/>
              </a:rPr>
              <a:t>ške prve vrste</a:t>
            </a:r>
            <a:r>
              <a:rPr lang="en-US" sz="1400" b="1" spc="-1" dirty="0" smtClean="0">
                <a:solidFill>
                  <a:srgbClr val="FFFFFF"/>
                </a:solidFill>
                <a:uFill>
                  <a:solidFill>
                    <a:srgbClr val="FFFFFF"/>
                  </a:solidFill>
                </a:uFill>
                <a:latin typeface="Lucida Bright" pitchFamily="18" charset="0"/>
                <a:sym typeface="Symbol"/>
              </a:rPr>
              <a:t>)</a:t>
            </a:r>
            <a:r>
              <a:rPr lang="sr-Latn-RS" sz="1400" b="1" spc="-1" dirty="0" smtClean="0">
                <a:solidFill>
                  <a:srgbClr val="FFFFFF"/>
                </a:solidFill>
                <a:uFill>
                  <a:solidFill>
                    <a:srgbClr val="FFFFFF"/>
                  </a:solidFill>
                </a:uFill>
                <a:latin typeface="Lucida Bright" pitchFamily="18" charset="0"/>
                <a:sym typeface="Symbol"/>
              </a:rPr>
              <a:t> kod </a:t>
            </a:r>
            <a:r>
              <a:rPr lang="sr-Latn-RS" sz="1400" b="1" spc="-1" dirty="0" smtClean="0">
                <a:solidFill>
                  <a:srgbClr val="FFFFFF"/>
                </a:solidFill>
                <a:uFill>
                  <a:solidFill>
                    <a:srgbClr val="FFFFFF"/>
                  </a:solidFill>
                </a:uFill>
                <a:latin typeface="Lucida Bright" pitchFamily="18" charset="0"/>
              </a:rPr>
              <a:t>medicinskih 	         testova</a:t>
            </a:r>
            <a:endParaRPr lang="sr-Latn-RS" sz="1400" b="1" spc="-1" dirty="0" smtClean="0">
              <a:solidFill>
                <a:schemeClr val="bg1"/>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sr-Latn-RS" sz="1400" b="1" spc="-1" dirty="0" smtClean="0">
                <a:solidFill>
                  <a:schemeClr val="bg1"/>
                </a:solidFill>
                <a:uFill>
                  <a:solidFill>
                    <a:srgbClr val="FFFFFF"/>
                  </a:solidFill>
                </a:uFill>
                <a:latin typeface="Lucida Bright" pitchFamily="18" charset="0"/>
              </a:rPr>
              <a:t>Bioinformatika  - analiza genoma, biklasterovanje i nalaženje motifa u 		   DNK i RNK danas su obećavajuće oblasti zahvaljujući		   ovom algoritmu</a:t>
            </a:r>
          </a:p>
          <a:p>
            <a:pPr marL="450900" indent="-342900">
              <a:buClr>
                <a:srgbClr val="FFFFFF"/>
              </a:buClr>
              <a:buSzPct val="45000"/>
              <a:buFont typeface="Arial" pitchFamily="34" charset="0"/>
              <a:buChar char="•"/>
            </a:pPr>
            <a:r>
              <a:rPr lang="sr-Latn-RS" sz="1400" b="1" spc="-1" dirty="0" smtClean="0">
                <a:solidFill>
                  <a:schemeClr val="bg1"/>
                </a:solidFill>
                <a:uFill>
                  <a:solidFill>
                    <a:srgbClr val="FFFFFF"/>
                  </a:solidFill>
                </a:uFill>
                <a:latin typeface="Lucida Bright" pitchFamily="18" charset="0"/>
              </a:rPr>
              <a:t>Analiza podataka u prerambrenoj industriji, trgovini nekretninama i naravno ekonomiji</a:t>
            </a:r>
            <a:endParaRPr lang="sr-Latn-RS" b="1" spc="-1" dirty="0" smtClean="0">
              <a:solidFill>
                <a:schemeClr val="bg1"/>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3" name="TextShape 2"/>
          <p:cNvSpPr txBox="1"/>
          <p:nvPr/>
        </p:nvSpPr>
        <p:spPr>
          <a:xfrm>
            <a:off x="1000100" y="214296"/>
            <a:ext cx="7686340" cy="1143008"/>
          </a:xfrm>
          <a:prstGeom prst="rect">
            <a:avLst/>
          </a:prstGeom>
          <a:noFill/>
          <a:ln>
            <a:noFill/>
          </a:ln>
        </p:spPr>
        <p:txBody>
          <a:bodyPr lIns="0" tIns="0" rIns="0" bIns="0" anchor="ctr"/>
          <a:lstStyle/>
          <a:p>
            <a:r>
              <a:rPr lang="sr-Latn-RS" sz="3000" b="0" strike="noStrike" spc="-1" dirty="0" smtClean="0">
                <a:solidFill>
                  <a:schemeClr val="bg1"/>
                </a:solidFill>
                <a:uFill>
                  <a:solidFill>
                    <a:srgbClr val="FFFFFF"/>
                  </a:solidFill>
                </a:uFill>
                <a:latin typeface="Lucida Bright" pitchFamily="18" charset="0"/>
              </a:rPr>
              <a:t>Mane algoritma</a:t>
            </a:r>
            <a:endParaRPr lang="en-US" sz="3000" b="0" strike="noStrike" spc="-1" dirty="0">
              <a:solidFill>
                <a:schemeClr val="bg1"/>
              </a:solidFill>
              <a:uFill>
                <a:solidFill>
                  <a:srgbClr val="FFFFFF"/>
                </a:solidFill>
              </a:uFill>
              <a:latin typeface="Lucida Bright" pitchFamily="18" charset="0"/>
            </a:endParaRPr>
          </a:p>
        </p:txBody>
      </p:sp>
      <mc:AlternateContent xmlns:mc="http://schemas.openxmlformats.org/markup-compatibility/2006">
        <mc:Choice xmlns:a14="http://schemas.microsoft.com/office/drawing/2010/main" Requires="a14">
          <p:sp>
            <p:nvSpPr>
              <p:cNvPr id="4" name="TextShape 3"/>
              <p:cNvSpPr txBox="1"/>
              <p:nvPr/>
            </p:nvSpPr>
            <p:spPr>
              <a:xfrm>
                <a:off x="928662" y="1371600"/>
                <a:ext cx="7143800" cy="3557604"/>
              </a:xfrm>
              <a:prstGeom prst="rect">
                <a:avLst/>
              </a:prstGeom>
              <a:noFill/>
              <a:ln>
                <a:noFill/>
              </a:ln>
            </p:spPr>
            <p:txBody>
              <a:bodyPr lIns="0" tIns="0" rIns="0" bIns="0"/>
              <a:lstStyle/>
              <a:p>
                <a:pPr marL="565200" lvl="1">
                  <a:buClr>
                    <a:srgbClr val="FFFFFF"/>
                  </a:buClr>
                  <a:buSzPct val="45000"/>
                </a:pPr>
                <a:r>
                  <a:rPr lang="sr-Latn-RS" b="1" spc="-1" dirty="0" smtClean="0">
                    <a:solidFill>
                      <a:srgbClr val="FFFFFF"/>
                    </a:solidFill>
                    <a:uFill>
                      <a:solidFill>
                        <a:srgbClr val="FFFFFF"/>
                      </a:solidFill>
                    </a:uFill>
                    <a:latin typeface="Lucida Bright" pitchFamily="18" charset="0"/>
                  </a:rPr>
                  <a:t>Iako moćan Gibsov algoritam ima 2 poznata slučaja u kojima daje nepotpune </a:t>
                </a:r>
                <a:r>
                  <a:rPr lang="sr-Latn-RS" b="1" spc="-1" dirty="0">
                    <a:solidFill>
                      <a:srgbClr val="FFFFFF"/>
                    </a:solidFill>
                    <a:uFill>
                      <a:solidFill>
                        <a:srgbClr val="FFFFFF"/>
                      </a:solidFill>
                    </a:uFill>
                    <a:latin typeface="Lucida Bright" pitchFamily="18" charset="0"/>
                  </a:rPr>
                  <a:t>rezultate:</a:t>
                </a:r>
              </a:p>
              <a:p>
                <a:pPr marL="850950" lvl="1" indent="-285750">
                  <a:buClr>
                    <a:srgbClr val="FFFFFF"/>
                  </a:buClr>
                  <a:buSzPct val="45000"/>
                  <a:buFont typeface="Arial" pitchFamily="34" charset="0"/>
                  <a:buChar char="•"/>
                </a:pPr>
                <a:r>
                  <a:rPr lang="sr-Latn-RS" b="1" spc="-1" dirty="0" smtClean="0">
                    <a:solidFill>
                      <a:srgbClr val="FFFFFF"/>
                    </a:solidFill>
                    <a:uFill>
                      <a:solidFill>
                        <a:srgbClr val="FFFFFF"/>
                      </a:solidFill>
                    </a:uFill>
                    <a:latin typeface="Lucida Bright" pitchFamily="18" charset="0"/>
                  </a:rPr>
                  <a:t>Ukoliko su dva elementa vektora verovatnoća savršeno korelisani ili anti-korelisani elementi Gibsov algoritam biće zaglavljen i neće moći  da ih promeni.</a:t>
                </a:r>
              </a:p>
              <a:p>
                <a:pPr marL="850950" lvl="1" indent="-285750">
                  <a:buClr>
                    <a:srgbClr val="FFFFFF"/>
                  </a:buClr>
                  <a:buSzPct val="45000"/>
                  <a:buFont typeface="Arial" pitchFamily="34" charset="0"/>
                  <a:buChar char="•"/>
                </a:pPr>
                <a:r>
                  <a:rPr lang="sr-Latn-RS" b="1" spc="-1" dirty="0" smtClean="0">
                    <a:solidFill>
                      <a:srgbClr val="FFFFFF"/>
                    </a:solidFill>
                    <a:uFill>
                      <a:solidFill>
                        <a:srgbClr val="FFFFFF"/>
                      </a:solidFill>
                    </a:uFill>
                    <a:latin typeface="Lucida Bright" pitchFamily="18" charset="0"/>
                  </a:rPr>
                  <a:t>Ukoliko postoji sitno „ostrvo“ stanja sa velikom verovatnoćom nasuprot većini ostalih sa zanemarljivim ili jako malim verovatnoćama, algoritam će izrazito dugo vraćati stanja samo sa malom verovatnoćom pa zatim opet dugo ona sa velikom verovatnoćom i biće mu potrebno oko </a:t>
                </a:r>
                <a14:m>
                  <m:oMath xmlns:m="http://schemas.openxmlformats.org/officeDocument/2006/math">
                    <m:sSup>
                      <m:sSupPr>
                        <m:ctrlPr>
                          <a:rPr lang="sr-Latn-RS" b="1" i="1" spc="-1" dirty="0" smtClean="0">
                            <a:solidFill>
                              <a:srgbClr val="FFFFFF"/>
                            </a:solidFill>
                            <a:uFill>
                              <a:solidFill>
                                <a:srgbClr val="FFFFFF"/>
                              </a:solidFill>
                            </a:uFill>
                            <a:latin typeface="Cambria Math"/>
                          </a:rPr>
                        </m:ctrlPr>
                      </m:sSupPr>
                      <m:e>
                        <m:r>
                          <a:rPr lang="sr-Latn-RS" b="1" i="1" spc="-1" dirty="0" smtClean="0">
                            <a:solidFill>
                              <a:srgbClr val="FFFFFF"/>
                            </a:solidFill>
                            <a:uFill>
                              <a:solidFill>
                                <a:srgbClr val="FFFFFF"/>
                              </a:solidFill>
                            </a:uFill>
                            <a:latin typeface="Cambria Math"/>
                          </a:rPr>
                          <m:t>𝟐</m:t>
                        </m:r>
                      </m:e>
                      <m:sup>
                        <m:r>
                          <a:rPr lang="sr-Latn-RS" b="1" i="1" spc="-1" dirty="0" smtClean="0">
                            <a:solidFill>
                              <a:srgbClr val="FFFFFF"/>
                            </a:solidFill>
                            <a:uFill>
                              <a:solidFill>
                                <a:srgbClr val="FFFFFF"/>
                              </a:solidFill>
                            </a:uFill>
                            <a:latin typeface="Cambria Math"/>
                          </a:rPr>
                          <m:t>𝟏𝟎𝟎</m:t>
                        </m:r>
                      </m:sup>
                    </m:sSup>
                  </m:oMath>
                </a14:m>
                <a:r>
                  <a:rPr lang="sr-Latn-RS" b="1" spc="-1" dirty="0" smtClean="0">
                    <a:solidFill>
                      <a:srgbClr val="FFFFFF"/>
                    </a:solidFill>
                    <a:uFill>
                      <a:solidFill>
                        <a:srgbClr val="FFFFFF"/>
                      </a:solidFill>
                    </a:uFill>
                    <a:latin typeface="Lucida Bright" pitchFamily="18" charset="0"/>
                  </a:rPr>
                  <a:t> iteracija da bi ispravno ocenio raspodelu</a:t>
                </a:r>
                <a:endParaRPr lang="sr-Latn-RS" b="1" spc="-1" dirty="0" smtClean="0">
                  <a:solidFill>
                    <a:srgbClr val="FFFFFF"/>
                  </a:solidFill>
                  <a:uFill>
                    <a:solidFill>
                      <a:srgbClr val="FFFFFF"/>
                    </a:solidFill>
                  </a:uFill>
                  <a:latin typeface="Lucida Bright" pitchFamily="18" charset="0"/>
                </a:endParaRPr>
              </a:p>
            </p:txBody>
          </p:sp>
        </mc:Choice>
        <mc:Fallback>
          <p:sp>
            <p:nvSpPr>
              <p:cNvPr id="4" name="TextShape 3"/>
              <p:cNvSpPr txBox="1">
                <a:spLocks noRot="1" noChangeAspect="1" noMove="1" noResize="1" noEditPoints="1" noAdjustHandles="1" noChangeArrowheads="1" noChangeShapeType="1" noTextEdit="1"/>
              </p:cNvSpPr>
              <p:nvPr/>
            </p:nvSpPr>
            <p:spPr>
              <a:xfrm>
                <a:off x="928662" y="1371600"/>
                <a:ext cx="7143800" cy="3557604"/>
              </a:xfrm>
              <a:prstGeom prst="rect">
                <a:avLst/>
              </a:prstGeom>
              <a:blipFill rotWithShape="1">
                <a:blip r:embed="rId2"/>
                <a:stretch>
                  <a:fillRect t="-2055" r="-2560"/>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504</Words>
  <Application>Microsoft Office PowerPoint</Application>
  <PresentationFormat>On-screen Show (16:9)</PresentationFormat>
  <Paragraphs>74</Paragraphs>
  <Slides>17</Slides>
  <Notes>0</Notes>
  <HiddenSlides>0</HiddenSlides>
  <MMClips>0</MMClips>
  <ScaleCrop>false</ScaleCrop>
  <HeadingPairs>
    <vt:vector size="4" baseType="variant">
      <vt:variant>
        <vt:lpstr>Theme</vt:lpstr>
      </vt:variant>
      <vt:variant>
        <vt:i4>7</vt:i4>
      </vt:variant>
      <vt:variant>
        <vt:lpstr>Slide Titles</vt:lpstr>
      </vt:variant>
      <vt:variant>
        <vt:i4>17</vt:i4>
      </vt:variant>
    </vt:vector>
  </HeadingPairs>
  <TitlesOfParts>
    <vt:vector size="24" baseType="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Gibsov algoritam</dc:title>
  <dc:creator>Aca</dc:creator>
  <cp:lastModifiedBy>Manda</cp:lastModifiedBy>
  <cp:revision>34</cp:revision>
  <dcterms:modified xsi:type="dcterms:W3CDTF">2018-03-27T18:24:22Z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