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research.googleblog.com/2017/06/accelerating-deep-learning-research.html" TargetMode="External"/><Relationship Id="rId4" Type="http://schemas.openxmlformats.org/officeDocument/2006/relationships/hyperlink" Target="https://github.com/tensorflow/tensor2tensor" TargetMode="External"/><Relationship Id="rId10" Type="http://schemas.openxmlformats.org/officeDocument/2006/relationships/hyperlink" Target="https://research.googleblog.com/2017/07/building-your-own-neural-machine.html" TargetMode="External"/><Relationship Id="rId9" Type="http://schemas.openxmlformats.org/officeDocument/2006/relationships/hyperlink" Target="http://www.nltk.org/" TargetMode="External"/><Relationship Id="rId5" Type="http://schemas.openxmlformats.org/officeDocument/2006/relationships/hyperlink" Target="https://github.com/tensorflow/nmt" TargetMode="External"/><Relationship Id="rId6" Type="http://schemas.openxmlformats.org/officeDocument/2006/relationships/hyperlink" Target="https://github.com/google/seq2seq" TargetMode="External"/><Relationship Id="rId7" Type="http://schemas.openxmlformats.org/officeDocument/2006/relationships/hyperlink" Target="http://www.statmt.org/europarl/" TargetMode="External"/><Relationship Id="rId8" Type="http://schemas.openxmlformats.org/officeDocument/2006/relationships/hyperlink" Target="https://nlp.stanford.edu/projects/nm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Language Identification with Contextual Translation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Alex Shah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168375" y="2489550"/>
            <a:ext cx="1789200" cy="1878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Google’s latest: Tensor2Tensor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900" y="1"/>
            <a:ext cx="51062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59475" y="3025650"/>
            <a:ext cx="1458300" cy="806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T2T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Transformer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767" y="0"/>
            <a:ext cx="6108466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Transformer model (</a:t>
            </a:r>
            <a:r>
              <a:rPr lang="en" sz="3000"/>
              <a:t>Tensor2Tensor)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536625"/>
            <a:ext cx="8587500" cy="455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Pros: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Highest BLEU score to date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Training time/GPU requirements low in comparison to other methods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Cons: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Highly complex: You need a hands off approach to implement it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Use T2T as a library of models, can’t build from scratch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3672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Efficiency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067625"/>
            <a:ext cx="8520600" cy="502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Training a new language in the classifier is easy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The classifier trains for all languages at once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CNN classifier is already highly accurate with little training time/power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Training a new language in the translation net is efficient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Adding a new language does not require retraining other languages.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All languages are trained into representations</a:t>
            </a:r>
          </a:p>
          <a:p>
            <a:pPr indent="-381000" lvl="3" marL="18288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Do not need to train every language pair, nor every direction</a:t>
            </a:r>
          </a:p>
          <a:p>
            <a:pPr indent="-381000" lvl="3" marL="1828800">
              <a:spcBef>
                <a:spcPts val="0"/>
              </a:spcBef>
              <a:buSzPct val="100000"/>
            </a:pPr>
            <a:r>
              <a:rPr lang="en" sz="2400"/>
              <a:t>Translation treated like a feature set, just need to learn the features of the new language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536625"/>
            <a:ext cx="8520600" cy="475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Use latest and greatest models and methods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Specialized CNN → high accuracy, quick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Transformer (tensor2tensor) → highest BLEU score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Doesn’t require training every detection/translation direction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Doesn’t require huge amount of training to add languages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Combine two networks in one product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Classifier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Machine Translation</a:t>
            </a:r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Overview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4414975" y="4641075"/>
            <a:ext cx="3617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lt2"/>
                </a:solidFill>
              </a:rPr>
              <a:t>→ </a:t>
            </a:r>
            <a:r>
              <a:rPr lang="en" sz="2400">
                <a:solidFill>
                  <a:schemeClr val="lt2"/>
                </a:solidFill>
              </a:rPr>
              <a:t>DIY Google Translate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https://research.googleblog.com/2017/06/accelerating-deep-learning-research.html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https://github.com/tensorflow/tensor2tensor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https://github.com/tensorflow/nmt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https://github.com/google/seq2seq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http://www.statmt.org/europarl/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https://nlp.stanford.edu/projects/nmt/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http://www.nltk.org/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https://research.googleblog.com/2017/07/building-your-own-neural-machine.html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I. Goodfellow, et.al, Deep Learning.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595400" y="2295300"/>
            <a:ext cx="5953200" cy="226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Initially: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English/Spanish only</a:t>
            </a:r>
          </a:p>
          <a:p>
            <a:pPr lvl="0">
              <a:spcBef>
                <a:spcPts val="0"/>
              </a:spcBef>
              <a:buNone/>
            </a:pPr>
            <a:r>
              <a:rPr lang="en" sz="3600"/>
              <a:t>But expandable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720950" y="2766300"/>
            <a:ext cx="5702100" cy="1325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 Main Components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Identify the Input Language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“Hola” → Es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“Hello” → En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Translate the input to the opposite language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“Hola” → Es → “Hello” (En)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“Hello” → En → “Hola” (Es)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Goals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Use latest and greatest models and methods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Doesn’t require training every detection/translation direction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Doesn’t</a:t>
            </a:r>
            <a:r>
              <a:rPr lang="en" sz="2400"/>
              <a:t> require huge amount of training to add languages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Combine two networks in one product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Dataset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Europarl: A dataset in 21 languages comprised of European Parliament proceedings</a:t>
            </a: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Hand translated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En_Es dataset: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187 MB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1,965,734 sentences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51,575,748 words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Text Classifier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Use Convolutional Network (CNN) with a few specialized tweaks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Example: different languages use different accents/characters, this can tell us which language it is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Easiest part to get good accuracy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As little as 10 epochs of training could identify 140 char input sequences with 90%+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Translation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A quickly evolving field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Accuracy and BLEU scores are an arms race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BLEU Score: automated metric to determine accuracy of translation compared to human translation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Contextual Translation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Take into account surrounding characters/words to translate more closely to a human translation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Gender agreement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Tenses</a:t>
            </a:r>
          </a:p>
          <a:p>
            <a:pPr indent="-381000" lvl="2" marL="1371600" rtl="0">
              <a:spcBef>
                <a:spcPts val="0"/>
              </a:spcBef>
              <a:buSzPct val="100000"/>
            </a:pPr>
            <a:r>
              <a:rPr lang="en" sz="2400"/>
              <a:t>Advanced grammar structures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