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4" r:id="rId5"/>
    <p:sldId id="258" r:id="rId6"/>
    <p:sldId id="259" r:id="rId7"/>
    <p:sldId id="269" r:id="rId8"/>
    <p:sldId id="270" r:id="rId9"/>
    <p:sldId id="271" r:id="rId10"/>
    <p:sldId id="272" r:id="rId11"/>
    <p:sldId id="260" r:id="rId12"/>
    <p:sldId id="275" r:id="rId13"/>
    <p:sldId id="276" r:id="rId14"/>
    <p:sldId id="261" r:id="rId15"/>
    <p:sldId id="273" r:id="rId16"/>
    <p:sldId id="277" r:id="rId17"/>
    <p:sldId id="274" r:id="rId18"/>
    <p:sldId id="262" r:id="rId19"/>
    <p:sldId id="265" r:id="rId20"/>
    <p:sldId id="266" r:id="rId21"/>
    <p:sldId id="267" r:id="rId22"/>
    <p:sldId id="263" r:id="rId2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D147-9AC6-7882-BA4F-D9DA29249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A86A9-E870-FC8D-9C23-4B81E16BD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9DF24-F180-A3ED-EE70-5277A9D1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F7CA-DF17-4B9A-90BD-63AF44BE390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E23CC-B8C0-AA3A-6304-9ABD99B9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9ED50-85EF-E9E7-FB8E-3056171C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8F29-9FE0-4BA1-BAC6-205C614AA8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433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F7CF-D5B0-A37E-76F0-D9BFFCEC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31FBB-FF41-8572-62A3-13C06FFAA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89E85-7514-4F4E-CD21-6E92F92B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F7CA-DF17-4B9A-90BD-63AF44BE390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6862-AABD-D768-E935-75E75379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70E0-152A-CEF2-E753-1B9481B0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8F29-9FE0-4BA1-BAC6-205C614AA8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947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9DAA0-5F03-4C0B-9A03-894DBDF3C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5E14A-0359-4E3E-1FA2-D2A60DE36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BC5DA-4DC9-217E-F8F6-F3D74ACE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F7CA-DF17-4B9A-90BD-63AF44BE390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16755-F767-3A95-C3AF-EEDBC993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A0BD7-4F75-5B7E-C007-AD5A4295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8F29-9FE0-4BA1-BAC6-205C614AA8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79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BEAF-2A04-E1CB-50A3-01D7924E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6EAC-0401-E60D-3F86-6A6FD9986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7C520-DEAF-C82E-ADC8-DE2171DE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F7CA-DF17-4B9A-90BD-63AF44BE390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0749-0422-F316-BF50-7390FB42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9588-64B1-0076-2E00-59642AAC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8F29-9FE0-4BA1-BAC6-205C614AA8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10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516C-2254-2F1B-CEDB-5B3EE886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0FB45-FD2F-1267-9049-0D3AAE66B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02094-2F90-F292-1E8F-6E07D351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F7CA-DF17-4B9A-90BD-63AF44BE390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757E-3978-810F-70EC-09F3D4F6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7D2D4-A664-8506-6B9D-AF7AB0D1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8F29-9FE0-4BA1-BAC6-205C614AA8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142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8E22-FC8E-E330-807E-09B6BEB6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0E19-E688-831F-8A9F-C8D42D1CF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74A29-6F86-E6FD-931A-6B28876D1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2CE2E-065D-9644-147F-60A09D9B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F7CA-DF17-4B9A-90BD-63AF44BE390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40D66-9F8D-9A23-F260-3ED82A44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653F3-60F3-9835-B0EC-67216721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8F29-9FE0-4BA1-BAC6-205C614AA8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110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C664-642D-CE80-EDFF-130BE602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30DE7-FC3F-A9BC-19F9-7E420CA0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A69DA-3C0F-78E0-FDAF-CD260A482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53095-91F9-CCE4-D4DE-23D4BE9C4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DF947-4E61-FAA8-AA45-7497D52B0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771BC-0416-A492-385B-74A19403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F7CA-DF17-4B9A-90BD-63AF44BE390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B68DB-8D8C-EBBE-5898-0FA9265E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BACC9-8282-7DE0-DDBC-6023EA96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8F29-9FE0-4BA1-BAC6-205C614AA8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988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FFE2-BF6F-412F-924A-48EC640F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C7958-205A-BE5C-E0D6-7511D125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F7CA-DF17-4B9A-90BD-63AF44BE390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F0810-E275-88F8-4827-73E5D28E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8B9A6-508A-0CEC-1196-C3BA3BA1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8F29-9FE0-4BA1-BAC6-205C614AA8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336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0FB41-4CA3-69F2-0996-D45FFBD5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F7CA-DF17-4B9A-90BD-63AF44BE390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57C54-63C4-E778-AD96-0B92774D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6D9E6-C014-BB12-9280-6D74FDE9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8F29-9FE0-4BA1-BAC6-205C614AA8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332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218F-11A7-7641-AAAA-E6E6D1C1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D3F2-1429-2F84-965F-BA45C024E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56580-59C2-70E9-A0A2-BBDB6112C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94564-C8EF-164E-F415-A7AE4EF1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F7CA-DF17-4B9A-90BD-63AF44BE390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638E4-ACBB-60EF-CFF7-887C4CD5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26ED5-4D0E-EC58-5CAF-D8B2B9D6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8F29-9FE0-4BA1-BAC6-205C614AA8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178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C576-8248-F59C-64FC-4BBCC7A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9FD04-77AD-D83E-AE13-2C8C2E1F6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99656-29EB-F147-0A51-F1CDFB71A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5BF13-7691-37FE-8EF2-3010C041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F7CA-DF17-4B9A-90BD-63AF44BE390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3C161-1EA3-9D70-33CD-CF0B9982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7B853-3366-E070-ABF8-6F267338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8F29-9FE0-4BA1-BAC6-205C614AA8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313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7C0C1-1FFB-FC69-3FF1-8827F405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FF29E-D51B-593E-C495-92A700FAA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39444-DEBA-57C6-E189-40927126B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F7CA-DF17-4B9A-90BD-63AF44BE390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5C0B3-E9F5-0169-ADD9-5C88FEE69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0470-4968-C6E1-AAEC-9A4BCB9A4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8F29-9FE0-4BA1-BAC6-205C614AA8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937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96D1-4445-AC42-1F4C-8931D7E04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1" dirty="0"/>
              <a:t>Обектно ориентирано програмиране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E0049-87F4-C25C-4279-E135483D0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Упражнение №7</a:t>
            </a:r>
          </a:p>
        </p:txBody>
      </p:sp>
    </p:spTree>
    <p:extLst>
      <p:ext uri="{BB962C8B-B14F-4D97-AF65-F5344CB8AC3E}">
        <p14:creationId xmlns:p14="http://schemas.microsoft.com/office/powerpoint/2010/main" val="2226772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8284B-5F97-8BA6-46E4-D11F7C9B8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09" y="723662"/>
            <a:ext cx="6038381" cy="5236992"/>
          </a:xfrm>
        </p:spPr>
      </p:pic>
    </p:spTree>
    <p:extLst>
      <p:ext uri="{BB962C8B-B14F-4D97-AF65-F5344CB8AC3E}">
        <p14:creationId xmlns:p14="http://schemas.microsoft.com/office/powerpoint/2010/main" val="238184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E86834-99E7-06F5-1A6E-FCFA08131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3" y="205820"/>
            <a:ext cx="10393225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815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546E-9F97-8A87-E825-3E8A550C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b="1" dirty="0"/>
              <a:t>Задача: </a:t>
            </a:r>
            <a:r>
              <a:rPr lang="bg-BG" sz="3600" dirty="0"/>
              <a:t>С помощта на </a:t>
            </a:r>
            <a:r>
              <a:rPr lang="en-US" sz="3600" dirty="0"/>
              <a:t>LINQ</a:t>
            </a:r>
            <a:r>
              <a:rPr lang="bg-BG" sz="3600" dirty="0"/>
              <a:t>, пресметнете общата сума от заплатите на служителите в х фирма?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A2CF75-A04C-1A7D-4349-87B59ACE5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574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 &lt; Employee &gt; Employee =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List &lt; Employee &gt; ()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Employee() 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1, Name =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Vasko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Salary = 61000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Employee() 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2, Name =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Iliyan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Salary = 40300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Employee() 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3, Name =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“Maria"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Salary = 20800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  </a:t>
            </a:r>
            <a:endParaRPr lang="bg-BG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bg-BG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Employee() 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bg-BG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Name =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“Martin"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Salary = 50500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 </a:t>
            </a:r>
            <a:endParaRPr lang="bg-BG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88369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6108-DC7F-2016-2D66-BE5C1C47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Решение: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1BBA6-B9E3-F8CD-60BD-05D648D1F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219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 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get;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set;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 Name 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get;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set;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}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Salary 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get;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set;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sumSalary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Employee.Sum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 =&gt;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a.Salary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"Sum of salary: {0}"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sumSalary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076112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7A1559-187D-D293-BAFB-4DA94DB91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10" y="223692"/>
            <a:ext cx="6622064" cy="2784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91651-E515-56E5-A03A-D74CC33E7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18" y="3008672"/>
            <a:ext cx="5978639" cy="269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221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FA92BB-73A4-09FC-C779-BDEFE5EC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b="1" dirty="0"/>
              <a:t>Задача: </a:t>
            </a:r>
            <a:r>
              <a:rPr lang="bg-BG" sz="3600" dirty="0"/>
              <a:t>С помощта на </a:t>
            </a:r>
            <a:r>
              <a:rPr lang="en-US" sz="3600" dirty="0"/>
              <a:t>LINQ</a:t>
            </a:r>
            <a:r>
              <a:rPr lang="bg-BG" sz="3600" dirty="0"/>
              <a:t>, пресметнете средноаритметичната сума от заплатите на служителите в х фирма?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BC084-5902-DAD2-9378-56062910A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884" y="1953444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 &lt; Employee &gt; Employee =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List &lt; Employee &gt; () 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Employee() 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1, Name =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„Ivana"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Salary = 50400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Employee() 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2, Name =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“Grigor"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Salary = 30100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Employee() 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3, Name =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“Dimitra"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Salary = 42500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  </a:t>
            </a:r>
            <a:endParaRPr lang="bg-BG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bg-BG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	 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Employee() 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bg-BG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Name =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“Marian"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Salary = 2800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025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7849-FF6B-8D1D-3163-1555B154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Решение: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AD83-40BF-EBD4-076B-00D0D5A57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1459" y="884903"/>
            <a:ext cx="7777316" cy="5476567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 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get;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set;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 Name 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get;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set;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Salary 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get;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set;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avgSalary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Employee.Average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 =&gt;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s.Salary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"Average Salary of Employee: {0}"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avgSalary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2088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8E739-8EB5-C8A1-268D-321C85DBC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74" y="901922"/>
            <a:ext cx="5743105" cy="522409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2F35FDD-6AB0-199D-F257-9AAB8781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09" y="8982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Max/min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5497862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71551-5BF4-D05F-BDF8-E6A115684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0" y="373626"/>
            <a:ext cx="8236374" cy="4997092"/>
          </a:xfrm>
        </p:spPr>
      </p:pic>
    </p:spTree>
    <p:extLst>
      <p:ext uri="{BB962C8B-B14F-4D97-AF65-F5344CB8AC3E}">
        <p14:creationId xmlns:p14="http://schemas.microsoft.com/office/powerpoint/2010/main" val="162389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1D82-00A9-F6E0-7F14-D33765D4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CB021-FE0B-830A-94DD-AC5578599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0" y="508495"/>
            <a:ext cx="8069826" cy="5068047"/>
          </a:xfrm>
        </p:spPr>
      </p:pic>
    </p:spTree>
    <p:extLst>
      <p:ext uri="{BB962C8B-B14F-4D97-AF65-F5344CB8AC3E}">
        <p14:creationId xmlns:p14="http://schemas.microsoft.com/office/powerpoint/2010/main" val="3769566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6DFE-A9AF-CF51-5D1E-07CA77D3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EBCFC-9F85-0CC4-84CC-EB5F3C42D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98" y="1690688"/>
            <a:ext cx="10020213" cy="3152087"/>
          </a:xfrm>
        </p:spPr>
      </p:pic>
    </p:spTree>
    <p:extLst>
      <p:ext uri="{BB962C8B-B14F-4D97-AF65-F5344CB8AC3E}">
        <p14:creationId xmlns:p14="http://schemas.microsoft.com/office/powerpoint/2010/main" val="316034256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B66127-BE00-9D53-F5A8-78631A654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29" y="526834"/>
            <a:ext cx="9091943" cy="47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2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E73AE-9CC2-3EEC-09DD-7184B8DB9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15" y="383458"/>
            <a:ext cx="8376852" cy="5230761"/>
          </a:xfrm>
        </p:spPr>
      </p:pic>
    </p:spTree>
    <p:extLst>
      <p:ext uri="{BB962C8B-B14F-4D97-AF65-F5344CB8AC3E}">
        <p14:creationId xmlns:p14="http://schemas.microsoft.com/office/powerpoint/2010/main" val="1921635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C94F71-3077-6089-1D4F-D9CC7F12C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405" y="243432"/>
            <a:ext cx="6945189" cy="6529457"/>
          </a:xfrm>
        </p:spPr>
      </p:pic>
    </p:spTree>
    <p:extLst>
      <p:ext uri="{BB962C8B-B14F-4D97-AF65-F5344CB8AC3E}">
        <p14:creationId xmlns:p14="http://schemas.microsoft.com/office/powerpoint/2010/main" val="2300533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DA08-204D-4FBB-CF22-BF65FB4A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LINQ </a:t>
            </a:r>
            <a:r>
              <a:rPr lang="bg-BG" i="1" dirty="0"/>
              <a:t>оператори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C635BE-91A8-78A1-C3C2-F86D7575F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1" y="1265186"/>
            <a:ext cx="8859262" cy="3965575"/>
          </a:xfrm>
        </p:spPr>
      </p:pic>
    </p:spTree>
    <p:extLst>
      <p:ext uri="{BB962C8B-B14F-4D97-AF65-F5344CB8AC3E}">
        <p14:creationId xmlns:p14="http://schemas.microsoft.com/office/powerpoint/2010/main" val="39693808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882940-C9D7-A346-C24C-BAB5D392A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1" y="307922"/>
            <a:ext cx="7273596" cy="50332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7D4F65-6E9A-501B-1BD0-C518B37E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857" y="1516779"/>
            <a:ext cx="5633882" cy="1200513"/>
          </a:xfrm>
        </p:spPr>
        <p:txBody>
          <a:bodyPr>
            <a:normAutofit/>
          </a:bodyPr>
          <a:lstStyle/>
          <a:p>
            <a:r>
              <a:rPr lang="en-US" sz="1600" b="1" i="0" dirty="0" err="1">
                <a:effectLst/>
                <a:latin typeface="+mn-lt"/>
              </a:rPr>
              <a:t>FirstOrDefault</a:t>
            </a:r>
            <a:r>
              <a:rPr lang="en-US" sz="1600" b="1" i="0" dirty="0">
                <a:effectLst/>
                <a:latin typeface="+mn-lt"/>
              </a:rPr>
              <a:t>() </a:t>
            </a:r>
            <a:r>
              <a:rPr lang="en-US" sz="1600" b="0" i="0" dirty="0">
                <a:effectLst/>
                <a:latin typeface="+mn-lt"/>
              </a:rPr>
              <a:t>- </a:t>
            </a:r>
            <a:r>
              <a:rPr lang="bg-BG" sz="1600" b="0" i="0" dirty="0">
                <a:effectLst/>
                <a:latin typeface="+mn-lt"/>
              </a:rPr>
              <a:t>Същото като </a:t>
            </a:r>
            <a:r>
              <a:rPr lang="en-US" sz="1600" b="1" i="0" dirty="0">
                <a:effectLst/>
                <a:latin typeface="+mn-lt"/>
              </a:rPr>
              <a:t>First()</a:t>
            </a:r>
            <a:r>
              <a:rPr lang="en-US" sz="1600" b="0" i="0" dirty="0">
                <a:effectLst/>
                <a:latin typeface="+mn-lt"/>
              </a:rPr>
              <a:t>, </a:t>
            </a:r>
            <a:r>
              <a:rPr lang="bg-BG" sz="1600" b="0" i="0" dirty="0">
                <a:effectLst/>
                <a:latin typeface="+mn-lt"/>
              </a:rPr>
              <a:t>но не се хвърля изключение или връща </a:t>
            </a:r>
            <a:r>
              <a:rPr lang="en-US" sz="1600" b="0" i="0" dirty="0">
                <a:effectLst/>
                <a:latin typeface="+mn-lt"/>
              </a:rPr>
              <a:t>null, </a:t>
            </a:r>
            <a:r>
              <a:rPr lang="bg-BG" sz="1600" b="0" i="0" dirty="0">
                <a:effectLst/>
                <a:latin typeface="+mn-lt"/>
              </a:rPr>
              <a:t>когато няма резултат. </a:t>
            </a:r>
            <a:r>
              <a:rPr lang="en-US" sz="1600" b="1" i="0" dirty="0">
                <a:effectLst/>
                <a:latin typeface="+mn-lt"/>
              </a:rPr>
              <a:t>Single() </a:t>
            </a:r>
            <a:r>
              <a:rPr lang="bg-BG" sz="1600" b="0" i="0" dirty="0">
                <a:effectLst/>
                <a:latin typeface="+mn-lt"/>
              </a:rPr>
              <a:t>твърди, че един и само един елемент съществува в последователността. </a:t>
            </a:r>
            <a:r>
              <a:rPr lang="en-US" sz="1600" b="1" i="0" dirty="0">
                <a:effectLst/>
                <a:latin typeface="+mn-lt"/>
              </a:rPr>
              <a:t>First() </a:t>
            </a:r>
            <a:r>
              <a:rPr lang="bg-BG" sz="1600" b="0" i="0" dirty="0">
                <a:effectLst/>
                <a:latin typeface="+mn-lt"/>
              </a:rPr>
              <a:t>просто ви дава първия.</a:t>
            </a:r>
            <a:endParaRPr lang="bg-BG" sz="18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65047-4730-A14E-47AE-C28AD9956925}"/>
              </a:ext>
            </a:extLst>
          </p:cNvPr>
          <p:cNvSpPr txBox="1"/>
          <p:nvPr/>
        </p:nvSpPr>
        <p:spPr>
          <a:xfrm>
            <a:off x="7048891" y="3918572"/>
            <a:ext cx="4808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Методът </a:t>
            </a:r>
            <a:r>
              <a:rPr lang="ru-RU" sz="1600" b="1" dirty="0"/>
              <a:t>.ToList()</a:t>
            </a:r>
            <a:r>
              <a:rPr lang="ru-RU" sz="1600" dirty="0"/>
              <a:t> се използва за създаване на колекция System.Collections.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Generic.List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&lt;T&gt;</a:t>
            </a:r>
            <a:r>
              <a:rPr lang="bg-BG" sz="1600" b="0" i="0" dirty="0">
                <a:solidFill>
                  <a:srgbClr val="000000"/>
                </a:solidFill>
                <a:effectLst/>
              </a:rPr>
              <a:t>.</a:t>
            </a:r>
            <a:r>
              <a:rPr lang="ru-RU" sz="1600" dirty="0"/>
              <a:t> </a:t>
            </a:r>
            <a:endParaRPr lang="bg-BG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97E75-65D5-C52E-FCA6-1BCEB57F29C3}"/>
              </a:ext>
            </a:extLst>
          </p:cNvPr>
          <p:cNvSpPr txBox="1"/>
          <p:nvPr/>
        </p:nvSpPr>
        <p:spPr>
          <a:xfrm>
            <a:off x="7048891" y="3036364"/>
            <a:ext cx="4808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/>
              <a:t>Методът</a:t>
            </a:r>
            <a:r>
              <a:rPr lang="en-US" sz="1600" dirty="0"/>
              <a:t> </a:t>
            </a:r>
            <a:r>
              <a:rPr lang="bg-BG" sz="1600" b="1" dirty="0"/>
              <a:t>.</a:t>
            </a:r>
            <a:r>
              <a:rPr lang="en-US" sz="1600" b="1" dirty="0" err="1"/>
              <a:t>ToArray</a:t>
            </a:r>
            <a:r>
              <a:rPr lang="bg-BG" sz="1600" b="1" dirty="0"/>
              <a:t>()</a:t>
            </a:r>
            <a:r>
              <a:rPr lang="en-US" sz="1600" b="1" dirty="0"/>
              <a:t> </a:t>
            </a:r>
            <a:r>
              <a:rPr lang="bg-BG" sz="1600" dirty="0"/>
              <a:t>се използва за копиране на елементите на </a:t>
            </a:r>
            <a:r>
              <a:rPr lang="en-US" sz="1600" dirty="0" err="1"/>
              <a:t>System.Collections.Generic.List</a:t>
            </a:r>
            <a:r>
              <a:rPr lang="en-US" sz="1600" dirty="0"/>
              <a:t>&lt;T&gt; </a:t>
            </a:r>
            <a:r>
              <a:rPr lang="bg-BG" sz="1600" dirty="0"/>
              <a:t>в нов масив.</a:t>
            </a:r>
          </a:p>
        </p:txBody>
      </p:sp>
    </p:spTree>
    <p:extLst>
      <p:ext uri="{BB962C8B-B14F-4D97-AF65-F5344CB8AC3E}">
        <p14:creationId xmlns:p14="http://schemas.microsoft.com/office/powerpoint/2010/main" val="36992542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94752C-0277-56E9-6AF7-944ED9A24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9" y="373626"/>
            <a:ext cx="8730569" cy="46113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30FA2E-3AA3-0118-EA6C-EF0EBBDC30F6}"/>
              </a:ext>
            </a:extLst>
          </p:cNvPr>
          <p:cNvSpPr txBox="1"/>
          <p:nvPr/>
        </p:nvSpPr>
        <p:spPr>
          <a:xfrm>
            <a:off x="4345786" y="5342682"/>
            <a:ext cx="7747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dirty="0">
                <a:solidFill>
                  <a:srgbClr val="444444"/>
                </a:solidFill>
                <a:effectLst/>
              </a:rPr>
              <a:t>   Операторът </a:t>
            </a:r>
            <a:r>
              <a:rPr lang="ru-RU" sz="2000" b="1" i="0" dirty="0">
                <a:solidFill>
                  <a:srgbClr val="444444"/>
                </a:solidFill>
                <a:effectLst/>
              </a:rPr>
              <a:t>select</a:t>
            </a:r>
            <a:r>
              <a:rPr lang="ru-RU" sz="2000" b="0" i="0" dirty="0">
                <a:solidFill>
                  <a:srgbClr val="444444"/>
                </a:solidFill>
                <a:effectLst/>
              </a:rPr>
              <a:t> се използва за избор на стойност от колекция, а </a:t>
            </a:r>
            <a:r>
              <a:rPr lang="ru-RU" sz="2000" b="1" i="0" dirty="0">
                <a:solidFill>
                  <a:srgbClr val="444444"/>
                </a:solidFill>
                <a:effectLst/>
              </a:rPr>
              <a:t>SelectMany</a:t>
            </a:r>
            <a:r>
              <a:rPr lang="ru-RU" sz="2000" b="0" i="0" dirty="0">
                <a:solidFill>
                  <a:srgbClr val="444444"/>
                </a:solidFill>
                <a:effectLst/>
              </a:rPr>
              <a:t> операторът се използва за избор на стойности от колекция от колекция, т.е. вложена колекция.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479034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A518EB-2A22-4317-88A5-0B412BA73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7" y="373625"/>
            <a:ext cx="10491207" cy="444648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75A587-36FC-BF5A-98F6-32ED51E39184}"/>
              </a:ext>
            </a:extLst>
          </p:cNvPr>
          <p:cNvSpPr txBox="1"/>
          <p:nvPr/>
        </p:nvSpPr>
        <p:spPr>
          <a:xfrm>
            <a:off x="4594698" y="5362138"/>
            <a:ext cx="7256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Агрегиран</a:t>
            </a:r>
            <a:r>
              <a:rPr lang="bg-BG" dirty="0"/>
              <a:t>ето</a:t>
            </a:r>
            <a:r>
              <a:rPr lang="ru-RU" dirty="0"/>
              <a:t> е функция и се изисква да групира заедно стойностите на множеството редове като вход и връща изхода като единична стойност с по-голямо значение.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605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6B4D-20B6-B438-EA8E-8DAA3DA4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129151"/>
            <a:ext cx="10515600" cy="1325563"/>
          </a:xfrm>
        </p:spPr>
        <p:txBody>
          <a:bodyPr>
            <a:normAutofit/>
          </a:bodyPr>
          <a:lstStyle/>
          <a:p>
            <a:r>
              <a:rPr lang="bg-BG" sz="3600" dirty="0"/>
              <a:t>Пример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2A20E-A27B-577F-374D-9E526FA95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86" y="877529"/>
            <a:ext cx="8493311" cy="5102942"/>
          </a:xfrm>
        </p:spPr>
      </p:pic>
    </p:spTree>
    <p:extLst>
      <p:ext uri="{BB962C8B-B14F-4D97-AF65-F5344CB8AC3E}">
        <p14:creationId xmlns:p14="http://schemas.microsoft.com/office/powerpoint/2010/main" val="404099791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142A-EB58-1E70-6324-6EA27510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Резултат: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D62983-3A64-2029-06CF-BDB9F145C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55" y="1690688"/>
            <a:ext cx="9940689" cy="3087789"/>
          </a:xfrm>
        </p:spPr>
      </p:pic>
    </p:spTree>
    <p:extLst>
      <p:ext uri="{BB962C8B-B14F-4D97-AF65-F5344CB8AC3E}">
        <p14:creationId xmlns:p14="http://schemas.microsoft.com/office/powerpoint/2010/main" val="253879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3EA5-1388-E05A-728C-5AC97534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Как работи агрегирането?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A31CDF-2188-FE42-1317-CD1CF12D8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59" y="2080468"/>
            <a:ext cx="9898900" cy="2697064"/>
          </a:xfrm>
        </p:spPr>
      </p:pic>
    </p:spTree>
    <p:extLst>
      <p:ext uri="{BB962C8B-B14F-4D97-AF65-F5344CB8AC3E}">
        <p14:creationId xmlns:p14="http://schemas.microsoft.com/office/powerpoint/2010/main" val="190252881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536</Words>
  <Application>Microsoft Office PowerPoint</Application>
  <PresentationFormat>Widescreen</PresentationFormat>
  <Paragraphs>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Обектно ориентирано програмиране</vt:lpstr>
      <vt:lpstr>Пример</vt:lpstr>
      <vt:lpstr>LINQ оператори</vt:lpstr>
      <vt:lpstr>FirstOrDefault() - Същото като First(), но не се хвърля изключение или връща null, когато няма резултат. Single() твърди, че един и само един елемент съществува в последователността. First() просто ви дава първия.</vt:lpstr>
      <vt:lpstr>PowerPoint Presentation</vt:lpstr>
      <vt:lpstr>PowerPoint Presentation</vt:lpstr>
      <vt:lpstr>Пример</vt:lpstr>
      <vt:lpstr>Резултат:</vt:lpstr>
      <vt:lpstr>Как работи агрегирането?</vt:lpstr>
      <vt:lpstr>PowerPoint Presentation</vt:lpstr>
      <vt:lpstr>PowerPoint Presentation</vt:lpstr>
      <vt:lpstr>Задача: С помощта на LINQ, пресметнете общата сума от заплатите на служителите в х фирма?</vt:lpstr>
      <vt:lpstr>Решение:</vt:lpstr>
      <vt:lpstr>PowerPoint Presentation</vt:lpstr>
      <vt:lpstr>Задача: С помощта на LINQ, пресметнете средноаритметичната сума от заплатите на служителите в х фирма?</vt:lpstr>
      <vt:lpstr>Решение:</vt:lpstr>
      <vt:lpstr>Max/min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Обектно ориентирано програмиране</dc:title>
  <dc:creator>Ася Кежова</dc:creator>
  <cp:lastModifiedBy>Ася Кежова</cp:lastModifiedBy>
  <cp:revision>2</cp:revision>
  <dcterms:created xsi:type="dcterms:W3CDTF">2023-04-06T11:06:28Z</dcterms:created>
  <dcterms:modified xsi:type="dcterms:W3CDTF">2023-04-09T20:37:58Z</dcterms:modified>
</cp:coreProperties>
</file>