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60" r:id="rId4"/>
    <p:sldId id="262" r:id="rId5"/>
    <p:sldId id="261" r:id="rId6"/>
    <p:sldId id="265" r:id="rId7"/>
    <p:sldId id="266" r:id="rId8"/>
    <p:sldId id="264" r:id="rId9"/>
    <p:sldId id="259"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A5873-9080-4F9E-A843-6D089E94D406}"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8B1994F9-8720-481D-88D6-20259FC24493}">
      <dgm:prSet custT="1"/>
      <dgm:spPr/>
      <dgm:t>
        <a:bodyPr/>
        <a:lstStyle/>
        <a:p>
          <a:r>
            <a:rPr lang="el-GR" sz="1400" dirty="0">
              <a:solidFill>
                <a:schemeClr val="tx2">
                  <a:lumMod val="40000"/>
                  <a:lumOff val="60000"/>
                </a:schemeClr>
              </a:solidFill>
            </a:rPr>
            <a:t>Η ΔΙΑΔΙΚΑΣΙΑ ΤΗΣ ΚΑΤΑΣΚΕΥΗΣ ΤΟΥ ΜΟΝΤΕΛΟΥ ΒΑΣΙΖΕΤΑΙ ΣΕ ΤΕΣΣΕΡΑ ΒΗΜΑΤΑ</a:t>
          </a:r>
          <a:endParaRPr lang="en-US" sz="1400" dirty="0">
            <a:solidFill>
              <a:schemeClr val="tx2">
                <a:lumMod val="40000"/>
                <a:lumOff val="60000"/>
              </a:schemeClr>
            </a:solidFill>
          </a:endParaRPr>
        </a:p>
      </dgm:t>
    </dgm:pt>
    <dgm:pt modelId="{2E59D5EB-DC41-4AA2-9127-E6387D8181C7}" type="parTrans" cxnId="{4830B29F-A6AA-47C0-9F66-62F846CA47E3}">
      <dgm:prSet/>
      <dgm:spPr/>
      <dgm:t>
        <a:bodyPr/>
        <a:lstStyle/>
        <a:p>
          <a:endParaRPr lang="en-US"/>
        </a:p>
      </dgm:t>
    </dgm:pt>
    <dgm:pt modelId="{E0D9F88B-C709-4285-8BCE-23F98065DC95}" type="sibTrans" cxnId="{4830B29F-A6AA-47C0-9F66-62F846CA47E3}">
      <dgm:prSet/>
      <dgm:spPr/>
      <dgm:t>
        <a:bodyPr/>
        <a:lstStyle/>
        <a:p>
          <a:endParaRPr lang="en-US"/>
        </a:p>
      </dgm:t>
    </dgm:pt>
    <dgm:pt modelId="{C14A4BF4-FF23-4D45-992E-6B2F1361D091}">
      <dgm:prSet custT="1"/>
      <dgm:spPr/>
      <dgm:t>
        <a:bodyPr/>
        <a:lstStyle/>
        <a:p>
          <a:r>
            <a:rPr lang="el-GR" sz="1400" dirty="0">
              <a:solidFill>
                <a:schemeClr val="tx2">
                  <a:lumMod val="40000"/>
                  <a:lumOff val="60000"/>
                </a:schemeClr>
              </a:solidFill>
            </a:rPr>
            <a:t>ΠΡΟΣΔΙΟΡΙΣΜΟΣ ΤΩΝ «Χ» ΚΑΙ «Υ» ΜΕΤΑΒΛΗΤΩΝ ΜΑΣ</a:t>
          </a:r>
          <a:endParaRPr lang="en-US" sz="1400" dirty="0">
            <a:solidFill>
              <a:schemeClr val="tx2">
                <a:lumMod val="40000"/>
                <a:lumOff val="60000"/>
              </a:schemeClr>
            </a:solidFill>
          </a:endParaRPr>
        </a:p>
      </dgm:t>
    </dgm:pt>
    <dgm:pt modelId="{4BAB7674-45F6-4C44-BBDA-DE721B011EEF}" type="parTrans" cxnId="{3FCEAF66-0614-4543-BDA9-98794F1034DE}">
      <dgm:prSet/>
      <dgm:spPr/>
      <dgm:t>
        <a:bodyPr/>
        <a:lstStyle/>
        <a:p>
          <a:endParaRPr lang="en-US"/>
        </a:p>
      </dgm:t>
    </dgm:pt>
    <dgm:pt modelId="{667461C8-7400-4AD1-80DC-B06255AC3D79}" type="sibTrans" cxnId="{3FCEAF66-0614-4543-BDA9-98794F1034DE}">
      <dgm:prSet/>
      <dgm:spPr/>
      <dgm:t>
        <a:bodyPr/>
        <a:lstStyle/>
        <a:p>
          <a:endParaRPr lang="en-US"/>
        </a:p>
      </dgm:t>
    </dgm:pt>
    <dgm:pt modelId="{9F7F1C1D-67C3-42DA-B9F6-3EF1AA22AA96}">
      <dgm:prSet custT="1"/>
      <dgm:spPr/>
      <dgm:t>
        <a:bodyPr/>
        <a:lstStyle/>
        <a:p>
          <a:r>
            <a:rPr lang="el-GR" sz="1400" dirty="0">
              <a:solidFill>
                <a:schemeClr val="tx2">
                  <a:lumMod val="40000"/>
                  <a:lumOff val="60000"/>
                </a:schemeClr>
              </a:solidFill>
            </a:rPr>
            <a:t>ΚΑΤΑΣΚΕΥΗ ΚΑΙ ΕΚΠΑΙΔΕΥΣΗ ΤΟΥ ΜΟΝΤΕΛΟΥ ΜΑΣ</a:t>
          </a:r>
          <a:endParaRPr lang="en-US" sz="1400" dirty="0">
            <a:solidFill>
              <a:schemeClr val="tx2">
                <a:lumMod val="40000"/>
                <a:lumOff val="60000"/>
              </a:schemeClr>
            </a:solidFill>
          </a:endParaRPr>
        </a:p>
      </dgm:t>
    </dgm:pt>
    <dgm:pt modelId="{C25A2DD8-A2BE-4CD5-8931-E48915419F97}" type="parTrans" cxnId="{90D0B823-A24A-4FA9-AA3C-A1A503B98915}">
      <dgm:prSet/>
      <dgm:spPr/>
      <dgm:t>
        <a:bodyPr/>
        <a:lstStyle/>
        <a:p>
          <a:endParaRPr lang="en-US"/>
        </a:p>
      </dgm:t>
    </dgm:pt>
    <dgm:pt modelId="{9179A0B3-893E-4F1F-90AE-90E5084E08C1}" type="sibTrans" cxnId="{90D0B823-A24A-4FA9-AA3C-A1A503B98915}">
      <dgm:prSet/>
      <dgm:spPr/>
      <dgm:t>
        <a:bodyPr/>
        <a:lstStyle/>
        <a:p>
          <a:endParaRPr lang="en-US"/>
        </a:p>
      </dgm:t>
    </dgm:pt>
    <dgm:pt modelId="{DF6F755B-5F72-4832-B4C1-42F35E38CD8C}">
      <dgm:prSet custT="1"/>
      <dgm:spPr/>
      <dgm:t>
        <a:bodyPr/>
        <a:lstStyle/>
        <a:p>
          <a:r>
            <a:rPr lang="el-GR" sz="1200" dirty="0">
              <a:solidFill>
                <a:schemeClr val="bg2">
                  <a:lumMod val="50000"/>
                </a:schemeClr>
              </a:solidFill>
            </a:rPr>
            <a:t>ΠΡΟΒΛΕΨΗ ΤΗΣ ΜΕΤΑΒΛΗΤΗΣ «Υ» ΒΑΣΗ ΤΩΝ «Χ» ΜΕΤΑΒΛΗΤΩΝ (ΤΟ ΙΔΙΟ</a:t>
          </a:r>
          <a:r>
            <a:rPr lang="en-US" sz="1200" dirty="0">
              <a:solidFill>
                <a:schemeClr val="bg2">
                  <a:lumMod val="50000"/>
                </a:schemeClr>
              </a:solidFill>
            </a:rPr>
            <a:t> </a:t>
          </a:r>
          <a:r>
            <a:rPr lang="el-GR" sz="1200" dirty="0">
              <a:solidFill>
                <a:schemeClr val="bg2">
                  <a:lumMod val="50000"/>
                </a:schemeClr>
              </a:solidFill>
            </a:rPr>
            <a:t>ΚΑΝΟΥΜΕ ΚΑΙ ΓΙΑ ΤΟ ΑΡΧΕΙΟ </a:t>
          </a:r>
          <a:r>
            <a:rPr lang="en-US" sz="1200" dirty="0">
              <a:solidFill>
                <a:schemeClr val="bg2">
                  <a:lumMod val="50000"/>
                </a:schemeClr>
              </a:solidFill>
            </a:rPr>
            <a:t>TEST_DATA </a:t>
          </a:r>
          <a:r>
            <a:rPr lang="el-GR" sz="1200" dirty="0">
              <a:solidFill>
                <a:schemeClr val="bg2">
                  <a:lumMod val="50000"/>
                </a:schemeClr>
              </a:solidFill>
            </a:rPr>
            <a:t>ΩΣΤΕ ΝΑ ΕΛΕΓΞΟΥΜΕ ΤΗΝ ΕΠΕΚΤΑΣΙΜΟΤΗΤΑ ΤΟΥ ΜΟΝΤΕΛΟΥ)</a:t>
          </a:r>
          <a:endParaRPr lang="en-US" sz="1200" dirty="0">
            <a:solidFill>
              <a:schemeClr val="bg2">
                <a:lumMod val="50000"/>
              </a:schemeClr>
            </a:solidFill>
          </a:endParaRPr>
        </a:p>
      </dgm:t>
    </dgm:pt>
    <dgm:pt modelId="{5F957DB2-313D-41DD-B20B-FDF75A7D4123}" type="parTrans" cxnId="{CB01C620-2560-47AF-AFC0-65E7AB991F48}">
      <dgm:prSet/>
      <dgm:spPr/>
      <dgm:t>
        <a:bodyPr/>
        <a:lstStyle/>
        <a:p>
          <a:endParaRPr lang="en-US"/>
        </a:p>
      </dgm:t>
    </dgm:pt>
    <dgm:pt modelId="{97A5A931-E070-48E7-8142-BB1D8CBDAFCE}" type="sibTrans" cxnId="{CB01C620-2560-47AF-AFC0-65E7AB991F48}">
      <dgm:prSet/>
      <dgm:spPr/>
      <dgm:t>
        <a:bodyPr/>
        <a:lstStyle/>
        <a:p>
          <a:endParaRPr lang="en-US"/>
        </a:p>
      </dgm:t>
    </dgm:pt>
    <dgm:pt modelId="{8941F32D-68C6-4AF7-80A6-52D400BCD016}">
      <dgm:prSet custT="1"/>
      <dgm:spPr/>
      <dgm:t>
        <a:bodyPr/>
        <a:lstStyle/>
        <a:p>
          <a:r>
            <a:rPr lang="el-GR" sz="1200" dirty="0">
              <a:solidFill>
                <a:schemeClr val="bg2">
                  <a:lumMod val="50000"/>
                </a:schemeClr>
              </a:solidFill>
            </a:rPr>
            <a:t>ΑΞΙΟΛΟΓΗΣΗ ΤΩΝ ΑΠΟΤΕΛΕΣΜΑΤΩΝ</a:t>
          </a:r>
          <a:r>
            <a:rPr lang="en-US" sz="1200" dirty="0">
              <a:solidFill>
                <a:schemeClr val="bg2">
                  <a:lumMod val="50000"/>
                </a:schemeClr>
              </a:solidFill>
            </a:rPr>
            <a:t> </a:t>
          </a:r>
          <a:r>
            <a:rPr lang="el-GR" sz="1200" dirty="0">
              <a:solidFill>
                <a:schemeClr val="bg2">
                  <a:lumMod val="50000"/>
                </a:schemeClr>
              </a:solidFill>
            </a:rPr>
            <a:t>ΜΕ ΤΗΝ ΧΡΗΣΗ ΜΙΑΣ ΜΕΤΡΙΚΗΣ ΑΠΟΔΟΣΗΣ </a:t>
          </a:r>
          <a:endParaRPr lang="en-US" sz="1200" dirty="0">
            <a:solidFill>
              <a:schemeClr val="bg2">
                <a:lumMod val="50000"/>
              </a:schemeClr>
            </a:solidFill>
          </a:endParaRPr>
        </a:p>
      </dgm:t>
    </dgm:pt>
    <dgm:pt modelId="{C734ED2F-3F93-4423-A73D-C9696D0CC710}" type="parTrans" cxnId="{21F6BE9D-1201-48F9-B008-E98634F50AB3}">
      <dgm:prSet/>
      <dgm:spPr/>
      <dgm:t>
        <a:bodyPr/>
        <a:lstStyle/>
        <a:p>
          <a:endParaRPr lang="en-US"/>
        </a:p>
      </dgm:t>
    </dgm:pt>
    <dgm:pt modelId="{76D95ECC-E577-4B2B-B3B9-BF581DA4B63F}" type="sibTrans" cxnId="{21F6BE9D-1201-48F9-B008-E98634F50AB3}">
      <dgm:prSet/>
      <dgm:spPr/>
      <dgm:t>
        <a:bodyPr/>
        <a:lstStyle/>
        <a:p>
          <a:endParaRPr lang="en-US"/>
        </a:p>
      </dgm:t>
    </dgm:pt>
    <dgm:pt modelId="{7789375A-1339-43C0-BA6E-1CED60870BB7}" type="pres">
      <dgm:prSet presAssocID="{7F4A5873-9080-4F9E-A843-6D089E94D406}" presName="Name0" presStyleCnt="0">
        <dgm:presLayoutVars>
          <dgm:dir/>
          <dgm:resizeHandles val="exact"/>
        </dgm:presLayoutVars>
      </dgm:prSet>
      <dgm:spPr/>
    </dgm:pt>
    <dgm:pt modelId="{30557AB2-BE6C-405F-8E6C-C15816EEAA13}" type="pres">
      <dgm:prSet presAssocID="{8B1994F9-8720-481D-88D6-20259FC24493}" presName="node" presStyleLbl="node1" presStyleIdx="0" presStyleCnt="5">
        <dgm:presLayoutVars>
          <dgm:bulletEnabled val="1"/>
        </dgm:presLayoutVars>
      </dgm:prSet>
      <dgm:spPr/>
    </dgm:pt>
    <dgm:pt modelId="{F25B1B28-51FE-4866-B5C6-D8644B5A0FD6}" type="pres">
      <dgm:prSet presAssocID="{E0D9F88B-C709-4285-8BCE-23F98065DC95}" presName="sibTrans" presStyleLbl="sibTrans1D1" presStyleIdx="0" presStyleCnt="4"/>
      <dgm:spPr/>
    </dgm:pt>
    <dgm:pt modelId="{67F993C2-B130-45BF-9D62-8677335FE904}" type="pres">
      <dgm:prSet presAssocID="{E0D9F88B-C709-4285-8BCE-23F98065DC95}" presName="connectorText" presStyleLbl="sibTrans1D1" presStyleIdx="0" presStyleCnt="4"/>
      <dgm:spPr/>
    </dgm:pt>
    <dgm:pt modelId="{E82A8DE2-035E-40B0-87C5-89E0CF840E4A}" type="pres">
      <dgm:prSet presAssocID="{C14A4BF4-FF23-4D45-992E-6B2F1361D091}" presName="node" presStyleLbl="node1" presStyleIdx="1" presStyleCnt="5">
        <dgm:presLayoutVars>
          <dgm:bulletEnabled val="1"/>
        </dgm:presLayoutVars>
      </dgm:prSet>
      <dgm:spPr/>
    </dgm:pt>
    <dgm:pt modelId="{3C83909D-B37A-42CD-BF06-32D1EBDB6360}" type="pres">
      <dgm:prSet presAssocID="{667461C8-7400-4AD1-80DC-B06255AC3D79}" presName="sibTrans" presStyleLbl="sibTrans1D1" presStyleIdx="1" presStyleCnt="4"/>
      <dgm:spPr/>
    </dgm:pt>
    <dgm:pt modelId="{6C966578-6C05-482C-A324-A3EA9DC440EF}" type="pres">
      <dgm:prSet presAssocID="{667461C8-7400-4AD1-80DC-B06255AC3D79}" presName="connectorText" presStyleLbl="sibTrans1D1" presStyleIdx="1" presStyleCnt="4"/>
      <dgm:spPr/>
    </dgm:pt>
    <dgm:pt modelId="{C3FA034F-29DD-4B47-8A40-69C8810488C2}" type="pres">
      <dgm:prSet presAssocID="{9F7F1C1D-67C3-42DA-B9F6-3EF1AA22AA96}" presName="node" presStyleLbl="node1" presStyleIdx="2" presStyleCnt="5">
        <dgm:presLayoutVars>
          <dgm:bulletEnabled val="1"/>
        </dgm:presLayoutVars>
      </dgm:prSet>
      <dgm:spPr/>
    </dgm:pt>
    <dgm:pt modelId="{603467C6-BD27-4923-A436-3604D2A0ADEC}" type="pres">
      <dgm:prSet presAssocID="{9179A0B3-893E-4F1F-90AE-90E5084E08C1}" presName="sibTrans" presStyleLbl="sibTrans1D1" presStyleIdx="2" presStyleCnt="4"/>
      <dgm:spPr/>
    </dgm:pt>
    <dgm:pt modelId="{0B0912B0-03BF-4712-99D1-7A60A985AB22}" type="pres">
      <dgm:prSet presAssocID="{9179A0B3-893E-4F1F-90AE-90E5084E08C1}" presName="connectorText" presStyleLbl="sibTrans1D1" presStyleIdx="2" presStyleCnt="4"/>
      <dgm:spPr/>
    </dgm:pt>
    <dgm:pt modelId="{BF9731D4-136D-46E4-8D6A-7442D164D85C}" type="pres">
      <dgm:prSet presAssocID="{DF6F755B-5F72-4832-B4C1-42F35E38CD8C}" presName="node" presStyleLbl="node1" presStyleIdx="3" presStyleCnt="5">
        <dgm:presLayoutVars>
          <dgm:bulletEnabled val="1"/>
        </dgm:presLayoutVars>
      </dgm:prSet>
      <dgm:spPr/>
    </dgm:pt>
    <dgm:pt modelId="{A359EAAD-74BD-4725-9673-189F75FF0694}" type="pres">
      <dgm:prSet presAssocID="{97A5A931-E070-48E7-8142-BB1D8CBDAFCE}" presName="sibTrans" presStyleLbl="sibTrans1D1" presStyleIdx="3" presStyleCnt="4"/>
      <dgm:spPr/>
    </dgm:pt>
    <dgm:pt modelId="{B60846C0-ADED-4E0C-BE78-814AEDD68C24}" type="pres">
      <dgm:prSet presAssocID="{97A5A931-E070-48E7-8142-BB1D8CBDAFCE}" presName="connectorText" presStyleLbl="sibTrans1D1" presStyleIdx="3" presStyleCnt="4"/>
      <dgm:spPr/>
    </dgm:pt>
    <dgm:pt modelId="{7271A4CE-D5AF-401E-BA16-535242573233}" type="pres">
      <dgm:prSet presAssocID="{8941F32D-68C6-4AF7-80A6-52D400BCD016}" presName="node" presStyleLbl="node1" presStyleIdx="4" presStyleCnt="5">
        <dgm:presLayoutVars>
          <dgm:bulletEnabled val="1"/>
        </dgm:presLayoutVars>
      </dgm:prSet>
      <dgm:spPr/>
    </dgm:pt>
  </dgm:ptLst>
  <dgm:cxnLst>
    <dgm:cxn modelId="{C8342710-0C50-4B67-AC7F-BF5D9945D434}" type="presOf" srcId="{97A5A931-E070-48E7-8142-BB1D8CBDAFCE}" destId="{A359EAAD-74BD-4725-9673-189F75FF0694}" srcOrd="0" destOrd="0" presId="urn:microsoft.com/office/officeart/2016/7/layout/RepeatingBendingProcessNew"/>
    <dgm:cxn modelId="{E7B37F13-6D83-4E1B-9EBE-D06D36DEF320}" type="presOf" srcId="{667461C8-7400-4AD1-80DC-B06255AC3D79}" destId="{6C966578-6C05-482C-A324-A3EA9DC440EF}" srcOrd="1" destOrd="0" presId="urn:microsoft.com/office/officeart/2016/7/layout/RepeatingBendingProcessNew"/>
    <dgm:cxn modelId="{3368F01B-F641-4EC8-BA96-B58CE415165A}" type="presOf" srcId="{E0D9F88B-C709-4285-8BCE-23F98065DC95}" destId="{67F993C2-B130-45BF-9D62-8677335FE904}" srcOrd="1" destOrd="0" presId="urn:microsoft.com/office/officeart/2016/7/layout/RepeatingBendingProcessNew"/>
    <dgm:cxn modelId="{CB01C620-2560-47AF-AFC0-65E7AB991F48}" srcId="{7F4A5873-9080-4F9E-A843-6D089E94D406}" destId="{DF6F755B-5F72-4832-B4C1-42F35E38CD8C}" srcOrd="3" destOrd="0" parTransId="{5F957DB2-313D-41DD-B20B-FDF75A7D4123}" sibTransId="{97A5A931-E070-48E7-8142-BB1D8CBDAFCE}"/>
    <dgm:cxn modelId="{90D0B823-A24A-4FA9-AA3C-A1A503B98915}" srcId="{7F4A5873-9080-4F9E-A843-6D089E94D406}" destId="{9F7F1C1D-67C3-42DA-B9F6-3EF1AA22AA96}" srcOrd="2" destOrd="0" parTransId="{C25A2DD8-A2BE-4CD5-8931-E48915419F97}" sibTransId="{9179A0B3-893E-4F1F-90AE-90E5084E08C1}"/>
    <dgm:cxn modelId="{11734627-BAAF-41C3-A215-4FC08C92C2D1}" type="presOf" srcId="{9F7F1C1D-67C3-42DA-B9F6-3EF1AA22AA96}" destId="{C3FA034F-29DD-4B47-8A40-69C8810488C2}" srcOrd="0" destOrd="0" presId="urn:microsoft.com/office/officeart/2016/7/layout/RepeatingBendingProcessNew"/>
    <dgm:cxn modelId="{0B49ED2E-CBD4-4FEB-B871-361A1B7A2A01}" type="presOf" srcId="{C14A4BF4-FF23-4D45-992E-6B2F1361D091}" destId="{E82A8DE2-035E-40B0-87C5-89E0CF840E4A}" srcOrd="0" destOrd="0" presId="urn:microsoft.com/office/officeart/2016/7/layout/RepeatingBendingProcessNew"/>
    <dgm:cxn modelId="{DA431638-9AB1-4D3F-B92D-0C4EAE65152B}" type="presOf" srcId="{8B1994F9-8720-481D-88D6-20259FC24493}" destId="{30557AB2-BE6C-405F-8E6C-C15816EEAA13}" srcOrd="0" destOrd="0" presId="urn:microsoft.com/office/officeart/2016/7/layout/RepeatingBendingProcessNew"/>
    <dgm:cxn modelId="{85AC2840-C823-4AE8-82F3-F0729D26B09C}" type="presOf" srcId="{97A5A931-E070-48E7-8142-BB1D8CBDAFCE}" destId="{B60846C0-ADED-4E0C-BE78-814AEDD68C24}" srcOrd="1" destOrd="0" presId="urn:microsoft.com/office/officeart/2016/7/layout/RepeatingBendingProcessNew"/>
    <dgm:cxn modelId="{6031A746-3372-4882-BE95-E8A6592E9DD3}" type="presOf" srcId="{9179A0B3-893E-4F1F-90AE-90E5084E08C1}" destId="{0B0912B0-03BF-4712-99D1-7A60A985AB22}" srcOrd="1" destOrd="0" presId="urn:microsoft.com/office/officeart/2016/7/layout/RepeatingBendingProcessNew"/>
    <dgm:cxn modelId="{3FCEAF66-0614-4543-BDA9-98794F1034DE}" srcId="{7F4A5873-9080-4F9E-A843-6D089E94D406}" destId="{C14A4BF4-FF23-4D45-992E-6B2F1361D091}" srcOrd="1" destOrd="0" parTransId="{4BAB7674-45F6-4C44-BBDA-DE721B011EEF}" sibTransId="{667461C8-7400-4AD1-80DC-B06255AC3D79}"/>
    <dgm:cxn modelId="{9516417E-DAD9-4E5D-962E-391398F8271C}" type="presOf" srcId="{8941F32D-68C6-4AF7-80A6-52D400BCD016}" destId="{7271A4CE-D5AF-401E-BA16-535242573233}" srcOrd="0" destOrd="0" presId="urn:microsoft.com/office/officeart/2016/7/layout/RepeatingBendingProcessNew"/>
    <dgm:cxn modelId="{0F47AD95-E76A-42D2-A15F-09BB4675C49C}" type="presOf" srcId="{7F4A5873-9080-4F9E-A843-6D089E94D406}" destId="{7789375A-1339-43C0-BA6E-1CED60870BB7}" srcOrd="0" destOrd="0" presId="urn:microsoft.com/office/officeart/2016/7/layout/RepeatingBendingProcessNew"/>
    <dgm:cxn modelId="{21F6BE9D-1201-48F9-B008-E98634F50AB3}" srcId="{7F4A5873-9080-4F9E-A843-6D089E94D406}" destId="{8941F32D-68C6-4AF7-80A6-52D400BCD016}" srcOrd="4" destOrd="0" parTransId="{C734ED2F-3F93-4423-A73D-C9696D0CC710}" sibTransId="{76D95ECC-E577-4B2B-B3B9-BF581DA4B63F}"/>
    <dgm:cxn modelId="{4830B29F-A6AA-47C0-9F66-62F846CA47E3}" srcId="{7F4A5873-9080-4F9E-A843-6D089E94D406}" destId="{8B1994F9-8720-481D-88D6-20259FC24493}" srcOrd="0" destOrd="0" parTransId="{2E59D5EB-DC41-4AA2-9127-E6387D8181C7}" sibTransId="{E0D9F88B-C709-4285-8BCE-23F98065DC95}"/>
    <dgm:cxn modelId="{D0EAC0A0-C7B3-4E5E-A043-8F84AC87733E}" type="presOf" srcId="{667461C8-7400-4AD1-80DC-B06255AC3D79}" destId="{3C83909D-B37A-42CD-BF06-32D1EBDB6360}" srcOrd="0" destOrd="0" presId="urn:microsoft.com/office/officeart/2016/7/layout/RepeatingBendingProcessNew"/>
    <dgm:cxn modelId="{2EB8FEA9-3080-4251-AF3E-171BC90A9909}" type="presOf" srcId="{9179A0B3-893E-4F1F-90AE-90E5084E08C1}" destId="{603467C6-BD27-4923-A436-3604D2A0ADEC}" srcOrd="0" destOrd="0" presId="urn:microsoft.com/office/officeart/2016/7/layout/RepeatingBendingProcessNew"/>
    <dgm:cxn modelId="{37A04CAB-1DE6-438D-9089-2287882B43E7}" type="presOf" srcId="{DF6F755B-5F72-4832-B4C1-42F35E38CD8C}" destId="{BF9731D4-136D-46E4-8D6A-7442D164D85C}" srcOrd="0" destOrd="0" presId="urn:microsoft.com/office/officeart/2016/7/layout/RepeatingBendingProcessNew"/>
    <dgm:cxn modelId="{D87DC5BA-4A9D-4E12-861A-386EF22D0B3A}" type="presOf" srcId="{E0D9F88B-C709-4285-8BCE-23F98065DC95}" destId="{F25B1B28-51FE-4866-B5C6-D8644B5A0FD6}" srcOrd="0" destOrd="0" presId="urn:microsoft.com/office/officeart/2016/7/layout/RepeatingBendingProcessNew"/>
    <dgm:cxn modelId="{65E6322D-29E8-4532-A363-D58ECFB4A723}" type="presParOf" srcId="{7789375A-1339-43C0-BA6E-1CED60870BB7}" destId="{30557AB2-BE6C-405F-8E6C-C15816EEAA13}" srcOrd="0" destOrd="0" presId="urn:microsoft.com/office/officeart/2016/7/layout/RepeatingBendingProcessNew"/>
    <dgm:cxn modelId="{2EBFC762-6ED8-46AF-8480-18B3CB31188C}" type="presParOf" srcId="{7789375A-1339-43C0-BA6E-1CED60870BB7}" destId="{F25B1B28-51FE-4866-B5C6-D8644B5A0FD6}" srcOrd="1" destOrd="0" presId="urn:microsoft.com/office/officeart/2016/7/layout/RepeatingBendingProcessNew"/>
    <dgm:cxn modelId="{6825982C-718A-4EF2-97F4-51C9EE41B54B}" type="presParOf" srcId="{F25B1B28-51FE-4866-B5C6-D8644B5A0FD6}" destId="{67F993C2-B130-45BF-9D62-8677335FE904}" srcOrd="0" destOrd="0" presId="urn:microsoft.com/office/officeart/2016/7/layout/RepeatingBendingProcessNew"/>
    <dgm:cxn modelId="{DC8CCDFC-65B2-4E92-837C-E7343EEF3B04}" type="presParOf" srcId="{7789375A-1339-43C0-BA6E-1CED60870BB7}" destId="{E82A8DE2-035E-40B0-87C5-89E0CF840E4A}" srcOrd="2" destOrd="0" presId="urn:microsoft.com/office/officeart/2016/7/layout/RepeatingBendingProcessNew"/>
    <dgm:cxn modelId="{69AFE3BC-7956-4332-8F73-2B460C413FDF}" type="presParOf" srcId="{7789375A-1339-43C0-BA6E-1CED60870BB7}" destId="{3C83909D-B37A-42CD-BF06-32D1EBDB6360}" srcOrd="3" destOrd="0" presId="urn:microsoft.com/office/officeart/2016/7/layout/RepeatingBendingProcessNew"/>
    <dgm:cxn modelId="{BA4F9AEE-01B2-4783-9331-646DCF6A2862}" type="presParOf" srcId="{3C83909D-B37A-42CD-BF06-32D1EBDB6360}" destId="{6C966578-6C05-482C-A324-A3EA9DC440EF}" srcOrd="0" destOrd="0" presId="urn:microsoft.com/office/officeart/2016/7/layout/RepeatingBendingProcessNew"/>
    <dgm:cxn modelId="{1475249F-8690-4CDD-BB06-D1839A926CDD}" type="presParOf" srcId="{7789375A-1339-43C0-BA6E-1CED60870BB7}" destId="{C3FA034F-29DD-4B47-8A40-69C8810488C2}" srcOrd="4" destOrd="0" presId="urn:microsoft.com/office/officeart/2016/7/layout/RepeatingBendingProcessNew"/>
    <dgm:cxn modelId="{6E18CBD5-3D05-4809-85F3-E6677E8DE48B}" type="presParOf" srcId="{7789375A-1339-43C0-BA6E-1CED60870BB7}" destId="{603467C6-BD27-4923-A436-3604D2A0ADEC}" srcOrd="5" destOrd="0" presId="urn:microsoft.com/office/officeart/2016/7/layout/RepeatingBendingProcessNew"/>
    <dgm:cxn modelId="{62B040F3-01A3-4475-A6B7-A87E8EC4D1CA}" type="presParOf" srcId="{603467C6-BD27-4923-A436-3604D2A0ADEC}" destId="{0B0912B0-03BF-4712-99D1-7A60A985AB22}" srcOrd="0" destOrd="0" presId="urn:microsoft.com/office/officeart/2016/7/layout/RepeatingBendingProcessNew"/>
    <dgm:cxn modelId="{2BAA1EA0-DFD3-4DAE-8DBB-ACC6F0728B4A}" type="presParOf" srcId="{7789375A-1339-43C0-BA6E-1CED60870BB7}" destId="{BF9731D4-136D-46E4-8D6A-7442D164D85C}" srcOrd="6" destOrd="0" presId="urn:microsoft.com/office/officeart/2016/7/layout/RepeatingBendingProcessNew"/>
    <dgm:cxn modelId="{A4D799D1-42AE-4341-8376-A8F2F6A0AC00}" type="presParOf" srcId="{7789375A-1339-43C0-BA6E-1CED60870BB7}" destId="{A359EAAD-74BD-4725-9673-189F75FF0694}" srcOrd="7" destOrd="0" presId="urn:microsoft.com/office/officeart/2016/7/layout/RepeatingBendingProcessNew"/>
    <dgm:cxn modelId="{C1265BB8-0849-4A71-A7BF-FCCD6F5C2097}" type="presParOf" srcId="{A359EAAD-74BD-4725-9673-189F75FF0694}" destId="{B60846C0-ADED-4E0C-BE78-814AEDD68C24}" srcOrd="0" destOrd="0" presId="urn:microsoft.com/office/officeart/2016/7/layout/RepeatingBendingProcessNew"/>
    <dgm:cxn modelId="{A6BEECE0-0BEC-4FAD-9FA7-C7ECF4206CA0}" type="presParOf" srcId="{7789375A-1339-43C0-BA6E-1CED60870BB7}" destId="{7271A4CE-D5AF-401E-BA16-535242573233}"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5B1B28-51FE-4866-B5C6-D8644B5A0FD6}">
      <dsp:nvSpPr>
        <dsp:cNvPr id="0" name=""/>
        <dsp:cNvSpPr/>
      </dsp:nvSpPr>
      <dsp:spPr>
        <a:xfrm>
          <a:off x="3077709" y="1139587"/>
          <a:ext cx="675810" cy="91440"/>
        </a:xfrm>
        <a:custGeom>
          <a:avLst/>
          <a:gdLst/>
          <a:ahLst/>
          <a:cxnLst/>
          <a:rect l="0" t="0" r="0" b="0"/>
          <a:pathLst>
            <a:path>
              <a:moveTo>
                <a:pt x="0" y="45720"/>
              </a:moveTo>
              <a:lnTo>
                <a:pt x="67581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7954" y="1181775"/>
        <a:ext cx="35320" cy="7064"/>
      </dsp:txXfrm>
    </dsp:sp>
    <dsp:sp modelId="{30557AB2-BE6C-405F-8E6C-C15816EEAA13}">
      <dsp:nvSpPr>
        <dsp:cNvPr id="0" name=""/>
        <dsp:cNvSpPr/>
      </dsp:nvSpPr>
      <dsp:spPr>
        <a:xfrm>
          <a:off x="8159" y="263902"/>
          <a:ext cx="3071350" cy="184281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499" tIns="157975" rIns="150499" bIns="157975" numCol="1" spcCol="1270" anchor="ctr" anchorCtr="0">
          <a:noAutofit/>
        </a:bodyPr>
        <a:lstStyle/>
        <a:p>
          <a:pPr marL="0" lvl="0" indent="0" algn="ctr" defTabSz="622300">
            <a:lnSpc>
              <a:spcPct val="90000"/>
            </a:lnSpc>
            <a:spcBef>
              <a:spcPct val="0"/>
            </a:spcBef>
            <a:spcAft>
              <a:spcPct val="35000"/>
            </a:spcAft>
            <a:buNone/>
          </a:pPr>
          <a:r>
            <a:rPr lang="el-GR" sz="1400" kern="1200" dirty="0">
              <a:solidFill>
                <a:schemeClr val="tx2">
                  <a:lumMod val="40000"/>
                  <a:lumOff val="60000"/>
                </a:schemeClr>
              </a:solidFill>
            </a:rPr>
            <a:t>Η ΔΙΑΔΙΚΑΣΙΑ ΤΗΣ ΚΑΤΑΣΚΕΥΗΣ ΤΟΥ ΜΟΝΤΕΛΟΥ ΒΑΣΙΖΕΤΑΙ ΣΕ ΤΕΣΣΕΡΑ ΒΗΜΑΤΑ</a:t>
          </a:r>
          <a:endParaRPr lang="en-US" sz="1400" kern="1200" dirty="0">
            <a:solidFill>
              <a:schemeClr val="tx2">
                <a:lumMod val="40000"/>
                <a:lumOff val="60000"/>
              </a:schemeClr>
            </a:solidFill>
          </a:endParaRPr>
        </a:p>
      </dsp:txBody>
      <dsp:txXfrm>
        <a:off x="8159" y="263902"/>
        <a:ext cx="3071350" cy="1842810"/>
      </dsp:txXfrm>
    </dsp:sp>
    <dsp:sp modelId="{3C83909D-B37A-42CD-BF06-32D1EBDB6360}">
      <dsp:nvSpPr>
        <dsp:cNvPr id="0" name=""/>
        <dsp:cNvSpPr/>
      </dsp:nvSpPr>
      <dsp:spPr>
        <a:xfrm>
          <a:off x="6855470" y="1139587"/>
          <a:ext cx="675810" cy="91440"/>
        </a:xfrm>
        <a:custGeom>
          <a:avLst/>
          <a:gdLst/>
          <a:ahLst/>
          <a:cxnLst/>
          <a:rect l="0" t="0" r="0" b="0"/>
          <a:pathLst>
            <a:path>
              <a:moveTo>
                <a:pt x="0" y="45720"/>
              </a:moveTo>
              <a:lnTo>
                <a:pt x="67581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75715" y="1181775"/>
        <a:ext cx="35320" cy="7064"/>
      </dsp:txXfrm>
    </dsp:sp>
    <dsp:sp modelId="{E82A8DE2-035E-40B0-87C5-89E0CF840E4A}">
      <dsp:nvSpPr>
        <dsp:cNvPr id="0" name=""/>
        <dsp:cNvSpPr/>
      </dsp:nvSpPr>
      <dsp:spPr>
        <a:xfrm>
          <a:off x="3785919" y="263902"/>
          <a:ext cx="3071350" cy="1842810"/>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499" tIns="157975" rIns="150499" bIns="157975" numCol="1" spcCol="1270" anchor="ctr" anchorCtr="0">
          <a:noAutofit/>
        </a:bodyPr>
        <a:lstStyle/>
        <a:p>
          <a:pPr marL="0" lvl="0" indent="0" algn="ctr" defTabSz="622300">
            <a:lnSpc>
              <a:spcPct val="90000"/>
            </a:lnSpc>
            <a:spcBef>
              <a:spcPct val="0"/>
            </a:spcBef>
            <a:spcAft>
              <a:spcPct val="35000"/>
            </a:spcAft>
            <a:buNone/>
          </a:pPr>
          <a:r>
            <a:rPr lang="el-GR" sz="1400" kern="1200" dirty="0">
              <a:solidFill>
                <a:schemeClr val="tx2">
                  <a:lumMod val="40000"/>
                  <a:lumOff val="60000"/>
                </a:schemeClr>
              </a:solidFill>
            </a:rPr>
            <a:t>ΠΡΟΣΔΙΟΡΙΣΜΟΣ ΤΩΝ «Χ» ΚΑΙ «Υ» ΜΕΤΑΒΛΗΤΩΝ ΜΑΣ</a:t>
          </a:r>
          <a:endParaRPr lang="en-US" sz="1400" kern="1200" dirty="0">
            <a:solidFill>
              <a:schemeClr val="tx2">
                <a:lumMod val="40000"/>
                <a:lumOff val="60000"/>
              </a:schemeClr>
            </a:solidFill>
          </a:endParaRPr>
        </a:p>
      </dsp:txBody>
      <dsp:txXfrm>
        <a:off x="3785919" y="263902"/>
        <a:ext cx="3071350" cy="1842810"/>
      </dsp:txXfrm>
    </dsp:sp>
    <dsp:sp modelId="{603467C6-BD27-4923-A436-3604D2A0ADEC}">
      <dsp:nvSpPr>
        <dsp:cNvPr id="0" name=""/>
        <dsp:cNvSpPr/>
      </dsp:nvSpPr>
      <dsp:spPr>
        <a:xfrm>
          <a:off x="1543834" y="2104912"/>
          <a:ext cx="7555521" cy="675810"/>
        </a:xfrm>
        <a:custGeom>
          <a:avLst/>
          <a:gdLst/>
          <a:ahLst/>
          <a:cxnLst/>
          <a:rect l="0" t="0" r="0" b="0"/>
          <a:pathLst>
            <a:path>
              <a:moveTo>
                <a:pt x="7555521" y="0"/>
              </a:moveTo>
              <a:lnTo>
                <a:pt x="7555521" y="355005"/>
              </a:lnTo>
              <a:lnTo>
                <a:pt x="0" y="355005"/>
              </a:lnTo>
              <a:lnTo>
                <a:pt x="0" y="67581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1883" y="2439285"/>
        <a:ext cx="379423" cy="7064"/>
      </dsp:txXfrm>
    </dsp:sp>
    <dsp:sp modelId="{C3FA034F-29DD-4B47-8A40-69C8810488C2}">
      <dsp:nvSpPr>
        <dsp:cNvPr id="0" name=""/>
        <dsp:cNvSpPr/>
      </dsp:nvSpPr>
      <dsp:spPr>
        <a:xfrm>
          <a:off x="7563680" y="263902"/>
          <a:ext cx="3071350" cy="1842810"/>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499" tIns="157975" rIns="150499" bIns="157975" numCol="1" spcCol="1270" anchor="ctr" anchorCtr="0">
          <a:noAutofit/>
        </a:bodyPr>
        <a:lstStyle/>
        <a:p>
          <a:pPr marL="0" lvl="0" indent="0" algn="ctr" defTabSz="622300">
            <a:lnSpc>
              <a:spcPct val="90000"/>
            </a:lnSpc>
            <a:spcBef>
              <a:spcPct val="0"/>
            </a:spcBef>
            <a:spcAft>
              <a:spcPct val="35000"/>
            </a:spcAft>
            <a:buNone/>
          </a:pPr>
          <a:r>
            <a:rPr lang="el-GR" sz="1400" kern="1200" dirty="0">
              <a:solidFill>
                <a:schemeClr val="tx2">
                  <a:lumMod val="40000"/>
                  <a:lumOff val="60000"/>
                </a:schemeClr>
              </a:solidFill>
            </a:rPr>
            <a:t>ΚΑΤΑΣΚΕΥΗ ΚΑΙ ΕΚΠΑΙΔΕΥΣΗ ΤΟΥ ΜΟΝΤΕΛΟΥ ΜΑΣ</a:t>
          </a:r>
          <a:endParaRPr lang="en-US" sz="1400" kern="1200" dirty="0">
            <a:solidFill>
              <a:schemeClr val="tx2">
                <a:lumMod val="40000"/>
                <a:lumOff val="60000"/>
              </a:schemeClr>
            </a:solidFill>
          </a:endParaRPr>
        </a:p>
      </dsp:txBody>
      <dsp:txXfrm>
        <a:off x="7563680" y="263902"/>
        <a:ext cx="3071350" cy="1842810"/>
      </dsp:txXfrm>
    </dsp:sp>
    <dsp:sp modelId="{A359EAAD-74BD-4725-9673-189F75FF0694}">
      <dsp:nvSpPr>
        <dsp:cNvPr id="0" name=""/>
        <dsp:cNvSpPr/>
      </dsp:nvSpPr>
      <dsp:spPr>
        <a:xfrm>
          <a:off x="3077709" y="3688807"/>
          <a:ext cx="675810" cy="91440"/>
        </a:xfrm>
        <a:custGeom>
          <a:avLst/>
          <a:gdLst/>
          <a:ahLst/>
          <a:cxnLst/>
          <a:rect l="0" t="0" r="0" b="0"/>
          <a:pathLst>
            <a:path>
              <a:moveTo>
                <a:pt x="0" y="45720"/>
              </a:moveTo>
              <a:lnTo>
                <a:pt x="67581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7954" y="3730995"/>
        <a:ext cx="35320" cy="7064"/>
      </dsp:txXfrm>
    </dsp:sp>
    <dsp:sp modelId="{BF9731D4-136D-46E4-8D6A-7442D164D85C}">
      <dsp:nvSpPr>
        <dsp:cNvPr id="0" name=""/>
        <dsp:cNvSpPr/>
      </dsp:nvSpPr>
      <dsp:spPr>
        <a:xfrm>
          <a:off x="8159" y="2813122"/>
          <a:ext cx="3071350" cy="1842810"/>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499" tIns="157975" rIns="150499" bIns="157975" numCol="1" spcCol="1270" anchor="ctr" anchorCtr="0">
          <a:noAutofit/>
        </a:bodyPr>
        <a:lstStyle/>
        <a:p>
          <a:pPr marL="0" lvl="0" indent="0" algn="ctr" defTabSz="533400">
            <a:lnSpc>
              <a:spcPct val="90000"/>
            </a:lnSpc>
            <a:spcBef>
              <a:spcPct val="0"/>
            </a:spcBef>
            <a:spcAft>
              <a:spcPct val="35000"/>
            </a:spcAft>
            <a:buNone/>
          </a:pPr>
          <a:r>
            <a:rPr lang="el-GR" sz="1200" kern="1200" dirty="0">
              <a:solidFill>
                <a:schemeClr val="bg2">
                  <a:lumMod val="50000"/>
                </a:schemeClr>
              </a:solidFill>
            </a:rPr>
            <a:t>ΠΡΟΒΛΕΨΗ ΤΗΣ ΜΕΤΑΒΛΗΤΗΣ «Υ» ΒΑΣΗ ΤΩΝ «Χ» ΜΕΤΑΒΛΗΤΩΝ (ΤΟ ΙΔΙΟ</a:t>
          </a:r>
          <a:r>
            <a:rPr lang="en-US" sz="1200" kern="1200" dirty="0">
              <a:solidFill>
                <a:schemeClr val="bg2">
                  <a:lumMod val="50000"/>
                </a:schemeClr>
              </a:solidFill>
            </a:rPr>
            <a:t> </a:t>
          </a:r>
          <a:r>
            <a:rPr lang="el-GR" sz="1200" kern="1200" dirty="0">
              <a:solidFill>
                <a:schemeClr val="bg2">
                  <a:lumMod val="50000"/>
                </a:schemeClr>
              </a:solidFill>
            </a:rPr>
            <a:t>ΚΑΝΟΥΜΕ ΚΑΙ ΓΙΑ ΤΟ ΑΡΧΕΙΟ </a:t>
          </a:r>
          <a:r>
            <a:rPr lang="en-US" sz="1200" kern="1200" dirty="0">
              <a:solidFill>
                <a:schemeClr val="bg2">
                  <a:lumMod val="50000"/>
                </a:schemeClr>
              </a:solidFill>
            </a:rPr>
            <a:t>TEST_DATA </a:t>
          </a:r>
          <a:r>
            <a:rPr lang="el-GR" sz="1200" kern="1200" dirty="0">
              <a:solidFill>
                <a:schemeClr val="bg2">
                  <a:lumMod val="50000"/>
                </a:schemeClr>
              </a:solidFill>
            </a:rPr>
            <a:t>ΩΣΤΕ ΝΑ ΕΛΕΓΞΟΥΜΕ ΤΗΝ ΕΠΕΚΤΑΣΙΜΟΤΗΤΑ ΤΟΥ ΜΟΝΤΕΛΟΥ)</a:t>
          </a:r>
          <a:endParaRPr lang="en-US" sz="1200" kern="1200" dirty="0">
            <a:solidFill>
              <a:schemeClr val="bg2">
                <a:lumMod val="50000"/>
              </a:schemeClr>
            </a:solidFill>
          </a:endParaRPr>
        </a:p>
      </dsp:txBody>
      <dsp:txXfrm>
        <a:off x="8159" y="2813122"/>
        <a:ext cx="3071350" cy="1842810"/>
      </dsp:txXfrm>
    </dsp:sp>
    <dsp:sp modelId="{7271A4CE-D5AF-401E-BA16-535242573233}">
      <dsp:nvSpPr>
        <dsp:cNvPr id="0" name=""/>
        <dsp:cNvSpPr/>
      </dsp:nvSpPr>
      <dsp:spPr>
        <a:xfrm>
          <a:off x="3785919" y="2813122"/>
          <a:ext cx="3071350" cy="1842810"/>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0499" tIns="157975" rIns="150499" bIns="157975" numCol="1" spcCol="1270" anchor="ctr" anchorCtr="0">
          <a:noAutofit/>
        </a:bodyPr>
        <a:lstStyle/>
        <a:p>
          <a:pPr marL="0" lvl="0" indent="0" algn="ctr" defTabSz="533400">
            <a:lnSpc>
              <a:spcPct val="90000"/>
            </a:lnSpc>
            <a:spcBef>
              <a:spcPct val="0"/>
            </a:spcBef>
            <a:spcAft>
              <a:spcPct val="35000"/>
            </a:spcAft>
            <a:buNone/>
          </a:pPr>
          <a:r>
            <a:rPr lang="el-GR" sz="1200" kern="1200" dirty="0">
              <a:solidFill>
                <a:schemeClr val="bg2">
                  <a:lumMod val="50000"/>
                </a:schemeClr>
              </a:solidFill>
            </a:rPr>
            <a:t>ΑΞΙΟΛΟΓΗΣΗ ΤΩΝ ΑΠΟΤΕΛΕΣΜΑΤΩΝ</a:t>
          </a:r>
          <a:r>
            <a:rPr lang="en-US" sz="1200" kern="1200" dirty="0">
              <a:solidFill>
                <a:schemeClr val="bg2">
                  <a:lumMod val="50000"/>
                </a:schemeClr>
              </a:solidFill>
            </a:rPr>
            <a:t> </a:t>
          </a:r>
          <a:r>
            <a:rPr lang="el-GR" sz="1200" kern="1200" dirty="0">
              <a:solidFill>
                <a:schemeClr val="bg2">
                  <a:lumMod val="50000"/>
                </a:schemeClr>
              </a:solidFill>
            </a:rPr>
            <a:t>ΜΕ ΤΗΝ ΧΡΗΣΗ ΜΙΑΣ ΜΕΤΡΙΚΗΣ ΑΠΟΔΟΣΗΣ </a:t>
          </a:r>
          <a:endParaRPr lang="en-US" sz="1200" kern="1200" dirty="0">
            <a:solidFill>
              <a:schemeClr val="bg2">
                <a:lumMod val="50000"/>
              </a:schemeClr>
            </a:solidFill>
          </a:endParaRPr>
        </a:p>
      </dsp:txBody>
      <dsp:txXfrm>
        <a:off x="3785919" y="2813122"/>
        <a:ext cx="3071350" cy="18428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2345051-2045-45DA-935E-2E3CA1A69ADC}" type="datetimeFigureOut">
              <a:rPr lang="en-US" smtClean="0"/>
              <a:t>2/23/2021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5195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28957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7203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40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1093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340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7335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09794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8279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2303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079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8814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80627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6876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15178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1998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2345051-2045-45DA-935E-2E3CA1A69ADC}" type="datetimeFigureOut">
              <a:rPr lang="en-US" smtClean="0"/>
              <a:t>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007309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345051-2045-45DA-935E-2E3CA1A69ADC}" type="datetimeFigureOut">
              <a:rPr lang="en-US" smtClean="0"/>
              <a:t>2/23/2021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41176088"/>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E88A8A22-B65E-48D2-9A0E-457488331EAD}"/>
              </a:ext>
            </a:extLst>
          </p:cNvPr>
          <p:cNvPicPr>
            <a:picLocks noChangeAspect="1"/>
          </p:cNvPicPr>
          <p:nvPr/>
        </p:nvPicPr>
        <p:blipFill rotWithShape="1">
          <a:blip r:embed="rId2">
            <a:duotone>
              <a:schemeClr val="accent1">
                <a:shade val="45000"/>
                <a:satMod val="135000"/>
              </a:schemeClr>
              <a:prstClr val="white"/>
            </a:duotone>
            <a:alphaModFix amt="40000"/>
          </a:blip>
          <a:srcRect t="4203" b="3204"/>
          <a:stretch/>
        </p:blipFill>
        <p:spPr>
          <a:xfrm>
            <a:off x="20" y="10"/>
            <a:ext cx="12191980" cy="6857990"/>
          </a:xfrm>
          <a:prstGeom prst="rect">
            <a:avLst/>
          </a:prstGeom>
        </p:spPr>
      </p:pic>
      <p:sp>
        <p:nvSpPr>
          <p:cNvPr id="2" name="Τίτλος 1">
            <a:extLst>
              <a:ext uri="{FF2B5EF4-FFF2-40B4-BE49-F238E27FC236}">
                <a16:creationId xmlns:a16="http://schemas.microsoft.com/office/drawing/2014/main" id="{EF0F394B-288E-4B5C-B3E1-5EAECC512174}"/>
              </a:ext>
            </a:extLst>
          </p:cNvPr>
          <p:cNvSpPr>
            <a:spLocks noGrp="1"/>
          </p:cNvSpPr>
          <p:nvPr>
            <p:ph type="ctrTitle"/>
          </p:nvPr>
        </p:nvSpPr>
        <p:spPr>
          <a:xfrm>
            <a:off x="841248" y="448056"/>
            <a:ext cx="10512552" cy="4069080"/>
          </a:xfrm>
        </p:spPr>
        <p:txBody>
          <a:bodyPr>
            <a:normAutofit/>
          </a:bodyPr>
          <a:lstStyle/>
          <a:p>
            <a:r>
              <a:rPr lang="el-GR" sz="5400" b="1" i="1" u="sng" dirty="0">
                <a:solidFill>
                  <a:schemeClr val="accent6">
                    <a:lumMod val="40000"/>
                    <a:lumOff val="60000"/>
                  </a:schemeClr>
                </a:solidFill>
                <a:effectLst>
                  <a:outerShdw blurRad="38100" dist="38100" dir="2700000" algn="tl">
                    <a:srgbClr val="000000">
                      <a:alpha val="43137"/>
                    </a:srgbClr>
                  </a:outerShdw>
                </a:effectLst>
              </a:rPr>
              <a:t>ΘΕΩΡΙΑ ΑΠΟΦΑΣΕΩΝ</a:t>
            </a:r>
          </a:p>
        </p:txBody>
      </p:sp>
      <p:sp>
        <p:nvSpPr>
          <p:cNvPr id="3" name="Υπότιτλος 2">
            <a:extLst>
              <a:ext uri="{FF2B5EF4-FFF2-40B4-BE49-F238E27FC236}">
                <a16:creationId xmlns:a16="http://schemas.microsoft.com/office/drawing/2014/main" id="{9460217A-20B2-4002-9991-BD46F684C3B7}"/>
              </a:ext>
            </a:extLst>
          </p:cNvPr>
          <p:cNvSpPr>
            <a:spLocks noGrp="1"/>
          </p:cNvSpPr>
          <p:nvPr>
            <p:ph type="subTitle" idx="1"/>
          </p:nvPr>
        </p:nvSpPr>
        <p:spPr>
          <a:xfrm>
            <a:off x="841248" y="4983480"/>
            <a:ext cx="10512552" cy="1125691"/>
          </a:xfrm>
        </p:spPr>
        <p:txBody>
          <a:bodyPr>
            <a:normAutofit/>
          </a:bodyPr>
          <a:lstStyle/>
          <a:p>
            <a:r>
              <a:rPr lang="el-GR" sz="3600" b="1" i="1" u="sng" dirty="0">
                <a:solidFill>
                  <a:schemeClr val="accent6">
                    <a:lumMod val="40000"/>
                    <a:lumOff val="60000"/>
                  </a:schemeClr>
                </a:solidFill>
              </a:rPr>
              <a:t>ΕΡΓΑΣΙΑ ΧΕΙΜΕΡΙΝΟΥ ΕΞΑΜΗΝΟΥ 2020-2021</a:t>
            </a:r>
          </a:p>
        </p:txBody>
      </p:sp>
    </p:spTree>
    <p:extLst>
      <p:ext uri="{BB962C8B-B14F-4D97-AF65-F5344CB8AC3E}">
        <p14:creationId xmlns:p14="http://schemas.microsoft.com/office/powerpoint/2010/main" val="8932371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6C3340-A3A9-448E-AF41-57846A544763}"/>
              </a:ext>
            </a:extLst>
          </p:cNvPr>
          <p:cNvSpPr>
            <a:spLocks noGrp="1"/>
          </p:cNvSpPr>
          <p:nvPr>
            <p:ph type="title"/>
          </p:nvPr>
        </p:nvSpPr>
        <p:spPr>
          <a:xfrm>
            <a:off x="7962519" y="618518"/>
            <a:ext cx="4177093" cy="1478570"/>
          </a:xfrm>
        </p:spPr>
        <p:txBody>
          <a:bodyPr vert="horz" lIns="91440" tIns="45720" rIns="91440" bIns="45720" rtlCol="0">
            <a:normAutofit/>
          </a:bodyPr>
          <a:lstStyle/>
          <a:p>
            <a:r>
              <a:rPr lang="el-GR" sz="3200" i="1" dirty="0">
                <a:effectLst>
                  <a:outerShdw blurRad="38100" dist="38100" dir="2700000" algn="tl">
                    <a:srgbClr val="000000">
                      <a:alpha val="43137"/>
                    </a:srgbClr>
                  </a:outerShdw>
                </a:effectLst>
              </a:rPr>
              <a:t>ΕΥΧΑΡΙΣΤΟΎΜΕ ΠΟΛΎ!</a:t>
            </a:r>
            <a:endParaRPr lang="en-US" sz="3200" i="1"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D395C295-3088-4C31-8884-AC162CDF25E6}"/>
              </a:ext>
            </a:extLst>
          </p:cNvPr>
          <p:cNvSpPr>
            <a:spLocks noGrp="1"/>
          </p:cNvSpPr>
          <p:nvPr>
            <p:ph idx="1"/>
          </p:nvPr>
        </p:nvSpPr>
        <p:spPr>
          <a:xfrm>
            <a:off x="7962518" y="1744663"/>
            <a:ext cx="4172331" cy="1901507"/>
          </a:xfrm>
        </p:spPr>
        <p:txBody>
          <a:bodyPr>
            <a:noAutofit/>
          </a:bodyPr>
          <a:lstStyle/>
          <a:p>
            <a:pPr marL="0" indent="0">
              <a:buNone/>
            </a:pPr>
            <a:r>
              <a:rPr lang="el-GR" sz="2000" i="1" dirty="0"/>
              <a:t>Η ΕΡΓΑΣΙΑ ΕΓΙΝΕ ΣΤΑ ΠΛΑΙΣΙΑ ΤΟΥ ΜΑΘΗΜΑΤΟΣ ΘΕΩΡΙΑ ΑΠΟΦΑΣΕΩΝ. ΤΗΝ ΕΠΙΜΕΛΕΙΑ ΑΝΕΛΑΒΑΝ Ο </a:t>
            </a:r>
            <a:r>
              <a:rPr lang="el-GR" sz="2000" b="1" i="1" dirty="0"/>
              <a:t>ΑΛΕΞΑΝΔΡΟΣ ΚΑΝΑΚΗΣ</a:t>
            </a:r>
            <a:r>
              <a:rPr lang="el-GR" sz="2000" i="1" dirty="0"/>
              <a:t>, Ο </a:t>
            </a:r>
            <a:r>
              <a:rPr lang="el-GR" sz="2000" b="1" i="1" dirty="0"/>
              <a:t>ΚΟΥΤΙΚΛΙΑΣ ΚΩΝΣΤΑΝΤΙΝΟΣ</a:t>
            </a:r>
            <a:r>
              <a:rPr lang="el-GR" sz="2000" i="1" dirty="0"/>
              <a:t> ΚΑΙ Ο </a:t>
            </a:r>
            <a:r>
              <a:rPr lang="el-GR" sz="2000" b="1" i="1" dirty="0"/>
              <a:t>ΣΑΒΒΑΣ ΓΙΑΣΙΡΑΝΗΣ</a:t>
            </a:r>
            <a:r>
              <a:rPr lang="el-GR" sz="2000" i="1" dirty="0"/>
              <a:t>.</a:t>
            </a:r>
            <a:endParaRPr lang="en-US" sz="2000" i="1" dirty="0"/>
          </a:p>
        </p:txBody>
      </p:sp>
      <p:pic>
        <p:nvPicPr>
          <p:cNvPr id="4" name="Θέση περιεχομένου 3">
            <a:extLst>
              <a:ext uri="{FF2B5EF4-FFF2-40B4-BE49-F238E27FC236}">
                <a16:creationId xmlns:a16="http://schemas.microsoft.com/office/drawing/2014/main" id="{EA97B454-A591-4015-B14E-0F84672D2EA2}"/>
              </a:ext>
            </a:extLst>
          </p:cNvPr>
          <p:cNvPicPr>
            <a:picLocks noChangeAspect="1"/>
          </p:cNvPicPr>
          <p:nvPr/>
        </p:nvPicPr>
        <p:blipFill rotWithShape="1">
          <a:blip r:embed="rId3"/>
          <a:srcRect l="20681" r="17047"/>
          <a:stretch/>
        </p:blipFill>
        <p:spPr>
          <a:xfrm>
            <a:off x="-5597" y="10"/>
            <a:ext cx="7558541" cy="6857990"/>
          </a:xfrm>
          <a:prstGeom prst="rect">
            <a:avLst/>
          </a:prstGeom>
        </p:spPr>
      </p:pic>
    </p:spTree>
    <p:extLst>
      <p:ext uri="{BB962C8B-B14F-4D97-AF65-F5344CB8AC3E}">
        <p14:creationId xmlns:p14="http://schemas.microsoft.com/office/powerpoint/2010/main" val="91213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A21FE100-FB78-4D1B-A61F-1D65146A50D3}"/>
              </a:ext>
            </a:extLst>
          </p:cNvPr>
          <p:cNvPicPr>
            <a:picLocks noChangeAspect="1"/>
          </p:cNvPicPr>
          <p:nvPr/>
        </p:nvPicPr>
        <p:blipFill rotWithShape="1">
          <a:blip r:embed="rId2">
            <a:alphaModFix amt="40000"/>
          </a:blip>
          <a:srcRect l="4156" r="2065" b="-1"/>
          <a:stretch/>
        </p:blipFill>
        <p:spPr>
          <a:xfrm>
            <a:off x="20" y="-233964"/>
            <a:ext cx="12191980" cy="6857989"/>
          </a:xfrm>
          <a:prstGeom prst="rect">
            <a:avLst/>
          </a:prstGeom>
        </p:spPr>
      </p:pic>
      <p:sp>
        <p:nvSpPr>
          <p:cNvPr id="2" name="Τίτλος 1">
            <a:extLst>
              <a:ext uri="{FF2B5EF4-FFF2-40B4-BE49-F238E27FC236}">
                <a16:creationId xmlns:a16="http://schemas.microsoft.com/office/drawing/2014/main" id="{75469093-5BA4-456C-80B1-77A4E7E30A05}"/>
              </a:ext>
            </a:extLst>
          </p:cNvPr>
          <p:cNvSpPr>
            <a:spLocks noGrp="1"/>
          </p:cNvSpPr>
          <p:nvPr>
            <p:ph type="title"/>
          </p:nvPr>
        </p:nvSpPr>
        <p:spPr>
          <a:xfrm>
            <a:off x="2389482" y="233975"/>
            <a:ext cx="7929415" cy="759691"/>
          </a:xfrm>
        </p:spPr>
        <p:txBody>
          <a:bodyPr>
            <a:noAutofit/>
          </a:bodyPr>
          <a:lstStyle/>
          <a:p>
            <a:r>
              <a:rPr lang="el-GR" sz="4000" b="1" i="1" u="sng" dirty="0">
                <a:solidFill>
                  <a:schemeClr val="accent6">
                    <a:lumMod val="40000"/>
                    <a:lumOff val="60000"/>
                  </a:schemeClr>
                </a:solidFill>
                <a:effectLst>
                  <a:outerShdw blurRad="38100" dist="38100" dir="2700000" algn="tl">
                    <a:srgbClr val="000000">
                      <a:alpha val="43137"/>
                    </a:srgbClr>
                  </a:outerShdw>
                </a:effectLst>
              </a:rPr>
              <a:t>ΠΡΟΕΤΟΙΜΑΣΙΑ ΤΩΝ ΔΕΔΟΜΕΝΩΝ</a:t>
            </a:r>
          </a:p>
        </p:txBody>
      </p:sp>
      <p:sp>
        <p:nvSpPr>
          <p:cNvPr id="3" name="Θέση περιεχομένου 2">
            <a:extLst>
              <a:ext uri="{FF2B5EF4-FFF2-40B4-BE49-F238E27FC236}">
                <a16:creationId xmlns:a16="http://schemas.microsoft.com/office/drawing/2014/main" id="{6C22D760-E998-41C3-B9F6-100B57F1D463}"/>
              </a:ext>
            </a:extLst>
          </p:cNvPr>
          <p:cNvSpPr>
            <a:spLocks noGrp="1"/>
          </p:cNvSpPr>
          <p:nvPr>
            <p:ph idx="1"/>
          </p:nvPr>
        </p:nvSpPr>
        <p:spPr>
          <a:xfrm>
            <a:off x="640426" y="1661490"/>
            <a:ext cx="11427526" cy="4962535"/>
          </a:xfrm>
        </p:spPr>
        <p:txBody>
          <a:bodyPr anchor="ctr">
            <a:normAutofit/>
          </a:bodyPr>
          <a:lstStyle/>
          <a:p>
            <a:r>
              <a:rPr lang="el-GR" dirty="0">
                <a:solidFill>
                  <a:schemeClr val="tx2">
                    <a:lumMod val="40000"/>
                    <a:lumOff val="60000"/>
                  </a:schemeClr>
                </a:solidFill>
              </a:rPr>
              <a:t>ΕΙΣΑΓΩΓΗ ΤΩΝ ΑΡΧΕΙΩΝ ΜΕΣΩ ΤΗΣ ΒΙΒΛΙΟΘΗΚΗΣ </a:t>
            </a:r>
            <a:r>
              <a:rPr lang="en-US" dirty="0">
                <a:solidFill>
                  <a:schemeClr val="tx2">
                    <a:lumMod val="40000"/>
                    <a:lumOff val="60000"/>
                  </a:schemeClr>
                </a:solidFill>
              </a:rPr>
              <a:t>PANDA </a:t>
            </a:r>
            <a:r>
              <a:rPr lang="el-GR" dirty="0">
                <a:solidFill>
                  <a:schemeClr val="tx2">
                    <a:lumMod val="40000"/>
                    <a:lumOff val="60000"/>
                  </a:schemeClr>
                </a:solidFill>
              </a:rPr>
              <a:t>ΚΑΙ ΕΠΕΞΕΡΓΑΣΙΑ ΤΩΝ ΔΕΔΟΜΕΝΩΝ ΜΑΣ</a:t>
            </a:r>
          </a:p>
          <a:p>
            <a:r>
              <a:rPr lang="el-GR" dirty="0">
                <a:solidFill>
                  <a:schemeClr val="tx2">
                    <a:lumMod val="40000"/>
                    <a:lumOff val="60000"/>
                  </a:schemeClr>
                </a:solidFill>
              </a:rPr>
              <a:t>ΕΛΕΓΧΟΣ ΓΙΑ ΚΕΝΑ ΠΕΔΙΑ ΤΙΜΩΝ</a:t>
            </a:r>
          </a:p>
          <a:p>
            <a:r>
              <a:rPr lang="el-GR" dirty="0">
                <a:solidFill>
                  <a:schemeClr val="tx2">
                    <a:lumMod val="40000"/>
                    <a:lumOff val="60000"/>
                  </a:schemeClr>
                </a:solidFill>
              </a:rPr>
              <a:t> ΛΥΣΗ ΤΟΥ ΠΡΟΒΛΗΜΑΤΟΣ ΠΟΥ ΠΑΡΟΥΣΙΑΣΤΗΚΕ (ΥΠΟΛΟΓΙΣΑΜΕ ΚΑΙ ΣΥΜΠΛΗΡΩΣΑΜΕ ΜΕ ΤΟ ΜΕΣΟ ΟΡΟ ΕΚΕΙΝΗΣ ΤΗΣ ΣΤΗΛΗΣ ΤΑ ΚΕΝΑ ΠΕΔΙΑ ΤΙΜΩΝ)</a:t>
            </a:r>
          </a:p>
          <a:p>
            <a:endParaRPr lang="el-GR" dirty="0"/>
          </a:p>
          <a:p>
            <a:endParaRPr lang="el-GR" dirty="0"/>
          </a:p>
          <a:p>
            <a:endParaRPr lang="el-GR" dirty="0"/>
          </a:p>
        </p:txBody>
      </p:sp>
    </p:spTree>
    <p:extLst>
      <p:ext uri="{BB962C8B-B14F-4D97-AF65-F5344CB8AC3E}">
        <p14:creationId xmlns:p14="http://schemas.microsoft.com/office/powerpoint/2010/main" val="26733962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18AB8A21-7BAA-41DC-B23F-A9A3540F65A4}"/>
              </a:ext>
            </a:extLst>
          </p:cNvPr>
          <p:cNvPicPr>
            <a:picLocks noChangeAspect="1"/>
          </p:cNvPicPr>
          <p:nvPr/>
        </p:nvPicPr>
        <p:blipFill rotWithShape="1">
          <a:blip r:embed="rId2">
            <a:alphaModFix amt="40000"/>
          </a:blip>
          <a:srcRect l="5778"/>
          <a:stretch/>
        </p:blipFill>
        <p:spPr>
          <a:xfrm>
            <a:off x="21" y="10"/>
            <a:ext cx="12191979" cy="6857990"/>
          </a:xfrm>
          <a:prstGeom prst="rect">
            <a:avLst/>
          </a:prstGeom>
        </p:spPr>
      </p:pic>
      <p:sp>
        <p:nvSpPr>
          <p:cNvPr id="2" name="Τίτλος 1">
            <a:extLst>
              <a:ext uri="{FF2B5EF4-FFF2-40B4-BE49-F238E27FC236}">
                <a16:creationId xmlns:a16="http://schemas.microsoft.com/office/drawing/2014/main" id="{64505049-030C-4529-A6A4-537D3F9526F2}"/>
              </a:ext>
            </a:extLst>
          </p:cNvPr>
          <p:cNvSpPr>
            <a:spLocks noGrp="1"/>
          </p:cNvSpPr>
          <p:nvPr>
            <p:ph type="title"/>
          </p:nvPr>
        </p:nvSpPr>
        <p:spPr>
          <a:xfrm>
            <a:off x="208917" y="180681"/>
            <a:ext cx="12002033" cy="834722"/>
          </a:xfrm>
        </p:spPr>
        <p:txBody>
          <a:bodyPr>
            <a:normAutofit/>
          </a:bodyPr>
          <a:lstStyle/>
          <a:p>
            <a:pPr algn="ctr"/>
            <a:r>
              <a:rPr lang="el-GR" b="1" i="1" u="sng" dirty="0">
                <a:solidFill>
                  <a:schemeClr val="accent6">
                    <a:lumMod val="40000"/>
                    <a:lumOff val="60000"/>
                  </a:schemeClr>
                </a:solidFill>
                <a:effectLst>
                  <a:outerShdw blurRad="38100" dist="38100" dir="2700000" algn="tl">
                    <a:srgbClr val="000000">
                      <a:alpha val="43137"/>
                    </a:srgbClr>
                  </a:outerShdw>
                </a:effectLst>
              </a:rPr>
              <a:t>ΠΡΟΕΤΟΙΜΑΣΙΑ ΤΩΝ ΔΕΔΟΜΕΝΩΝ</a:t>
            </a:r>
          </a:p>
        </p:txBody>
      </p:sp>
      <p:sp>
        <p:nvSpPr>
          <p:cNvPr id="3" name="Θέση περιεχομένου 2">
            <a:extLst>
              <a:ext uri="{FF2B5EF4-FFF2-40B4-BE49-F238E27FC236}">
                <a16:creationId xmlns:a16="http://schemas.microsoft.com/office/drawing/2014/main" id="{AD517E8F-F7EE-4D1C-8051-AC50A76DA38F}"/>
              </a:ext>
            </a:extLst>
          </p:cNvPr>
          <p:cNvSpPr>
            <a:spLocks noGrp="1"/>
          </p:cNvSpPr>
          <p:nvPr>
            <p:ph idx="1"/>
          </p:nvPr>
        </p:nvSpPr>
        <p:spPr>
          <a:xfrm>
            <a:off x="999460" y="1637415"/>
            <a:ext cx="10420948" cy="4837741"/>
          </a:xfrm>
        </p:spPr>
        <p:txBody>
          <a:bodyPr anchor="ctr">
            <a:normAutofit/>
          </a:bodyPr>
          <a:lstStyle/>
          <a:p>
            <a:r>
              <a:rPr lang="el-GR" dirty="0">
                <a:solidFill>
                  <a:schemeClr val="tx2">
                    <a:lumMod val="40000"/>
                    <a:lumOff val="60000"/>
                  </a:schemeClr>
                </a:solidFill>
              </a:rPr>
              <a:t>ΣΥΓΧΩΝΕΥΣΗ ΤΩΝ ΔΥΟ ΑΡΧΕΙΩΝ ΜΑΣ ΓΙΑ ΤΗΝ «ΕΚΠΑΙΔΕΥΣΗ» ΤΟΥ ΜΟΝΤΕΛΟΥ ΠΡΟΒΛΕΨΗΣ ΜΑΣ (ΠΡΑΓΜΑΤΟΠΟΙΗΘΗΚΕ ΜΕΣΩ ΤΗΣ ΕΝΤΟΛΗΣ </a:t>
            </a:r>
            <a:r>
              <a:rPr lang="en-US" dirty="0">
                <a:solidFill>
                  <a:schemeClr val="tx2">
                    <a:lumMod val="40000"/>
                    <a:lumOff val="60000"/>
                  </a:schemeClr>
                </a:solidFill>
              </a:rPr>
              <a:t>INNER JOIN </a:t>
            </a:r>
            <a:r>
              <a:rPr lang="el-GR" dirty="0">
                <a:solidFill>
                  <a:schemeClr val="tx2">
                    <a:lumMod val="40000"/>
                    <a:lumOff val="60000"/>
                  </a:schemeClr>
                </a:solidFill>
              </a:rPr>
              <a:t>ΓΙΑ ΤΙΣ ΚΟΙΝΕΣ ΣΤΗΛΕΣ ΤΩΝ ΑΡΧΕΙΩΝ ΜΑΣ</a:t>
            </a:r>
            <a:r>
              <a:rPr lang="en-US" dirty="0">
                <a:solidFill>
                  <a:schemeClr val="tx2">
                    <a:lumMod val="40000"/>
                    <a:lumOff val="60000"/>
                  </a:schemeClr>
                </a:solidFill>
              </a:rPr>
              <a:t>)</a:t>
            </a:r>
            <a:endParaRPr lang="el-GR" dirty="0">
              <a:solidFill>
                <a:schemeClr val="tx2">
                  <a:lumMod val="40000"/>
                  <a:lumOff val="60000"/>
                </a:schemeClr>
              </a:solidFill>
            </a:endParaRPr>
          </a:p>
          <a:p>
            <a:r>
              <a:rPr lang="el-GR" dirty="0">
                <a:solidFill>
                  <a:schemeClr val="tx2">
                    <a:lumMod val="40000"/>
                    <a:lumOff val="60000"/>
                  </a:schemeClr>
                </a:solidFill>
              </a:rPr>
              <a:t>ΕΜΦΑΝΙΣΗ ΠΡΟΒΛΗΜΑΤΟΣ  ΣΤΗΝ ΣΥΓΧΩΝΕΥΣΗ ΤΩΝ ΔΥΟ ΑΡΧΕΙΩΝ (ΟΙ ΣΤΗΛΕΣ </a:t>
            </a:r>
            <a:r>
              <a:rPr lang="en-US" dirty="0">
                <a:solidFill>
                  <a:schemeClr val="tx2">
                    <a:lumMod val="40000"/>
                    <a:lumOff val="60000"/>
                  </a:schemeClr>
                </a:solidFill>
              </a:rPr>
              <a:t>DATE </a:t>
            </a:r>
            <a:r>
              <a:rPr lang="el-GR" dirty="0">
                <a:solidFill>
                  <a:schemeClr val="tx2">
                    <a:lumMod val="40000"/>
                    <a:lumOff val="60000"/>
                  </a:schemeClr>
                </a:solidFill>
              </a:rPr>
              <a:t>ΗΤΑΝ ΚΟΙΝΕΣ ΣΤΑ ΔΥΟ ΑΡΧΕΙΑ ΑΛΛΑ ΣΕ ΔΙΑΦΟΡΕΤΙΚΟ </a:t>
            </a:r>
            <a:r>
              <a:rPr lang="en-US" dirty="0">
                <a:solidFill>
                  <a:schemeClr val="tx2">
                    <a:lumMod val="40000"/>
                    <a:lumOff val="60000"/>
                  </a:schemeClr>
                </a:solidFill>
              </a:rPr>
              <a:t>FORMAT </a:t>
            </a:r>
            <a:r>
              <a:rPr lang="el-GR" dirty="0">
                <a:solidFill>
                  <a:schemeClr val="tx2">
                    <a:lumMod val="40000"/>
                    <a:lumOff val="60000"/>
                  </a:schemeClr>
                </a:solidFill>
              </a:rPr>
              <a:t>ΜΕ ΑΠΟΤΕΛΕΣΜΑ ΤΟ ΕΝΙΑΙΟ ΑΡΧΕΙΟ ΝΑ ΕΊΝΑΙ ΚΕΝΟ</a:t>
            </a:r>
            <a:r>
              <a:rPr lang="en-US" dirty="0">
                <a:solidFill>
                  <a:schemeClr val="tx2">
                    <a:lumMod val="40000"/>
                    <a:lumOff val="60000"/>
                  </a:schemeClr>
                </a:solidFill>
              </a:rPr>
              <a:t>)</a:t>
            </a:r>
            <a:endParaRPr lang="el-GR" dirty="0">
              <a:solidFill>
                <a:schemeClr val="tx2">
                  <a:lumMod val="40000"/>
                  <a:lumOff val="60000"/>
                </a:schemeClr>
              </a:solidFill>
            </a:endParaRPr>
          </a:p>
          <a:p>
            <a:r>
              <a:rPr lang="el-GR" dirty="0">
                <a:solidFill>
                  <a:schemeClr val="tx2">
                    <a:lumMod val="40000"/>
                    <a:lumOff val="60000"/>
                  </a:schemeClr>
                </a:solidFill>
              </a:rPr>
              <a:t>ΑΝΤΙΜΕΤΩΠΙΣΗ ΤΟΥ ΠΡΟΒΛΗΜΑΤΟΣ (ΜΕΤΑΤΡΟΠΗ ΤΩΝ ΣΤΗΛΩΝ </a:t>
            </a:r>
            <a:r>
              <a:rPr lang="en-US" dirty="0">
                <a:solidFill>
                  <a:schemeClr val="tx2">
                    <a:lumMod val="40000"/>
                    <a:lumOff val="60000"/>
                  </a:schemeClr>
                </a:solidFill>
              </a:rPr>
              <a:t>DATE</a:t>
            </a:r>
            <a:r>
              <a:rPr lang="el-GR" dirty="0">
                <a:solidFill>
                  <a:schemeClr val="tx2">
                    <a:lumMod val="40000"/>
                    <a:lumOff val="60000"/>
                  </a:schemeClr>
                </a:solidFill>
              </a:rPr>
              <a:t> ΣΤΟ ΙΔΙΟ </a:t>
            </a:r>
            <a:r>
              <a:rPr lang="en-US" dirty="0">
                <a:solidFill>
                  <a:schemeClr val="tx2">
                    <a:lumMod val="40000"/>
                    <a:lumOff val="60000"/>
                  </a:schemeClr>
                </a:solidFill>
              </a:rPr>
              <a:t>FORMAT</a:t>
            </a:r>
            <a:r>
              <a:rPr lang="el-GR" dirty="0">
                <a:solidFill>
                  <a:schemeClr val="tx2">
                    <a:lumMod val="40000"/>
                    <a:lumOff val="60000"/>
                  </a:schemeClr>
                </a:solidFill>
              </a:rPr>
              <a:t> ΚΑΙ</a:t>
            </a:r>
            <a:r>
              <a:rPr lang="en-US" dirty="0">
                <a:solidFill>
                  <a:schemeClr val="tx2">
                    <a:lumMod val="40000"/>
                    <a:lumOff val="60000"/>
                  </a:schemeClr>
                </a:solidFill>
              </a:rPr>
              <a:t> </a:t>
            </a:r>
            <a:r>
              <a:rPr lang="el-GR" dirty="0">
                <a:solidFill>
                  <a:schemeClr val="tx2">
                    <a:lumMod val="40000"/>
                    <a:lumOff val="60000"/>
                  </a:schemeClr>
                </a:solidFill>
              </a:rPr>
              <a:t>ΣΤΑ ΔΥΟ ΑΡΧΕΙΑ</a:t>
            </a:r>
            <a:r>
              <a:rPr lang="en-US" dirty="0">
                <a:solidFill>
                  <a:schemeClr val="tx2">
                    <a:lumMod val="40000"/>
                    <a:lumOff val="60000"/>
                  </a:schemeClr>
                </a:solidFill>
              </a:rPr>
              <a:t>)</a:t>
            </a:r>
          </a:p>
          <a:p>
            <a:endParaRPr lang="el-GR" dirty="0">
              <a:solidFill>
                <a:schemeClr val="tx2">
                  <a:lumMod val="40000"/>
                  <a:lumOff val="60000"/>
                </a:schemeClr>
              </a:solidFill>
            </a:endParaRPr>
          </a:p>
          <a:p>
            <a:endParaRPr lang="el-GR" dirty="0"/>
          </a:p>
        </p:txBody>
      </p:sp>
    </p:spTree>
    <p:extLst>
      <p:ext uri="{BB962C8B-B14F-4D97-AF65-F5344CB8AC3E}">
        <p14:creationId xmlns:p14="http://schemas.microsoft.com/office/powerpoint/2010/main" val="26229353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ivot">
          <a:fgClr>
            <a:schemeClr val="bg1"/>
          </a:fgClr>
          <a:bgClr>
            <a:schemeClr val="bg1"/>
          </a:bgClr>
        </a:patt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46B48562-8FFE-4962-8FF5-E36EA080DE07}"/>
              </a:ext>
            </a:extLst>
          </p:cNvPr>
          <p:cNvPicPr>
            <a:picLocks noChangeAspect="1"/>
          </p:cNvPicPr>
          <p:nvPr/>
        </p:nvPicPr>
        <p:blipFill rotWithShape="1">
          <a:blip r:embed="rId2">
            <a:alphaModFix amt="40000"/>
          </a:blip>
          <a:srcRect l="12889" r="1" b="1"/>
          <a:stretch/>
        </p:blipFill>
        <p:spPr>
          <a:xfrm>
            <a:off x="0" y="202019"/>
            <a:ext cx="12191979" cy="6857990"/>
          </a:xfrm>
          <a:prstGeom prst="rect">
            <a:avLst/>
          </a:prstGeom>
        </p:spPr>
      </p:pic>
      <p:sp>
        <p:nvSpPr>
          <p:cNvPr id="2" name="Τίτλος 1">
            <a:extLst>
              <a:ext uri="{FF2B5EF4-FFF2-40B4-BE49-F238E27FC236}">
                <a16:creationId xmlns:a16="http://schemas.microsoft.com/office/drawing/2014/main" id="{A158FEDB-08EC-4DA0-BFF7-A1172AC1F04F}"/>
              </a:ext>
            </a:extLst>
          </p:cNvPr>
          <p:cNvSpPr>
            <a:spLocks noGrp="1"/>
          </p:cNvSpPr>
          <p:nvPr>
            <p:ph type="title"/>
          </p:nvPr>
        </p:nvSpPr>
        <p:spPr>
          <a:xfrm>
            <a:off x="838200" y="248039"/>
            <a:ext cx="10958438" cy="1225168"/>
          </a:xfrm>
        </p:spPr>
        <p:txBody>
          <a:bodyPr>
            <a:normAutofit/>
          </a:bodyPr>
          <a:lstStyle/>
          <a:p>
            <a:r>
              <a:rPr lang="en-US" b="1" i="1" u="sng" dirty="0">
                <a:solidFill>
                  <a:schemeClr val="accent6">
                    <a:lumMod val="40000"/>
                    <a:lumOff val="60000"/>
                  </a:schemeClr>
                </a:solidFill>
                <a:effectLst>
                  <a:outerShdw blurRad="38100" dist="38100" dir="2700000" algn="tl">
                    <a:srgbClr val="000000">
                      <a:alpha val="43137"/>
                    </a:srgbClr>
                  </a:outerShdw>
                </a:effectLst>
              </a:rPr>
              <a:t>TI EINAI </a:t>
            </a:r>
            <a:r>
              <a:rPr lang="el-GR" b="1" i="1" u="sng" dirty="0">
                <a:solidFill>
                  <a:schemeClr val="accent6">
                    <a:lumMod val="40000"/>
                    <a:lumOff val="60000"/>
                  </a:schemeClr>
                </a:solidFill>
                <a:effectLst>
                  <a:outerShdw blurRad="38100" dist="38100" dir="2700000" algn="tl">
                    <a:srgbClr val="000000">
                      <a:alpha val="43137"/>
                    </a:srgbClr>
                  </a:outerShdw>
                </a:effectLst>
              </a:rPr>
              <a:t>ΤΟ ΑΡΧΕΙΟ </a:t>
            </a:r>
            <a:r>
              <a:rPr lang="en-US" b="1" i="1" u="sng" dirty="0">
                <a:solidFill>
                  <a:schemeClr val="accent6">
                    <a:lumMod val="40000"/>
                    <a:lumOff val="60000"/>
                  </a:schemeClr>
                </a:solidFill>
                <a:effectLst>
                  <a:outerShdw blurRad="38100" dist="38100" dir="2700000" algn="tl">
                    <a:srgbClr val="000000">
                      <a:alpha val="43137"/>
                    </a:srgbClr>
                  </a:outerShdw>
                </a:effectLst>
              </a:rPr>
              <a:t>TEST </a:t>
            </a:r>
            <a:r>
              <a:rPr lang="el-GR" b="1" i="1" u="sng" dirty="0">
                <a:solidFill>
                  <a:schemeClr val="accent6">
                    <a:lumMod val="40000"/>
                    <a:lumOff val="60000"/>
                  </a:schemeClr>
                </a:solidFill>
                <a:effectLst>
                  <a:outerShdw blurRad="38100" dist="38100" dir="2700000" algn="tl">
                    <a:srgbClr val="000000">
                      <a:alpha val="43137"/>
                    </a:srgbClr>
                  </a:outerShdw>
                </a:effectLst>
              </a:rPr>
              <a:t>ΚΑΙ ΠΟΙΑ Η ΧΡΗΣΙΜΟΤΗΤΑ ΤΟΥ</a:t>
            </a:r>
            <a:endParaRPr lang="el-GR"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20B131A5-9D35-4232-BE3F-516A783B0CBA}"/>
              </a:ext>
            </a:extLst>
          </p:cNvPr>
          <p:cNvSpPr>
            <a:spLocks noGrp="1"/>
          </p:cNvSpPr>
          <p:nvPr>
            <p:ph idx="1"/>
          </p:nvPr>
        </p:nvSpPr>
        <p:spPr>
          <a:xfrm>
            <a:off x="838200" y="1519227"/>
            <a:ext cx="10515600" cy="4743350"/>
          </a:xfrm>
        </p:spPr>
        <p:txBody>
          <a:bodyPr>
            <a:normAutofit lnSpcReduction="10000"/>
          </a:bodyPr>
          <a:lstStyle/>
          <a:p>
            <a:r>
              <a:rPr lang="el-GR" dirty="0">
                <a:solidFill>
                  <a:schemeClr val="accent6">
                    <a:lumMod val="40000"/>
                    <a:lumOff val="60000"/>
                  </a:schemeClr>
                </a:solidFill>
              </a:rPr>
              <a:t>ΓΙΑ ΝΑ ΕΛΕΓΞΟΥΜΕ ΤΗΝ ΕΠΕΚΤΑΣΙΜΟΤΗΤΑ ΤΟΥ ΑΛΓΟΡΙΘΜΟΥ ΔΗΜΙΟΥΡΓΗΣΑΜΕ ΈΝΑ ΑΡΧΕΙΟ </a:t>
            </a:r>
            <a:r>
              <a:rPr lang="en-US" dirty="0">
                <a:solidFill>
                  <a:schemeClr val="accent6">
                    <a:lumMod val="40000"/>
                    <a:lumOff val="60000"/>
                  </a:schemeClr>
                </a:solidFill>
              </a:rPr>
              <a:t>TEST</a:t>
            </a:r>
            <a:r>
              <a:rPr lang="el-GR" dirty="0">
                <a:solidFill>
                  <a:schemeClr val="accent6">
                    <a:lumMod val="40000"/>
                    <a:lumOff val="60000"/>
                  </a:schemeClr>
                </a:solidFill>
              </a:rPr>
              <a:t> (ΠΙΟ ΣΥΓΚΕΚΡΙΜΕΝΑ ΤΟ ΑΡΧΕΙΟ </a:t>
            </a:r>
            <a:r>
              <a:rPr lang="en-US" dirty="0">
                <a:solidFill>
                  <a:schemeClr val="accent6">
                    <a:lumMod val="40000"/>
                    <a:lumOff val="60000"/>
                  </a:schemeClr>
                </a:solidFill>
              </a:rPr>
              <a:t>TEST_DATA)</a:t>
            </a:r>
            <a:endParaRPr lang="el-GR" dirty="0">
              <a:solidFill>
                <a:schemeClr val="accent6">
                  <a:lumMod val="40000"/>
                  <a:lumOff val="60000"/>
                </a:schemeClr>
              </a:solidFill>
            </a:endParaRPr>
          </a:p>
          <a:p>
            <a:r>
              <a:rPr lang="el-GR" dirty="0">
                <a:solidFill>
                  <a:schemeClr val="accent6">
                    <a:lumMod val="40000"/>
                    <a:lumOff val="60000"/>
                  </a:schemeClr>
                </a:solidFill>
              </a:rPr>
              <a:t>Η ΕΠΕΚΤΑΣΙΜΟΤΗΤΑ ΟΡΙΖΕΤΑΙ ΩΣ Η ΙΚΑΝΟΤΗΤΑ ΤΟΥ ΑΛΓΟΡΙΘΜΟΥ ΝΑ ΜΠΟΡΕΙ ΝΑ ΠΑΡΑΓΕΙ ΑΚΡΙΒΗ ΑΠΟΤΕΛΕΣΜΑΤΑ</a:t>
            </a:r>
            <a:r>
              <a:rPr lang="en-US" dirty="0">
                <a:solidFill>
                  <a:schemeClr val="accent6">
                    <a:lumMod val="40000"/>
                    <a:lumOff val="60000"/>
                  </a:schemeClr>
                </a:solidFill>
              </a:rPr>
              <a:t> </a:t>
            </a:r>
            <a:r>
              <a:rPr lang="el-GR" dirty="0">
                <a:solidFill>
                  <a:schemeClr val="accent6">
                    <a:lumMod val="40000"/>
                    <a:lumOff val="60000"/>
                  </a:schemeClr>
                </a:solidFill>
              </a:rPr>
              <a:t>ΌΤΑΝ ΤΟΥ ΔΙΝΕΤΑΙ ΚΑΠΟΙΟ ΆΛΛΟ </a:t>
            </a:r>
            <a:r>
              <a:rPr lang="en-US" dirty="0">
                <a:solidFill>
                  <a:schemeClr val="accent6">
                    <a:lumMod val="40000"/>
                    <a:lumOff val="60000"/>
                  </a:schemeClr>
                </a:solidFill>
              </a:rPr>
              <a:t>DATA SET</a:t>
            </a:r>
            <a:r>
              <a:rPr lang="el-GR" dirty="0">
                <a:solidFill>
                  <a:schemeClr val="accent6">
                    <a:lumMod val="40000"/>
                    <a:lumOff val="60000"/>
                  </a:schemeClr>
                </a:solidFill>
              </a:rPr>
              <a:t> ΣΤΟ ΟΠΟΙΟ ΔΕΝ ΕΧΕΙ ΕΚΠΑΙΔΕΥΤΕΙ</a:t>
            </a:r>
          </a:p>
          <a:p>
            <a:r>
              <a:rPr lang="el-GR" dirty="0">
                <a:solidFill>
                  <a:schemeClr val="accent6">
                    <a:lumMod val="40000"/>
                    <a:lumOff val="60000"/>
                  </a:schemeClr>
                </a:solidFill>
              </a:rPr>
              <a:t>ΤΟ ΑΡΧΕΙΟ </a:t>
            </a:r>
            <a:r>
              <a:rPr lang="en-US" dirty="0">
                <a:solidFill>
                  <a:schemeClr val="accent6">
                    <a:lumMod val="40000"/>
                    <a:lumOff val="60000"/>
                  </a:schemeClr>
                </a:solidFill>
              </a:rPr>
              <a:t>TEST</a:t>
            </a:r>
            <a:r>
              <a:rPr lang="el-GR" dirty="0">
                <a:solidFill>
                  <a:schemeClr val="accent6">
                    <a:lumMod val="40000"/>
                    <a:lumOff val="60000"/>
                  </a:schemeClr>
                </a:solidFill>
              </a:rPr>
              <a:t>_</a:t>
            </a:r>
            <a:r>
              <a:rPr lang="en-US" dirty="0">
                <a:solidFill>
                  <a:schemeClr val="accent6">
                    <a:lumMod val="40000"/>
                    <a:lumOff val="60000"/>
                  </a:schemeClr>
                </a:solidFill>
              </a:rPr>
              <a:t>DATA</a:t>
            </a:r>
            <a:r>
              <a:rPr lang="el-GR" dirty="0">
                <a:solidFill>
                  <a:schemeClr val="accent6">
                    <a:lumMod val="40000"/>
                    <a:lumOff val="60000"/>
                  </a:schemeClr>
                </a:solidFill>
              </a:rPr>
              <a:t> ΔΗΜΙΟΥΡΓΗΘΗΚΕ ΑΠΌ ΤΟΝ ΔΙΑΧΩΡΙΣΜΟ ΤΟΥ ΑΡΧΕΙΟΥ </a:t>
            </a:r>
            <a:r>
              <a:rPr lang="en-US" dirty="0">
                <a:solidFill>
                  <a:schemeClr val="accent6">
                    <a:lumMod val="40000"/>
                    <a:lumOff val="60000"/>
                  </a:schemeClr>
                </a:solidFill>
              </a:rPr>
              <a:t>TRAIN </a:t>
            </a:r>
            <a:r>
              <a:rPr lang="el-GR" dirty="0">
                <a:solidFill>
                  <a:schemeClr val="accent6">
                    <a:lumMod val="40000"/>
                    <a:lumOff val="60000"/>
                  </a:schemeClr>
                </a:solidFill>
              </a:rPr>
              <a:t>(ΠΟΥ ΑΠΟΤΕΛΕΙ ΤΟ ΑΡΧΙΚΟ ΜΑΣ ΑΡΧΕΙΟ) ΣΕ </a:t>
            </a:r>
            <a:r>
              <a:rPr lang="en-US" dirty="0">
                <a:solidFill>
                  <a:schemeClr val="accent6">
                    <a:lumMod val="40000"/>
                    <a:lumOff val="60000"/>
                  </a:schemeClr>
                </a:solidFill>
              </a:rPr>
              <a:t>TEST_DATA </a:t>
            </a:r>
            <a:r>
              <a:rPr lang="el-GR" dirty="0">
                <a:solidFill>
                  <a:schemeClr val="accent6">
                    <a:lumMod val="40000"/>
                    <a:lumOff val="60000"/>
                  </a:schemeClr>
                </a:solidFill>
              </a:rPr>
              <a:t>ΚΑΙ </a:t>
            </a:r>
            <a:r>
              <a:rPr lang="en-US" dirty="0">
                <a:solidFill>
                  <a:schemeClr val="accent6">
                    <a:lumMod val="40000"/>
                    <a:lumOff val="60000"/>
                  </a:schemeClr>
                </a:solidFill>
              </a:rPr>
              <a:t>TRAIN_DATA</a:t>
            </a:r>
          </a:p>
          <a:p>
            <a:r>
              <a:rPr lang="el-GR" dirty="0">
                <a:solidFill>
                  <a:schemeClr val="accent6">
                    <a:lumMod val="40000"/>
                    <a:lumOff val="60000"/>
                  </a:schemeClr>
                </a:solidFill>
              </a:rPr>
              <a:t>Ο ΣΚΟΠΟΣ ΗΤΑΝ ΝΑ ΧΡΗΣΙΜΟΠΟΙΗΣΟΥΜΕ ΤΟ ΑΡΧΕΙΟ </a:t>
            </a:r>
            <a:r>
              <a:rPr lang="en-US" dirty="0">
                <a:solidFill>
                  <a:schemeClr val="accent6">
                    <a:lumMod val="40000"/>
                    <a:lumOff val="60000"/>
                  </a:schemeClr>
                </a:solidFill>
              </a:rPr>
              <a:t>TEST_DATA </a:t>
            </a:r>
            <a:r>
              <a:rPr lang="el-GR" dirty="0">
                <a:solidFill>
                  <a:schemeClr val="accent6">
                    <a:lumMod val="40000"/>
                    <a:lumOff val="60000"/>
                  </a:schemeClr>
                </a:solidFill>
              </a:rPr>
              <a:t>ΓΙΑ ΠΡΟΒΛΕΨΕΙΣ ΑΦΟΥ Ο ΑΛΓΟΡΙΘΜΟΣ ΕΧΕΙ ΗΔΗ ΕΚΠΑΙΔΕΥΤΕΙ ΣΤΟ ΑΡΧΕΙΟ </a:t>
            </a:r>
            <a:r>
              <a:rPr lang="en-US" dirty="0">
                <a:solidFill>
                  <a:schemeClr val="accent6">
                    <a:lumMod val="40000"/>
                    <a:lumOff val="60000"/>
                  </a:schemeClr>
                </a:solidFill>
              </a:rPr>
              <a:t>TRAIN_DATA</a:t>
            </a:r>
            <a:endParaRPr lang="el-GR" dirty="0">
              <a:solidFill>
                <a:schemeClr val="accent6">
                  <a:lumMod val="40000"/>
                  <a:lumOff val="60000"/>
                </a:schemeClr>
              </a:solidFill>
            </a:endParaRPr>
          </a:p>
        </p:txBody>
      </p:sp>
    </p:spTree>
    <p:extLst>
      <p:ext uri="{BB962C8B-B14F-4D97-AF65-F5344CB8AC3E}">
        <p14:creationId xmlns:p14="http://schemas.microsoft.com/office/powerpoint/2010/main" val="185217842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BD3E52A9-B345-4E32-84FC-A89ADA5A9913}"/>
              </a:ext>
            </a:extLst>
          </p:cNvPr>
          <p:cNvPicPr>
            <a:picLocks noChangeAspect="1"/>
          </p:cNvPicPr>
          <p:nvPr/>
        </p:nvPicPr>
        <p:blipFill rotWithShape="1">
          <a:blip r:embed="rId2">
            <a:alphaModFix amt="40000"/>
          </a:blip>
          <a:srcRect l="4227" r="10885" b="1"/>
          <a:stretch/>
        </p:blipFill>
        <p:spPr>
          <a:xfrm>
            <a:off x="0" y="0"/>
            <a:ext cx="12191980" cy="6857989"/>
          </a:xfrm>
          <a:prstGeom prst="rect">
            <a:avLst/>
          </a:prstGeom>
        </p:spPr>
      </p:pic>
      <p:sp>
        <p:nvSpPr>
          <p:cNvPr id="2" name="Τίτλος 1">
            <a:extLst>
              <a:ext uri="{FF2B5EF4-FFF2-40B4-BE49-F238E27FC236}">
                <a16:creationId xmlns:a16="http://schemas.microsoft.com/office/drawing/2014/main" id="{C864E12C-6640-4E08-A86C-86A284CA315A}"/>
              </a:ext>
            </a:extLst>
          </p:cNvPr>
          <p:cNvSpPr>
            <a:spLocks noGrp="1"/>
          </p:cNvSpPr>
          <p:nvPr>
            <p:ph type="title"/>
          </p:nvPr>
        </p:nvSpPr>
        <p:spPr>
          <a:xfrm>
            <a:off x="2357628" y="0"/>
            <a:ext cx="9834372" cy="1025239"/>
          </a:xfrm>
        </p:spPr>
        <p:txBody>
          <a:bodyPr>
            <a:normAutofit/>
          </a:bodyPr>
          <a:lstStyle/>
          <a:p>
            <a:r>
              <a:rPr lang="el-GR" sz="4000" b="1" i="1" u="sng" dirty="0">
                <a:solidFill>
                  <a:schemeClr val="accent6">
                    <a:lumMod val="40000"/>
                    <a:lumOff val="60000"/>
                  </a:schemeClr>
                </a:solidFill>
                <a:effectLst>
                  <a:outerShdw blurRad="38100" dist="38100" dir="2700000" algn="tl">
                    <a:srgbClr val="000000">
                      <a:alpha val="43137"/>
                    </a:srgbClr>
                  </a:outerShdw>
                </a:effectLst>
              </a:rPr>
              <a:t>Η </a:t>
            </a:r>
            <a:r>
              <a:rPr lang="el-GR" sz="4000" b="1" i="1" u="sng" dirty="0" err="1">
                <a:solidFill>
                  <a:schemeClr val="accent6">
                    <a:lumMod val="40000"/>
                    <a:lumOff val="60000"/>
                  </a:schemeClr>
                </a:solidFill>
                <a:effectLst>
                  <a:outerShdw blurRad="38100" dist="38100" dir="2700000" algn="tl">
                    <a:srgbClr val="000000">
                      <a:alpha val="43137"/>
                    </a:srgbClr>
                  </a:outerShdw>
                </a:effectLst>
              </a:rPr>
              <a:t>ΣΥΣΧεΤΙΣΗ</a:t>
            </a:r>
            <a:r>
              <a:rPr lang="el-GR" sz="4000" b="1" i="1" u="sng" dirty="0">
                <a:solidFill>
                  <a:schemeClr val="accent6">
                    <a:lumMod val="40000"/>
                    <a:lumOff val="60000"/>
                  </a:schemeClr>
                </a:solidFill>
                <a:effectLst>
                  <a:outerShdw blurRad="38100" dist="38100" dir="2700000" algn="tl">
                    <a:srgbClr val="000000">
                      <a:alpha val="43137"/>
                    </a:srgbClr>
                  </a:outerShdw>
                </a:effectLst>
              </a:rPr>
              <a:t> ΤΩΝ </a:t>
            </a:r>
            <a:r>
              <a:rPr lang="el-GR" sz="4000" b="1" i="1" u="sng" dirty="0" err="1">
                <a:solidFill>
                  <a:schemeClr val="accent6">
                    <a:lumMod val="40000"/>
                    <a:lumOff val="60000"/>
                  </a:schemeClr>
                </a:solidFill>
                <a:effectLst>
                  <a:outerShdw blurRad="38100" dist="38100" dir="2700000" algn="tl">
                    <a:srgbClr val="000000">
                      <a:alpha val="43137"/>
                    </a:srgbClr>
                  </a:outerShdw>
                </a:effectLst>
              </a:rPr>
              <a:t>δεδομενΩΝ</a:t>
            </a:r>
            <a:endParaRPr lang="el-GR" sz="4000" b="1" i="1" u="sng"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05DB3667-661F-42B0-9219-24CF1F6C9A34}"/>
              </a:ext>
            </a:extLst>
          </p:cNvPr>
          <p:cNvSpPr>
            <a:spLocks noGrp="1"/>
          </p:cNvSpPr>
          <p:nvPr>
            <p:ph idx="1"/>
          </p:nvPr>
        </p:nvSpPr>
        <p:spPr>
          <a:xfrm>
            <a:off x="988030" y="1025239"/>
            <a:ext cx="10469880" cy="4994910"/>
          </a:xfrm>
        </p:spPr>
        <p:txBody>
          <a:bodyPr anchor="ctr">
            <a:normAutofit lnSpcReduction="10000"/>
          </a:bodyPr>
          <a:lstStyle/>
          <a:p>
            <a:r>
              <a:rPr lang="el-GR" dirty="0"/>
              <a:t>ΑΔΥΝΑΜΙΑ ΑΝΑΘΕΣΗΣ ΤΙΜΗΣ ΣΤΗΝ ΜΕΤΑΒΛΗΤΗ «Χ» ΤΟΥ ΜΟΝΤΕΛΟΥ ΜΑΣ ΛΟΓΩ ΤΟΥ </a:t>
            </a:r>
            <a:r>
              <a:rPr lang="en-US" dirty="0"/>
              <a:t>FORMAT </a:t>
            </a:r>
            <a:r>
              <a:rPr lang="el-GR" dirty="0"/>
              <a:t>ΤΗΣ ΣΤΗΛΗΣ </a:t>
            </a:r>
            <a:r>
              <a:rPr lang="en-US" dirty="0"/>
              <a:t>DATE (FORMAT DATETIME OBJECT)</a:t>
            </a:r>
            <a:r>
              <a:rPr lang="el-GR" dirty="0"/>
              <a:t> </a:t>
            </a:r>
          </a:p>
          <a:p>
            <a:r>
              <a:rPr lang="el-GR" dirty="0"/>
              <a:t>ΔΗΜΙΟΥΡΓΙΑ ΜΙΑΣ ΝΕΑΣ ΜΕΤΑΒΛΗΤΗΣ ΠΟΥ ΕΝΕΡΓΕΙ ΩΣ ΜΕΤΡΗΤΗΣ ΣΤΙΣ ΜΕΡΕΣ ΠΟΥ ΑΠΟΜΕΝΟΥΝ ΓΙΑ ΤΑ ΧΡΙΣΤΟΥΓΕΝΝΑ</a:t>
            </a:r>
            <a:r>
              <a:rPr lang="en-US" dirty="0"/>
              <a:t> (FORMAT INTEGER</a:t>
            </a:r>
            <a:r>
              <a:rPr lang="el-GR" dirty="0"/>
              <a:t>)</a:t>
            </a:r>
          </a:p>
          <a:p>
            <a:r>
              <a:rPr lang="el-GR" dirty="0"/>
              <a:t>ΕΛΕΓΧΟΣ ΤΗΣ ΤΙΜΗΣ «</a:t>
            </a:r>
            <a:r>
              <a:rPr lang="en-US" dirty="0"/>
              <a:t>Y</a:t>
            </a:r>
            <a:r>
              <a:rPr lang="el-GR" dirty="0"/>
              <a:t>» ΠΟΥ ΘΕΛΟΥΜΕ ΝΑ ΠΡΟΒΛΕΨΟΥΜΕ </a:t>
            </a:r>
          </a:p>
          <a:p>
            <a:r>
              <a:rPr lang="el-GR" dirty="0"/>
              <a:t>ΕΜΦΑΝΙΣΗ ΑΡΝΗΤΙΚΩΝ ΤΙΜΩΝ </a:t>
            </a:r>
          </a:p>
          <a:p>
            <a:r>
              <a:rPr lang="el-GR" dirty="0"/>
              <a:t>ΛΥΣΗ ΤΟΥ ΠΡΟΒΛΗΜΑΤΟΣ ΜΑΣ ΤΟΠΟΘΕΤΩΝΤΑΣ ΜΗΔΕΝ ΣΤΙΣ ΑΡΝΗΤΙΚΕΣ ΤΙΜΕΣ ΤΟΥ «Υ»</a:t>
            </a:r>
          </a:p>
          <a:p>
            <a:r>
              <a:rPr lang="el-GR" dirty="0"/>
              <a:t>ΑΔΥΝΑΜΙΑ ΑΚΡΙΒΟΥΣ ΠΡΟΒΛΕΨΕΩΣ ΚΑΙ ΑΝΑΖΗΤΗΣΗ ΠΕΡΑΙΤΕΡΩ ΛΥΣΗΣ ΣΤΟ ΠΡΟΒΛΗΜΑ</a:t>
            </a:r>
          </a:p>
          <a:p>
            <a:endParaRPr lang="el-GR" dirty="0"/>
          </a:p>
        </p:txBody>
      </p:sp>
    </p:spTree>
    <p:extLst>
      <p:ext uri="{BB962C8B-B14F-4D97-AF65-F5344CB8AC3E}">
        <p14:creationId xmlns:p14="http://schemas.microsoft.com/office/powerpoint/2010/main" val="2698410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CEBEE34E-6FAE-45C5-8CAB-7243AB0F5DC8}"/>
              </a:ext>
            </a:extLst>
          </p:cNvPr>
          <p:cNvPicPr>
            <a:picLocks noChangeAspect="1"/>
          </p:cNvPicPr>
          <p:nvPr/>
        </p:nvPicPr>
        <p:blipFill rotWithShape="1">
          <a:blip r:embed="rId2">
            <a:alphaModFix amt="40000"/>
          </a:blip>
          <a:srcRect b="20213"/>
          <a:stretch/>
        </p:blipFill>
        <p:spPr>
          <a:xfrm>
            <a:off x="20" y="10"/>
            <a:ext cx="12191979" cy="6857990"/>
          </a:xfrm>
          <a:prstGeom prst="rect">
            <a:avLst/>
          </a:prstGeom>
        </p:spPr>
      </p:pic>
      <p:sp>
        <p:nvSpPr>
          <p:cNvPr id="2" name="Τίτλος 1">
            <a:extLst>
              <a:ext uri="{FF2B5EF4-FFF2-40B4-BE49-F238E27FC236}">
                <a16:creationId xmlns:a16="http://schemas.microsoft.com/office/drawing/2014/main" id="{D2CF1D2F-9C5B-4404-8FCE-FC0C8339EEAC}"/>
              </a:ext>
            </a:extLst>
          </p:cNvPr>
          <p:cNvSpPr>
            <a:spLocks noGrp="1"/>
          </p:cNvSpPr>
          <p:nvPr>
            <p:ph type="title"/>
          </p:nvPr>
        </p:nvSpPr>
        <p:spPr>
          <a:xfrm>
            <a:off x="1218439" y="205740"/>
            <a:ext cx="10129265" cy="662940"/>
          </a:xfrm>
        </p:spPr>
        <p:txBody>
          <a:bodyPr anchor="b">
            <a:noAutofit/>
          </a:bodyPr>
          <a:lstStyle/>
          <a:p>
            <a:r>
              <a:rPr lang="el-GR" b="1" i="1" u="sng" dirty="0">
                <a:solidFill>
                  <a:schemeClr val="accent6">
                    <a:lumMod val="40000"/>
                    <a:lumOff val="60000"/>
                  </a:schemeClr>
                </a:solidFill>
                <a:effectLst>
                  <a:outerShdw blurRad="38100" dist="38100" dir="2700000" algn="tl">
                    <a:srgbClr val="000000">
                      <a:alpha val="43137"/>
                    </a:srgbClr>
                  </a:outerShdw>
                </a:effectLst>
              </a:rPr>
              <a:t>ΤΟ ΠΡΟΒΛΗΜΑ ΤΗΣ ΣΥΣΧΕΤΙΣΗΣ ΚΑΙ Η ΕΠΙΛΥΣΗ ΤΟΥ</a:t>
            </a:r>
          </a:p>
        </p:txBody>
      </p:sp>
      <p:sp>
        <p:nvSpPr>
          <p:cNvPr id="3" name="Θέση περιεχομένου 2">
            <a:extLst>
              <a:ext uri="{FF2B5EF4-FFF2-40B4-BE49-F238E27FC236}">
                <a16:creationId xmlns:a16="http://schemas.microsoft.com/office/drawing/2014/main" id="{2865B5A1-7EA9-4C26-B911-11A32BFA1ABC}"/>
              </a:ext>
            </a:extLst>
          </p:cNvPr>
          <p:cNvSpPr>
            <a:spLocks noGrp="1"/>
          </p:cNvSpPr>
          <p:nvPr>
            <p:ph idx="1"/>
          </p:nvPr>
        </p:nvSpPr>
        <p:spPr>
          <a:xfrm>
            <a:off x="842772" y="1203074"/>
            <a:ext cx="10506456" cy="4843130"/>
          </a:xfrm>
        </p:spPr>
        <p:txBody>
          <a:bodyPr>
            <a:normAutofit/>
          </a:bodyPr>
          <a:lstStyle/>
          <a:p>
            <a:r>
              <a:rPr lang="el-GR" dirty="0"/>
              <a:t>ΔΗΜΙΟΥΡΓΙΑ ΚΑΙ ΠΑΡΑΤΗΡΗΣΗ ΕΝΟΣ ΠΙΝΑΚΑ ΣΥΣΧΕΤΙΣΗΣ (</a:t>
            </a:r>
            <a:r>
              <a:rPr lang="en-US" dirty="0"/>
              <a:t>HEATMAP </a:t>
            </a:r>
            <a:r>
              <a:rPr lang="el-GR" dirty="0"/>
              <a:t>ΟΠΟΥ ΤΟ ΑΠΟΘΗΚΕΥΣΑΜΕ ΣΤΟ ΑΡΧΕΙΟ </a:t>
            </a:r>
            <a:r>
              <a:rPr lang="en-US" dirty="0"/>
              <a:t>CORRELATION)</a:t>
            </a:r>
            <a:r>
              <a:rPr lang="el-GR" dirty="0"/>
              <a:t> ΓΙΑ ΝΑ ΠΡΟΣΔΙΟΡΙΣΟΥΜΕ ΤΗΝ ΕΞΑΡΤΗΣΗ ΤΩΝ ΔΕΔΟΜΕΝΩΝ ΜΕΤΑΞΥ ΤΟΥΣ</a:t>
            </a:r>
          </a:p>
          <a:p>
            <a:r>
              <a:rPr lang="el-GR" dirty="0"/>
              <a:t>ΣΥΜΠΕΡΑΙΝΟΥΜΕ ΠΩΣ Η ΧΡΗΣΗ ΔΥΟ ‘Η ΠΕΡΙΣΣΟΤΕΡΩΝ ΜΕΤΑΒΛΗΤΩΝ «Χ» ΜΕ ΜΕΓΑΛΗ ΣΥΣΧΕΤΙΣΗ ΜΕΤΑΞΥ ΤΟΥΣ ΕΠΗΡΕΑΖΕΙ ΑΡΝΗΤΙΚΑ ΤΑ ΑΠΟΤΕΛΕΣΜΑΤΑ ΜΑΣ</a:t>
            </a:r>
          </a:p>
          <a:p>
            <a:r>
              <a:rPr lang="el-GR" dirty="0"/>
              <a:t>ΤΟ ΣΥΜΠΕΡΑΣΜΑ ΕΞΑΓΕΤΑΙ ΕΜΠΕΙΡΙΚΑ ΑΦΟΥ ΓΙΑ ΝΑ ΤΟ ΕΛΕΓΞΟΥΜΕ ΕΠΡΕΠΕ ΝΑ ΤΡΕΞΟΥΜΕ ΤΟ ΜΟΝΤΕΛΟ ΜΑΣ ΑΡΚΕΤΕΣ ΦΟΡΕΣ ΚΑΙ ΝΑ ΠΑΡΑΤΗΡΗΣΟΥΜΕ ΤΗΝ ΑΠΟΔΟΤΙΚΟΤΗΤΑ ΤΟΥ ΚΑΙ ΤΗΝ ΑΠΟΚΛΙΣΗ ΤΩΝ ΕΚΤΙΜΩΜΕΝΩΝ ΤΙΜΩΝ ΑΠΌ ΤΙΣ ΗΔΗ ΥΠΑΡΧΟΥΣΕΣ</a:t>
            </a:r>
          </a:p>
          <a:p>
            <a:endParaRPr lang="en-US" dirty="0"/>
          </a:p>
          <a:p>
            <a:endParaRPr lang="el-GR" dirty="0"/>
          </a:p>
          <a:p>
            <a:endParaRPr lang="el-GR" dirty="0"/>
          </a:p>
          <a:p>
            <a:endParaRPr lang="el-GR" sz="2000" dirty="0"/>
          </a:p>
        </p:txBody>
      </p:sp>
    </p:spTree>
    <p:extLst>
      <p:ext uri="{BB962C8B-B14F-4D97-AF65-F5344CB8AC3E}">
        <p14:creationId xmlns:p14="http://schemas.microsoft.com/office/powerpoint/2010/main" val="35911443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B96298-36DF-47C5-BD7F-A36259A60E90}"/>
              </a:ext>
            </a:extLst>
          </p:cNvPr>
          <p:cNvSpPr>
            <a:spLocks noGrp="1"/>
          </p:cNvSpPr>
          <p:nvPr>
            <p:ph type="title"/>
          </p:nvPr>
        </p:nvSpPr>
        <p:spPr>
          <a:xfrm>
            <a:off x="843701" y="0"/>
            <a:ext cx="9905998" cy="1478570"/>
          </a:xfrm>
        </p:spPr>
        <p:txBody>
          <a:bodyPr>
            <a:normAutofit/>
          </a:bodyPr>
          <a:lstStyle/>
          <a:p>
            <a:pPr algn="ctr"/>
            <a:r>
              <a:rPr lang="en-US" dirty="0"/>
              <a:t>REGRESSION MODEL </a:t>
            </a:r>
            <a:endParaRPr lang="el-GR" dirty="0"/>
          </a:p>
        </p:txBody>
      </p:sp>
      <p:graphicFrame>
        <p:nvGraphicFramePr>
          <p:cNvPr id="5" name="Θέση περιεχομένου 2">
            <a:extLst>
              <a:ext uri="{FF2B5EF4-FFF2-40B4-BE49-F238E27FC236}">
                <a16:creationId xmlns:a16="http://schemas.microsoft.com/office/drawing/2014/main" id="{EEBC9F99-BE95-49A9-83D8-90160C998785}"/>
              </a:ext>
            </a:extLst>
          </p:cNvPr>
          <p:cNvGraphicFramePr>
            <a:graphicFrameLocks noGrp="1"/>
          </p:cNvGraphicFramePr>
          <p:nvPr>
            <p:ph idx="1"/>
            <p:extLst>
              <p:ext uri="{D42A27DB-BD31-4B8C-83A1-F6EECF244321}">
                <p14:modId xmlns:p14="http://schemas.microsoft.com/office/powerpoint/2010/main" val="3142789738"/>
              </p:ext>
            </p:extLst>
          </p:nvPr>
        </p:nvGraphicFramePr>
        <p:xfrm>
          <a:off x="967563" y="1105786"/>
          <a:ext cx="10643190" cy="491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86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E45DE99E-7789-4BCF-AB94-257B4E9A5F8E}"/>
              </a:ext>
            </a:extLst>
          </p:cNvPr>
          <p:cNvPicPr>
            <a:picLocks noChangeAspect="1"/>
          </p:cNvPicPr>
          <p:nvPr/>
        </p:nvPicPr>
        <p:blipFill rotWithShape="1">
          <a:blip r:embed="rId2">
            <a:alphaModFix amt="40000"/>
          </a:blip>
          <a:srcRect t="16527" b="8223"/>
          <a:stretch/>
        </p:blipFill>
        <p:spPr>
          <a:xfrm>
            <a:off x="20" y="10"/>
            <a:ext cx="12191979" cy="6857990"/>
          </a:xfrm>
          <a:prstGeom prst="rect">
            <a:avLst/>
          </a:prstGeom>
        </p:spPr>
      </p:pic>
      <p:sp>
        <p:nvSpPr>
          <p:cNvPr id="2" name="Τίτλος 1">
            <a:extLst>
              <a:ext uri="{FF2B5EF4-FFF2-40B4-BE49-F238E27FC236}">
                <a16:creationId xmlns:a16="http://schemas.microsoft.com/office/drawing/2014/main" id="{853EE3A9-EFEA-4187-B290-28774AA23507}"/>
              </a:ext>
            </a:extLst>
          </p:cNvPr>
          <p:cNvSpPr>
            <a:spLocks noGrp="1"/>
          </p:cNvSpPr>
          <p:nvPr>
            <p:ph type="title"/>
          </p:nvPr>
        </p:nvSpPr>
        <p:spPr>
          <a:xfrm>
            <a:off x="3234690" y="325166"/>
            <a:ext cx="7875270" cy="540787"/>
          </a:xfrm>
        </p:spPr>
        <p:txBody>
          <a:bodyPr>
            <a:normAutofit fontScale="90000"/>
          </a:bodyPr>
          <a:lstStyle/>
          <a:p>
            <a:r>
              <a:rPr lang="en-US" sz="4000" b="1" i="1" u="sng" dirty="0">
                <a:solidFill>
                  <a:schemeClr val="accent6">
                    <a:lumMod val="40000"/>
                    <a:lumOff val="60000"/>
                  </a:schemeClr>
                </a:solidFill>
                <a:effectLst>
                  <a:outerShdw blurRad="38100" dist="38100" dir="2700000" algn="tl">
                    <a:srgbClr val="000000">
                      <a:alpha val="43137"/>
                    </a:srgbClr>
                  </a:outerShdw>
                </a:effectLst>
              </a:rPr>
              <a:t>Linear regression model</a:t>
            </a:r>
            <a:endParaRPr lang="el-GR" sz="4000" b="1" i="1" u="sng"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425FF7E8-DE31-4205-840D-7B78510E692C}"/>
              </a:ext>
            </a:extLst>
          </p:cNvPr>
          <p:cNvSpPr>
            <a:spLocks noGrp="1"/>
          </p:cNvSpPr>
          <p:nvPr>
            <p:ph idx="1"/>
          </p:nvPr>
        </p:nvSpPr>
        <p:spPr>
          <a:xfrm>
            <a:off x="857250" y="999535"/>
            <a:ext cx="10456833" cy="5184096"/>
          </a:xfrm>
        </p:spPr>
        <p:txBody>
          <a:bodyPr anchor="ctr">
            <a:normAutofit/>
          </a:bodyPr>
          <a:lstStyle/>
          <a:p>
            <a:r>
              <a:rPr lang="el-GR" dirty="0">
                <a:solidFill>
                  <a:schemeClr val="tx2">
                    <a:lumMod val="40000"/>
                    <a:lumOff val="60000"/>
                  </a:schemeClr>
                </a:solidFill>
              </a:rPr>
              <a:t>ΌΠΩΣ ΑΝΑΦΕΡΘΗΚΕ ΣΤΗΝ ΠΡΟΗΓΟΥΜΕΝΗ ΔΙΑΦΑΝΕΙΑ ΤΟ ΜΟΝΤΕΛΟ ΠΡΟΒΛΕΨΗΣ ΚΑΤΑΣΚΕΥΑΖΕΤΑΙ ΜΕ ΟΡΙΣΜΕΝΑ ΒΗΜΑΤΑ</a:t>
            </a:r>
          </a:p>
          <a:p>
            <a:r>
              <a:rPr lang="el-GR" dirty="0">
                <a:solidFill>
                  <a:schemeClr val="tx2">
                    <a:lumMod val="40000"/>
                    <a:lumOff val="60000"/>
                  </a:schemeClr>
                </a:solidFill>
              </a:rPr>
              <a:t>Η ΑΠΟΤΕΛΕΣΜΑΤΙΚΟΤΗΤΑ ΩΣΤΟΣΟ ΤΩΝ ΜΟΝΤΕΛΩΝ ΜΑΣ ΕΞΑΡΤΑΤΑΙ ΑΠΌ ΤΗΝ ΑΚΡΙΒΕΙΑ ΤΟΥΣ ΣΤΙΣ ΠΡΟΒΛΕΨΕΙΣ</a:t>
            </a:r>
          </a:p>
          <a:p>
            <a:r>
              <a:rPr lang="el-GR" dirty="0">
                <a:solidFill>
                  <a:schemeClr val="tx2">
                    <a:lumMod val="40000"/>
                    <a:lumOff val="60000"/>
                  </a:schemeClr>
                </a:solidFill>
              </a:rPr>
              <a:t>Η ΑΠΟΔΟΣΗ</a:t>
            </a:r>
            <a:r>
              <a:rPr lang="en-US" dirty="0">
                <a:solidFill>
                  <a:schemeClr val="tx2">
                    <a:lumMod val="40000"/>
                    <a:lumOff val="60000"/>
                  </a:schemeClr>
                </a:solidFill>
              </a:rPr>
              <a:t> – </a:t>
            </a:r>
            <a:r>
              <a:rPr lang="el-GR" dirty="0">
                <a:solidFill>
                  <a:schemeClr val="tx2">
                    <a:lumMod val="40000"/>
                    <a:lumOff val="60000"/>
                  </a:schemeClr>
                </a:solidFill>
              </a:rPr>
              <a:t>ΑΚΡΙΒΕΙΑ ΤΟΥ ΜΟΝΤΕΛΟΥ ΜΑΣ ΥΠΟΛΟΓΙΖΕΤΑΙ ΜΕΣΩ ΤΗΣ ΜΕΤΡΙΚΗΣ </a:t>
            </a:r>
            <a:r>
              <a:rPr lang="en-US" dirty="0">
                <a:solidFill>
                  <a:schemeClr val="tx2">
                    <a:lumMod val="40000"/>
                    <a:lumOff val="60000"/>
                  </a:schemeClr>
                </a:solidFill>
              </a:rPr>
              <a:t>ACCURACY</a:t>
            </a:r>
            <a:endParaRPr lang="el-GR" dirty="0">
              <a:solidFill>
                <a:schemeClr val="tx2">
                  <a:lumMod val="40000"/>
                  <a:lumOff val="60000"/>
                </a:schemeClr>
              </a:solidFill>
            </a:endParaRPr>
          </a:p>
          <a:p>
            <a:r>
              <a:rPr lang="el-GR" dirty="0">
                <a:solidFill>
                  <a:schemeClr val="tx2">
                    <a:lumMod val="40000"/>
                    <a:lumOff val="60000"/>
                  </a:schemeClr>
                </a:solidFill>
              </a:rPr>
              <a:t>ΠΑΡΑΤΗΡΟΥΜΕ ΠΩΣ ΤΟ</a:t>
            </a:r>
            <a:r>
              <a:rPr lang="en-US" dirty="0">
                <a:solidFill>
                  <a:schemeClr val="tx2">
                    <a:lumMod val="40000"/>
                    <a:lumOff val="60000"/>
                  </a:schemeClr>
                </a:solidFill>
              </a:rPr>
              <a:t> LINEAR REGRESSION MODEL </a:t>
            </a:r>
            <a:r>
              <a:rPr lang="el-GR" dirty="0">
                <a:solidFill>
                  <a:schemeClr val="tx2">
                    <a:lumMod val="40000"/>
                    <a:lumOff val="60000"/>
                  </a:schemeClr>
                </a:solidFill>
              </a:rPr>
              <a:t>ΔΕΝ ΑΠΟΤΕΛΕΙ ΚΑΙ ΈΝΑ ΤΟΣΟ ΑΠΟΔΟΤΙΚΟ ΜΟΝΤΕΛΟ ΠΡΟΒΛΕΨΗΣ ΑΦΟΥ Η ΑΚΡΙΒΕΙΑ ΤΟΥ ΗΤΑΝ ΤΗΣ ΤΑΞΕΩΣ 3% ΧΩΡΙΣ ΝΑ ΜΠΟΡΕΙ ΝΑ ΑΥΞΗΘΕΙ ΣΗΜΑΝΤΙΚΑ</a:t>
            </a:r>
          </a:p>
        </p:txBody>
      </p:sp>
    </p:spTree>
    <p:extLst>
      <p:ext uri="{BB962C8B-B14F-4D97-AF65-F5344CB8AC3E}">
        <p14:creationId xmlns:p14="http://schemas.microsoft.com/office/powerpoint/2010/main" val="18899401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7835454C-D59F-44E2-AD96-C62D60782C86}"/>
              </a:ext>
            </a:extLst>
          </p:cNvPr>
          <p:cNvPicPr>
            <a:picLocks noChangeAspect="1"/>
          </p:cNvPicPr>
          <p:nvPr/>
        </p:nvPicPr>
        <p:blipFill rotWithShape="1">
          <a:blip r:embed="rId2">
            <a:alphaModFix amt="40000"/>
          </a:blip>
          <a:srcRect l="8000" r="-1" b="-1"/>
          <a:stretch/>
        </p:blipFill>
        <p:spPr>
          <a:xfrm>
            <a:off x="20" y="10"/>
            <a:ext cx="12191980" cy="6857989"/>
          </a:xfrm>
          <a:prstGeom prst="rect">
            <a:avLst/>
          </a:prstGeom>
        </p:spPr>
      </p:pic>
      <p:sp>
        <p:nvSpPr>
          <p:cNvPr id="2" name="Τίτλος 1">
            <a:extLst>
              <a:ext uri="{FF2B5EF4-FFF2-40B4-BE49-F238E27FC236}">
                <a16:creationId xmlns:a16="http://schemas.microsoft.com/office/drawing/2014/main" id="{746E8DC9-0D68-4442-996D-2535CBF0A337}"/>
              </a:ext>
            </a:extLst>
          </p:cNvPr>
          <p:cNvSpPr>
            <a:spLocks noGrp="1"/>
          </p:cNvSpPr>
          <p:nvPr>
            <p:ph type="title"/>
          </p:nvPr>
        </p:nvSpPr>
        <p:spPr>
          <a:xfrm>
            <a:off x="2133580" y="209671"/>
            <a:ext cx="8450600" cy="712237"/>
          </a:xfrm>
        </p:spPr>
        <p:txBody>
          <a:bodyPr>
            <a:noAutofit/>
          </a:bodyPr>
          <a:lstStyle/>
          <a:p>
            <a:r>
              <a:rPr lang="en-US" sz="4000" b="1" i="1" u="sng" dirty="0">
                <a:solidFill>
                  <a:schemeClr val="accent6">
                    <a:lumMod val="40000"/>
                    <a:lumOff val="60000"/>
                  </a:schemeClr>
                </a:solidFill>
                <a:effectLst>
                  <a:outerShdw blurRad="38100" dist="38100" dir="2700000" algn="tl">
                    <a:srgbClr val="000000">
                      <a:alpha val="43137"/>
                    </a:srgbClr>
                  </a:outerShdw>
                </a:effectLst>
              </a:rPr>
              <a:t>Random forest regression model</a:t>
            </a:r>
            <a:endParaRPr lang="el-GR" sz="4000" b="1" i="1" u="sng" dirty="0">
              <a:solidFill>
                <a:schemeClr val="accent6">
                  <a:lumMod val="40000"/>
                  <a:lumOff val="60000"/>
                </a:schemeClr>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175D6480-CDC6-443E-A559-6B4236078B26}"/>
              </a:ext>
            </a:extLst>
          </p:cNvPr>
          <p:cNvSpPr>
            <a:spLocks noGrp="1"/>
          </p:cNvSpPr>
          <p:nvPr>
            <p:ph idx="1"/>
          </p:nvPr>
        </p:nvSpPr>
        <p:spPr>
          <a:xfrm>
            <a:off x="1005308" y="1274368"/>
            <a:ext cx="10527030" cy="5373961"/>
          </a:xfrm>
        </p:spPr>
        <p:txBody>
          <a:bodyPr anchor="ctr">
            <a:normAutofit fontScale="92500" lnSpcReduction="10000"/>
          </a:bodyPr>
          <a:lstStyle/>
          <a:p>
            <a:r>
              <a:rPr lang="el-GR" dirty="0">
                <a:solidFill>
                  <a:schemeClr val="tx2">
                    <a:lumMod val="40000"/>
                    <a:lumOff val="60000"/>
                  </a:schemeClr>
                </a:solidFill>
              </a:rPr>
              <a:t>ΓΙΑ ΚΑΛΥΤΕΡΕΣ ΠΡΟΒΛΕΨΕΙΣ ΥΣΤΕΡΑ ΑΠΌ ΕΡΕΥΝΑ ΠΟΥ ΠΡΑΓΜΑΤΟΠΟΙΗΘΗΚΕ ΑΠΌ ΤΑ ΜΕΛΗ ΤΗΣ ΟΜΑΔΑΣ ΚΑΤΑΛΗΞΑΜΕ ΣΤΗΝ ΧΡΗΣΗ ΤΟΥ </a:t>
            </a:r>
            <a:r>
              <a:rPr lang="en-US" dirty="0">
                <a:solidFill>
                  <a:schemeClr val="tx2">
                    <a:lumMod val="40000"/>
                    <a:lumOff val="60000"/>
                  </a:schemeClr>
                </a:solidFill>
              </a:rPr>
              <a:t>RANDOM FOREST REGRESSION MODEL </a:t>
            </a:r>
          </a:p>
          <a:p>
            <a:r>
              <a:rPr lang="el-GR" dirty="0">
                <a:solidFill>
                  <a:schemeClr val="tx2">
                    <a:lumMod val="40000"/>
                    <a:lumOff val="60000"/>
                  </a:schemeClr>
                </a:solidFill>
              </a:rPr>
              <a:t>ΠΑΡΑΤΗΡΗΣΑΜΕ ΡΑΓΔΑΙΑ ΑΥΞΗΣΗ ΣΤΗΝ ΑΚΡΙΒΕΙΑ ΤΩΝ ΠΡΟΒΛΕΨΕΩΝ ΜΑΣ ΑΓΓΙΖΟΝΤΑΣ ΤΗΝ ΤΑΞΗ ΤΟΥ 95%</a:t>
            </a:r>
          </a:p>
          <a:p>
            <a:r>
              <a:rPr lang="el-GR" dirty="0">
                <a:solidFill>
                  <a:schemeClr val="tx2">
                    <a:lumMod val="40000"/>
                    <a:lumOff val="60000"/>
                  </a:schemeClr>
                </a:solidFill>
              </a:rPr>
              <a:t>ΠΡΟΣΠΑΘΗΣΑΜΕ ΝΑ ΑΥΞΗΣΟΥΜΕ ΤΗΝ ΑΚΡΙΒΕΙΑ ΜΕ ΤΗΝ ΑΛΛΑΓΗ ΤΟΥ ΣΥΝΔΥΑΣΜΟΥ ΤΩΝ «Χ» ΜΕΤΑΒΛΗΤΩΝ ΒΑΣΗ ΤΟΥ </a:t>
            </a:r>
            <a:r>
              <a:rPr lang="en-US" dirty="0">
                <a:solidFill>
                  <a:schemeClr val="tx2">
                    <a:lumMod val="40000"/>
                    <a:lumOff val="60000"/>
                  </a:schemeClr>
                </a:solidFill>
              </a:rPr>
              <a:t>HEATMAP</a:t>
            </a:r>
            <a:r>
              <a:rPr lang="el-GR" dirty="0">
                <a:solidFill>
                  <a:schemeClr val="tx2">
                    <a:lumMod val="40000"/>
                    <a:lumOff val="60000"/>
                  </a:schemeClr>
                </a:solidFill>
              </a:rPr>
              <a:t> ΠΟΥ ΕΙΧΑΜΕ ΚΑΤΑΣΚΕΥΑΣΕΙ</a:t>
            </a:r>
          </a:p>
          <a:p>
            <a:r>
              <a:rPr lang="el-GR" dirty="0">
                <a:solidFill>
                  <a:schemeClr val="tx2">
                    <a:lumMod val="40000"/>
                    <a:lumOff val="60000"/>
                  </a:schemeClr>
                </a:solidFill>
              </a:rPr>
              <a:t>ΠΡΟΣΠΑΘΗΣΑΜΕ ΝΑ ΑΥΞΗΣΟΥΜΕ ΚΙ ΆΛΛΟ ΤΗΝ ΑΚΡΙΒΕΙΑ ΤΟΥ ΜΟΝΤΕΛΟΥ ΜΕ ΤΗΝ ΑΥΞΟΜΕΙΩΣΗ ΤΟΥ </a:t>
            </a:r>
            <a:r>
              <a:rPr lang="en-US" dirty="0">
                <a:solidFill>
                  <a:schemeClr val="tx2">
                    <a:lumMod val="40000"/>
                    <a:lumOff val="60000"/>
                  </a:schemeClr>
                </a:solidFill>
              </a:rPr>
              <a:t>ESTIMATORS </a:t>
            </a:r>
            <a:r>
              <a:rPr lang="el-GR" dirty="0">
                <a:solidFill>
                  <a:schemeClr val="tx2">
                    <a:lumMod val="40000"/>
                    <a:lumOff val="60000"/>
                  </a:schemeClr>
                </a:solidFill>
              </a:rPr>
              <a:t>ΚΑΙ </a:t>
            </a:r>
            <a:r>
              <a:rPr lang="en-US" dirty="0">
                <a:solidFill>
                  <a:schemeClr val="tx2">
                    <a:lumMod val="40000"/>
                    <a:lumOff val="60000"/>
                  </a:schemeClr>
                </a:solidFill>
              </a:rPr>
              <a:t>DEPTH </a:t>
            </a:r>
            <a:r>
              <a:rPr lang="el-GR" dirty="0">
                <a:solidFill>
                  <a:schemeClr val="tx2">
                    <a:lumMod val="40000"/>
                    <a:lumOff val="60000"/>
                  </a:schemeClr>
                </a:solidFill>
              </a:rPr>
              <a:t>ΤΟΥ ΔΕΝΤΡΟΥ </a:t>
            </a:r>
          </a:p>
          <a:p>
            <a:r>
              <a:rPr lang="el-GR" dirty="0">
                <a:solidFill>
                  <a:schemeClr val="tx2">
                    <a:lumMod val="40000"/>
                    <a:lumOff val="60000"/>
                  </a:schemeClr>
                </a:solidFill>
              </a:rPr>
              <a:t>ΤΟ ΑΠΟΤΕΛΕΣΜΑ ΗΤΑΝ ΝΑ ΑΥΞΗΘΕΙ Η ΑΚΡΙΒΕΙΑ ΣΤΟ 96,69%</a:t>
            </a:r>
          </a:p>
          <a:p>
            <a:r>
              <a:rPr lang="el-GR" sz="2000" dirty="0">
                <a:solidFill>
                  <a:schemeClr val="tx2">
                    <a:lumMod val="40000"/>
                    <a:lumOff val="60000"/>
                  </a:schemeClr>
                </a:solidFill>
              </a:rPr>
              <a:t>ΤΟ ΜΟΝΤΕΛΟ ΕΊΝΑΙ </a:t>
            </a:r>
            <a:r>
              <a:rPr lang="el-GR" sz="2000">
                <a:solidFill>
                  <a:schemeClr val="tx2">
                    <a:lumMod val="40000"/>
                    <a:lumOff val="60000"/>
                  </a:schemeClr>
                </a:solidFill>
              </a:rPr>
              <a:t>ΕΠΕΚΤΑΣΙΜΟ ΚΑΘΩΣ </a:t>
            </a:r>
            <a:r>
              <a:rPr lang="el-GR" sz="2000" dirty="0">
                <a:solidFill>
                  <a:schemeClr val="tx2">
                    <a:lumMod val="40000"/>
                    <a:lumOff val="60000"/>
                  </a:schemeClr>
                </a:solidFill>
              </a:rPr>
              <a:t>Η ΑΚΡΙΒΕΙΑ ΤΟΥ ΑΡΧΕΙΟΥ </a:t>
            </a:r>
            <a:r>
              <a:rPr lang="en-US" sz="2000" dirty="0">
                <a:solidFill>
                  <a:schemeClr val="tx2">
                    <a:lumMod val="40000"/>
                    <a:lumOff val="60000"/>
                  </a:schemeClr>
                </a:solidFill>
              </a:rPr>
              <a:t>TEST_DATA </a:t>
            </a:r>
            <a:r>
              <a:rPr lang="el-GR" sz="2000" dirty="0">
                <a:solidFill>
                  <a:schemeClr val="tx2">
                    <a:lumMod val="40000"/>
                    <a:lumOff val="60000"/>
                  </a:schemeClr>
                </a:solidFill>
              </a:rPr>
              <a:t>ΠΡΟΣΕΓΓΙΖΕΙ ΤΗΝ ΤΙΜΗ ΠΟΥ ΕΙΧΑΜΕ ΜΕ ΤΗΝ ΧΡΗΣΗ ΤΟΥ </a:t>
            </a:r>
            <a:r>
              <a:rPr lang="en-US" sz="2000" dirty="0">
                <a:solidFill>
                  <a:schemeClr val="tx2">
                    <a:lumMod val="40000"/>
                    <a:lumOff val="60000"/>
                  </a:schemeClr>
                </a:solidFill>
              </a:rPr>
              <a:t>ALL_DATA</a:t>
            </a:r>
            <a:endParaRPr lang="el-GR" sz="2000" dirty="0">
              <a:solidFill>
                <a:schemeClr val="tx2">
                  <a:lumMod val="40000"/>
                  <a:lumOff val="60000"/>
                </a:schemeClr>
              </a:solidFill>
            </a:endParaRPr>
          </a:p>
          <a:p>
            <a:endParaRPr lang="el-GR" dirty="0"/>
          </a:p>
        </p:txBody>
      </p:sp>
    </p:spTree>
    <p:extLst>
      <p:ext uri="{BB962C8B-B14F-4D97-AF65-F5344CB8AC3E}">
        <p14:creationId xmlns:p14="http://schemas.microsoft.com/office/powerpoint/2010/main" val="249657306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Κύκλωμα">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Κύκλωμα">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Κύκλωμα">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Κύκλωμα</Template>
  <TotalTime>27</TotalTime>
  <Words>677</Words>
  <Application>Microsoft Office PowerPoint</Application>
  <PresentationFormat>Ευρεία οθόνη</PresentationFormat>
  <Paragraphs>49</Paragraphs>
  <Slides>10</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10</vt:i4>
      </vt:variant>
    </vt:vector>
  </HeadingPairs>
  <TitlesOfParts>
    <vt:vector size="13" baseType="lpstr">
      <vt:lpstr>Arial</vt:lpstr>
      <vt:lpstr>Tw Cen MT</vt:lpstr>
      <vt:lpstr>Κύκλωμα</vt:lpstr>
      <vt:lpstr>ΘΕΩΡΙΑ ΑΠΟΦΑΣΕΩΝ</vt:lpstr>
      <vt:lpstr>ΠΡΟΕΤΟΙΜΑΣΙΑ ΤΩΝ ΔΕΔΟΜΕΝΩΝ</vt:lpstr>
      <vt:lpstr>ΠΡΟΕΤΟΙΜΑΣΙΑ ΤΩΝ ΔΕΔΟΜΕΝΩΝ</vt:lpstr>
      <vt:lpstr>TI EINAI ΤΟ ΑΡΧΕΙΟ TEST ΚΑΙ ΠΟΙΑ Η ΧΡΗΣΙΜΟΤΗΤΑ ΤΟΥ</vt:lpstr>
      <vt:lpstr>Η ΣΥΣΧεΤΙΣΗ ΤΩΝ δεδομενΩΝ</vt:lpstr>
      <vt:lpstr>ΤΟ ΠΡΟΒΛΗΜΑ ΤΗΣ ΣΥΣΧΕΤΙΣΗΣ ΚΑΙ Η ΕΠΙΛΥΣΗ ΤΟΥ</vt:lpstr>
      <vt:lpstr>REGRESSION MODEL </vt:lpstr>
      <vt:lpstr>Linear regression model</vt:lpstr>
      <vt:lpstr>Random forest regression model</vt:lpstr>
      <vt:lpstr>ΕΥΧΑΡΙΣΤΟΎΜΕ ΠΟΛΎ!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ΘΕΩΡΙΑ ΑΠΟΦΑΣΕΩΝ</dc:title>
  <dc:creator>Κώστας Κουτικλιάς</dc:creator>
  <cp:lastModifiedBy>Κώστας Κουτικλιάς</cp:lastModifiedBy>
  <cp:revision>5</cp:revision>
  <dcterms:created xsi:type="dcterms:W3CDTF">2021-02-23T12:09:36Z</dcterms:created>
  <dcterms:modified xsi:type="dcterms:W3CDTF">2021-02-23T12:37:32Z</dcterms:modified>
</cp:coreProperties>
</file>