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8" r:id="rId3"/>
    <p:sldId id="260" r:id="rId4"/>
    <p:sldId id="262" r:id="rId5"/>
    <p:sldId id="267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3285" autoAdjust="0"/>
  </p:normalViewPr>
  <p:slideViewPr>
    <p:cSldViewPr snapToGrid="0">
      <p:cViewPr varScale="1">
        <p:scale>
          <a:sx n="100" d="100"/>
          <a:sy n="100" d="100"/>
        </p:scale>
        <p:origin x="72" y="1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FF720-36F8-47B2-AE0F-3644F1667EF6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FEA07-93F4-4B69-9F5D-E05BC0031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565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461745-4421-4323-80D7-998CB82C972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EBD32CC-E3B4-4756-BF20-E7CF0B847F9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31915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1745-4421-4323-80D7-998CB82C972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32CC-E3B4-4756-BF20-E7CF0B847F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09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1745-4421-4323-80D7-998CB82C972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32CC-E3B4-4756-BF20-E7CF0B847F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19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1745-4421-4323-80D7-998CB82C972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32CC-E3B4-4756-BF20-E7CF0B847F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00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461745-4421-4323-80D7-998CB82C972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BD32CC-E3B4-4756-BF20-E7CF0B847F9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54264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1745-4421-4323-80D7-998CB82C972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32CC-E3B4-4756-BF20-E7CF0B847F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17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1745-4421-4323-80D7-998CB82C972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32CC-E3B4-4756-BF20-E7CF0B847F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90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1745-4421-4323-80D7-998CB82C972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32CC-E3B4-4756-BF20-E7CF0B847F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02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1745-4421-4323-80D7-998CB82C972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32CC-E3B4-4756-BF20-E7CF0B847F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34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461745-4421-4323-80D7-998CB82C972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BD32CC-E3B4-4756-BF20-E7CF0B847F9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287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461745-4421-4323-80D7-998CB82C972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BD32CC-E3B4-4756-BF20-E7CF0B847F9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387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3461745-4421-4323-80D7-998CB82C972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EBD32CC-E3B4-4756-BF20-E7CF0B847F9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706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jpe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401BC4C-69C0-CBBF-AA4C-2C48DCDC3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7418" y="2513640"/>
            <a:ext cx="8217163" cy="915360"/>
          </a:xfrm>
        </p:spPr>
        <p:txBody>
          <a:bodyPr/>
          <a:lstStyle/>
          <a:p>
            <a:r>
              <a:rPr lang="ru-RU" sz="4800" b="0" i="0" dirty="0">
                <a:solidFill>
                  <a:srgbClr val="000000"/>
                </a:solidFill>
                <a:effectLst/>
                <a:highlight>
                  <a:srgbClr val="F0F2F5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</a:t>
            </a:r>
            <a:r>
              <a:rPr lang="ru-RU" sz="4800" dirty="0">
                <a:solidFill>
                  <a:srgbClr val="000000"/>
                </a:solidFill>
                <a:highlight>
                  <a:srgbClr val="F0F2F5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0" i="0" dirty="0">
                <a:solidFill>
                  <a:srgbClr val="000000"/>
                </a:solidFill>
                <a:effectLst/>
                <a:highlight>
                  <a:srgbClr val="F0F2F5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To-Do List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691934-AB3F-82DD-9EDA-B2F30D361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9130" y="5305425"/>
            <a:ext cx="4540045" cy="559543"/>
          </a:xfrm>
        </p:spPr>
        <p:txBody>
          <a:bodyPr/>
          <a:lstStyle/>
          <a:p>
            <a:r>
              <a:rPr lang="en-US" i="1" dirty="0"/>
              <a:t>  </a:t>
            </a:r>
            <a:endParaRPr lang="ru-RU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55A33-EDE3-A240-9818-CC477D6C9CCF}"/>
              </a:ext>
            </a:extLst>
          </p:cNvPr>
          <p:cNvSpPr txBox="1"/>
          <p:nvPr/>
        </p:nvSpPr>
        <p:spPr>
          <a:xfrm>
            <a:off x="6807198" y="3942098"/>
            <a:ext cx="4184073" cy="2062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553"/>
              </a:lnSpc>
              <a:buNone/>
            </a:pPr>
            <a:r>
              <a:rPr lang="ru-RU" sz="1800" i="1" dirty="0">
                <a:solidFill>
                  <a:schemeClr val="tx2"/>
                </a:solidFill>
                <a:latin typeface="+mj-lt"/>
              </a:rPr>
              <a:t>Выполнили студенты</a:t>
            </a:r>
            <a:r>
              <a:rPr lang="en-US" sz="1800" i="1" dirty="0">
                <a:solidFill>
                  <a:schemeClr val="tx2"/>
                </a:solidFill>
                <a:latin typeface="+mj-lt"/>
              </a:rPr>
              <a:t>:</a:t>
            </a:r>
            <a:endParaRPr lang="ru-RU" sz="1800" i="1" dirty="0">
              <a:solidFill>
                <a:schemeClr val="tx2"/>
              </a:solidFill>
              <a:latin typeface="+mj-lt"/>
            </a:endParaRPr>
          </a:p>
          <a:p>
            <a:pPr marL="0" indent="0" algn="r">
              <a:lnSpc>
                <a:spcPts val="2553"/>
              </a:lnSpc>
              <a:buNone/>
            </a:pPr>
            <a:r>
              <a:rPr lang="ru-RU" i="1" dirty="0">
                <a:solidFill>
                  <a:schemeClr val="tx2"/>
                </a:solidFill>
                <a:latin typeface="+mj-lt"/>
              </a:rPr>
              <a:t>Грязнов Д.Ю.</a:t>
            </a:r>
          </a:p>
          <a:p>
            <a:pPr marL="0" indent="0" algn="r">
              <a:lnSpc>
                <a:spcPts val="2553"/>
              </a:lnSpc>
              <a:buNone/>
            </a:pPr>
            <a:r>
              <a:rPr lang="ru-RU" i="1" dirty="0" err="1">
                <a:solidFill>
                  <a:schemeClr val="tx2"/>
                </a:solidFill>
                <a:latin typeface="+mj-lt"/>
              </a:rPr>
              <a:t>Илюшечкин</a:t>
            </a:r>
            <a:r>
              <a:rPr lang="ru-RU" i="1" dirty="0">
                <a:solidFill>
                  <a:schemeClr val="tx2"/>
                </a:solidFill>
                <a:latin typeface="+mj-lt"/>
              </a:rPr>
              <a:t> Д.А.</a:t>
            </a:r>
          </a:p>
          <a:p>
            <a:pPr marL="0" indent="0" algn="r">
              <a:lnSpc>
                <a:spcPts val="2553"/>
              </a:lnSpc>
              <a:buNone/>
            </a:pPr>
            <a:r>
              <a:rPr lang="ru-RU" i="1" dirty="0">
                <a:solidFill>
                  <a:schemeClr val="tx2"/>
                </a:solidFill>
                <a:latin typeface="+mj-lt"/>
              </a:rPr>
              <a:t>Карасев А.Д.</a:t>
            </a:r>
          </a:p>
          <a:p>
            <a:pPr marL="0" indent="0" algn="r">
              <a:lnSpc>
                <a:spcPts val="2553"/>
              </a:lnSpc>
              <a:buNone/>
            </a:pPr>
            <a:r>
              <a:rPr lang="ru-RU" i="1" dirty="0" err="1">
                <a:solidFill>
                  <a:schemeClr val="tx2"/>
                </a:solidFill>
                <a:latin typeface="+mj-lt"/>
              </a:rPr>
              <a:t>Шишлонов</a:t>
            </a:r>
            <a:r>
              <a:rPr lang="ru-RU" i="1" dirty="0">
                <a:solidFill>
                  <a:schemeClr val="tx2"/>
                </a:solidFill>
                <a:latin typeface="+mj-lt"/>
              </a:rPr>
              <a:t> А.А</a:t>
            </a:r>
          </a:p>
          <a:p>
            <a:pPr marL="0" indent="0" algn="r">
              <a:lnSpc>
                <a:spcPts val="2553"/>
              </a:lnSpc>
              <a:buNone/>
            </a:pPr>
            <a:endParaRPr lang="en-US" sz="1800" i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275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816C3-730F-B66C-4146-4CEB0C64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124" y="107363"/>
            <a:ext cx="7191974" cy="914401"/>
          </a:xfrm>
        </p:spPr>
        <p:txBody>
          <a:bodyPr>
            <a:normAutofit/>
          </a:bodyPr>
          <a:lstStyle/>
          <a:p>
            <a:pPr algn="l"/>
            <a:r>
              <a:rPr lang="ru-RU" sz="4800" dirty="0"/>
              <a:t>Основная</a:t>
            </a:r>
            <a:r>
              <a:rPr lang="en-US" sz="4800" dirty="0"/>
              <a:t> </a:t>
            </a:r>
            <a:r>
              <a:rPr lang="ru-RU" sz="4800" dirty="0"/>
              <a:t>концепция</a:t>
            </a:r>
          </a:p>
        </p:txBody>
      </p:sp>
      <p:sp>
        <p:nvSpPr>
          <p:cNvPr id="9" name="Text 8">
            <a:extLst>
              <a:ext uri="{FF2B5EF4-FFF2-40B4-BE49-F238E27FC236}">
                <a16:creationId xmlns:a16="http://schemas.microsoft.com/office/drawing/2014/main" id="{3B0F8BB4-CC88-AFAF-A7FC-36B41DBC9304}"/>
              </a:ext>
            </a:extLst>
          </p:cNvPr>
          <p:cNvSpPr/>
          <p:nvPr/>
        </p:nvSpPr>
        <p:spPr>
          <a:xfrm>
            <a:off x="5994401" y="1258194"/>
            <a:ext cx="4987636" cy="25380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553"/>
              </a:lnSpc>
              <a:buNone/>
            </a:pPr>
            <a:r>
              <a:rPr lang="ru-RU" sz="1400" dirty="0">
                <a:solidFill>
                  <a:schemeClr val="tx2"/>
                </a:solidFill>
                <a:latin typeface="+mj-lt"/>
                <a:ea typeface="Nobile" pitchFamily="34" charset="-122"/>
                <a:cs typeface="Nobile" pitchFamily="34" charset="-120"/>
              </a:rPr>
              <a:t>Эффективное управление задачами является ключевым элементом успеха любой компании. В условиях быстроменяющейся бизнес-среды и возрастающих требований к скорости и качеству выполнения задач, наличие удобного и функционального инструмента для планирования и контроля становится необходимостью.</a:t>
            </a:r>
            <a:endParaRPr 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5356CE-9940-E0C0-BA2D-E427EA54930E}"/>
              </a:ext>
            </a:extLst>
          </p:cNvPr>
          <p:cNvSpPr txBox="1"/>
          <p:nvPr/>
        </p:nvSpPr>
        <p:spPr>
          <a:xfrm>
            <a:off x="4226034" y="3532689"/>
            <a:ext cx="473578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750"/>
              </a:spcAft>
            </a:pPr>
            <a:r>
              <a:rPr lang="ru-RU" sz="1400" dirty="0">
                <a:solidFill>
                  <a:schemeClr val="tx2"/>
                </a:solidFill>
                <a:latin typeface="+mj-lt"/>
                <a:ea typeface="Nobile" pitchFamily="34" charset="-122"/>
              </a:rPr>
              <a:t>Основной целью проекта является создание приложение для управления задачами компании :</a:t>
            </a:r>
          </a:p>
          <a:p>
            <a:pPr marL="342900" indent="-342900">
              <a:spcAft>
                <a:spcPts val="750"/>
              </a:spcAft>
              <a:buFont typeface="+mj-lt"/>
              <a:buAutoNum type="arabicPeriod"/>
            </a:pPr>
            <a:r>
              <a:rPr lang="ru-RU" sz="1400" dirty="0">
                <a:solidFill>
                  <a:schemeClr val="tx2"/>
                </a:solidFill>
                <a:latin typeface="+mj-lt"/>
                <a:ea typeface="Nobile" pitchFamily="34" charset="-122"/>
              </a:rPr>
              <a:t>Разработка интерфейса, который позволяет пользователям легко создавать, просматривать и удалять задачи.</a:t>
            </a:r>
          </a:p>
          <a:p>
            <a:pPr marL="342900" indent="-342900">
              <a:spcAft>
                <a:spcPts val="750"/>
              </a:spcAft>
              <a:buFont typeface="+mj-lt"/>
              <a:buAutoNum type="arabicPeriod"/>
            </a:pPr>
            <a:r>
              <a:rPr lang="ru-RU" sz="1400" dirty="0">
                <a:solidFill>
                  <a:schemeClr val="tx2"/>
                </a:solidFill>
                <a:latin typeface="+mj-lt"/>
                <a:ea typeface="Nobile" pitchFamily="34" charset="-122"/>
              </a:rPr>
              <a:t>Реализация регистрации новых пользователей.</a:t>
            </a:r>
          </a:p>
          <a:p>
            <a:pPr marL="342900" indent="-342900">
              <a:spcAft>
                <a:spcPts val="750"/>
              </a:spcAft>
              <a:buFont typeface="+mj-lt"/>
              <a:buAutoNum type="arabicPeriod"/>
            </a:pPr>
            <a:r>
              <a:rPr lang="ru-RU" sz="1400" dirty="0">
                <a:solidFill>
                  <a:schemeClr val="tx2"/>
                </a:solidFill>
                <a:latin typeface="+mj-lt"/>
                <a:ea typeface="Nobile" pitchFamily="34" charset="-122"/>
              </a:rPr>
              <a:t>Обеспечение безопасной аутентификации с использованием </a:t>
            </a:r>
            <a:r>
              <a:rPr lang="ru-RU" sz="1400" dirty="0" err="1">
                <a:solidFill>
                  <a:schemeClr val="tx2"/>
                </a:solidFill>
                <a:latin typeface="+mj-lt"/>
                <a:ea typeface="Nobile" pitchFamily="34" charset="-122"/>
              </a:rPr>
              <a:t>email</a:t>
            </a:r>
            <a:r>
              <a:rPr lang="ru-RU" sz="1400" dirty="0">
                <a:solidFill>
                  <a:schemeClr val="tx2"/>
                </a:solidFill>
                <a:latin typeface="+mj-lt"/>
                <a:ea typeface="Nobile" pitchFamily="34" charset="-122"/>
              </a:rPr>
              <a:t> и пароля. </a:t>
            </a:r>
          </a:p>
        </p:txBody>
      </p:sp>
      <p:pic>
        <p:nvPicPr>
          <p:cNvPr id="22" name="Рисунок 21" descr="Вопросы со сплошной заливкой">
            <a:extLst>
              <a:ext uri="{FF2B5EF4-FFF2-40B4-BE49-F238E27FC236}">
                <a16:creationId xmlns:a16="http://schemas.microsoft.com/office/drawing/2014/main" id="{522389A4-4953-F560-7DDD-B8BC9011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3059" y="4269088"/>
            <a:ext cx="914400" cy="914400"/>
          </a:xfrm>
          <a:prstGeom prst="rect">
            <a:avLst/>
          </a:prstGeo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6A80DEE3-D23B-AE80-5E72-104AC9CA9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488" y="6447878"/>
            <a:ext cx="9612971" cy="1143324"/>
          </a:xfrm>
        </p:spPr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pic>
        <p:nvPicPr>
          <p:cNvPr id="1030" name="Picture 6" descr="Free and customizable to do list templates">
            <a:extLst>
              <a:ext uri="{FF2B5EF4-FFF2-40B4-BE49-F238E27FC236}">
                <a16:creationId xmlns:a16="http://schemas.microsoft.com/office/drawing/2014/main" id="{465E68B8-A730-071D-8304-3BC7ED746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378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 descr="В яблочко со сплошной заливкой">
            <a:extLst>
              <a:ext uri="{FF2B5EF4-FFF2-40B4-BE49-F238E27FC236}">
                <a16:creationId xmlns:a16="http://schemas.microsoft.com/office/drawing/2014/main" id="{7640EB16-5CEF-3C41-ACDD-7FF90C46F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58327" y="19004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3097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99A75-C4A4-6FB3-6276-4D838A755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5429" y="513082"/>
            <a:ext cx="7351698" cy="771030"/>
          </a:xfrm>
        </p:spPr>
        <p:txBody>
          <a:bodyPr/>
          <a:lstStyle/>
          <a:p>
            <a:r>
              <a:rPr lang="ru-RU" sz="4400" dirty="0"/>
              <a:t>Архитектура приложения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0E084A-C1C0-2577-3986-385692E9A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0449" y="1522734"/>
            <a:ext cx="4738132" cy="2378457"/>
          </a:xfrm>
        </p:spPr>
        <p:txBody>
          <a:bodyPr>
            <a:normAutofit/>
          </a:bodyPr>
          <a:lstStyle/>
          <a:p>
            <a:pPr algn="l" fontAlgn="base" latinLnBrk="0"/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Клиент-серверная модель</a:t>
            </a:r>
          </a:p>
          <a:p>
            <a:pPr algn="r" fontAlgn="base" latinLnBrk="0"/>
            <a:r>
              <a:rPr lang="ru-RU" sz="1400" i="1" u="sng" dirty="0">
                <a:solidFill>
                  <a:schemeClr val="tx1"/>
                </a:solidFill>
                <a:latin typeface="Times New Roman" panose="02020603050405020304" pitchFamily="18" charset="0"/>
              </a:rPr>
              <a:t>Сервер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 — программа, в которой хранятся и обрабатываются ресурсы. Сервер может располагаться на одном или нескольких компьютерах; но даже в одном компьютере может быть несколько виртуальных серверов. </a:t>
            </a:r>
            <a:r>
              <a:rPr lang="ru-RU" sz="1400" i="1" u="sng" dirty="0">
                <a:solidFill>
                  <a:schemeClr val="tx1"/>
                </a:solidFill>
                <a:latin typeface="Times New Roman" panose="02020603050405020304" pitchFamily="18" charset="0"/>
              </a:rPr>
              <a:t>Клиент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 — программа, которая запрашивает у сервера доступ к ресурсам. Для этого она использует API. Когда ваш браузер запрашивает у сервера веб-страницу, он выступает в роли клиента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9FC5268-14BF-EEEF-CD57-95636939596A}"/>
              </a:ext>
            </a:extLst>
          </p:cNvPr>
          <p:cNvSpPr/>
          <p:nvPr/>
        </p:nvSpPr>
        <p:spPr>
          <a:xfrm>
            <a:off x="1605346" y="1297932"/>
            <a:ext cx="4140723" cy="5409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9CC90CE8-D763-394C-ADDF-9C5BF8590365}"/>
              </a:ext>
            </a:extLst>
          </p:cNvPr>
          <p:cNvSpPr/>
          <p:nvPr/>
        </p:nvSpPr>
        <p:spPr>
          <a:xfrm>
            <a:off x="2052077" y="1370285"/>
            <a:ext cx="3095412" cy="3512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94"/>
              </a:lnSpc>
              <a:buNone/>
            </a:pPr>
            <a:r>
              <a:rPr lang="ru-RU" sz="2400" dirty="0"/>
              <a:t>Архитектурный подход</a:t>
            </a:r>
            <a:endParaRPr lang="en-US" sz="2400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25467CA0-EED5-7894-8731-146EEAABE300}"/>
              </a:ext>
            </a:extLst>
          </p:cNvPr>
          <p:cNvSpPr/>
          <p:nvPr/>
        </p:nvSpPr>
        <p:spPr>
          <a:xfrm>
            <a:off x="8435468" y="4679908"/>
            <a:ext cx="2483113" cy="5409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1A7E427B-C8C1-B4DD-40B4-954B0E7CC676}"/>
              </a:ext>
            </a:extLst>
          </p:cNvPr>
          <p:cNvSpPr/>
          <p:nvPr/>
        </p:nvSpPr>
        <p:spPr>
          <a:xfrm>
            <a:off x="8883613" y="4742014"/>
            <a:ext cx="1586822" cy="3512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94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Паттерн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MVC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6B1C94-1D5B-E13F-EC71-D1D8D140C074}"/>
              </a:ext>
            </a:extLst>
          </p:cNvPr>
          <p:cNvSpPr txBox="1"/>
          <p:nvPr/>
        </p:nvSpPr>
        <p:spPr>
          <a:xfrm>
            <a:off x="2340702" y="3407538"/>
            <a:ext cx="5747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sp>
        <p:nvSpPr>
          <p:cNvPr id="21" name="Text 7">
            <a:extLst>
              <a:ext uri="{FF2B5EF4-FFF2-40B4-BE49-F238E27FC236}">
                <a16:creationId xmlns:a16="http://schemas.microsoft.com/office/drawing/2014/main" id="{5B296A40-5AB9-AF8D-70A4-EA77077DACBB}"/>
              </a:ext>
            </a:extLst>
          </p:cNvPr>
          <p:cNvSpPr/>
          <p:nvPr/>
        </p:nvSpPr>
        <p:spPr>
          <a:xfrm>
            <a:off x="1168891" y="3894560"/>
            <a:ext cx="5211091" cy="22952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/>
            <a:r>
              <a:rPr lang="ru-RU" sz="1400" dirty="0">
                <a:latin typeface="Times New Roman" panose="02020603050405020304" pitchFamily="18" charset="0"/>
              </a:rPr>
              <a:t>MVC (Model—View—</a:t>
            </a:r>
            <a:r>
              <a:rPr lang="ru-RU" sz="1400" dirty="0" err="1">
                <a:latin typeface="Times New Roman" panose="02020603050405020304" pitchFamily="18" charset="0"/>
              </a:rPr>
              <a:t>Controller</a:t>
            </a:r>
            <a:r>
              <a:rPr lang="ru-RU" sz="1400" dirty="0">
                <a:latin typeface="Times New Roman" panose="02020603050405020304" pitchFamily="18" charset="0"/>
              </a:rPr>
              <a:t>) — это архитектурный паттерн,</a:t>
            </a:r>
          </a:p>
          <a:p>
            <a:pPr algn="r"/>
            <a:r>
              <a:rPr lang="ru-RU" sz="1400" dirty="0">
                <a:latin typeface="Times New Roman" panose="02020603050405020304" pitchFamily="18" charset="0"/>
              </a:rPr>
              <a:t>который делит модули на три группы: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u="sng" dirty="0">
                <a:latin typeface="Times New Roman" panose="02020603050405020304" pitchFamily="18" charset="0"/>
              </a:rPr>
              <a:t>Модель</a:t>
            </a:r>
            <a:r>
              <a:rPr lang="ru-RU" sz="1400" dirty="0">
                <a:latin typeface="Times New Roman" panose="02020603050405020304" pitchFamily="18" charset="0"/>
              </a:rPr>
              <a:t> содержит данные приложения, за которыми </a:t>
            </a:r>
          </a:p>
          <a:p>
            <a:r>
              <a:rPr lang="ru-RU" sz="1400" dirty="0">
                <a:latin typeface="Times New Roman" panose="02020603050405020304" pitchFamily="18" charset="0"/>
              </a:rPr>
              <a:t>приходит пользователь.</a:t>
            </a:r>
          </a:p>
          <a:p>
            <a:endParaRPr lang="ru-RU" sz="1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u="sng" dirty="0">
                <a:latin typeface="Times New Roman" panose="02020603050405020304" pitchFamily="18" charset="0"/>
              </a:rPr>
              <a:t>Представление</a:t>
            </a:r>
            <a:r>
              <a:rPr lang="ru-RU" sz="1400" dirty="0">
                <a:latin typeface="Times New Roman" panose="02020603050405020304" pitchFamily="18" charset="0"/>
              </a:rPr>
              <a:t> показывает эти данные</a:t>
            </a:r>
          </a:p>
          <a:p>
            <a:r>
              <a:rPr lang="ru-RU" sz="1400" dirty="0">
                <a:latin typeface="Times New Roman" panose="02020603050405020304" pitchFamily="18" charset="0"/>
              </a:rPr>
              <a:t>в понятном для пользователя виде</a:t>
            </a:r>
          </a:p>
          <a:p>
            <a:endParaRPr lang="ru-RU" sz="1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u="sng" dirty="0">
                <a:latin typeface="Times New Roman" panose="02020603050405020304" pitchFamily="18" charset="0"/>
              </a:rPr>
              <a:t>Контроллеры</a:t>
            </a:r>
            <a:r>
              <a:rPr lang="ru-RU" sz="1400" dirty="0">
                <a:latin typeface="Times New Roman" panose="02020603050405020304" pitchFamily="18" charset="0"/>
              </a:rPr>
              <a:t> принимают пользовательские команды</a:t>
            </a:r>
          </a:p>
          <a:p>
            <a:r>
              <a:rPr lang="ru-RU" sz="1400" dirty="0">
                <a:latin typeface="Times New Roman" panose="02020603050405020304" pitchFamily="18" charset="0"/>
              </a:rPr>
              <a:t>и преобразуют данные по этим командам.</a:t>
            </a:r>
            <a:endParaRPr 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E9AB8-9CFF-2589-51ED-3E4A1A2A7497}"/>
              </a:ext>
            </a:extLst>
          </p:cNvPr>
          <p:cNvSpPr txBox="1"/>
          <p:nvPr/>
        </p:nvSpPr>
        <p:spPr>
          <a:xfrm>
            <a:off x="5550108" y="6430150"/>
            <a:ext cx="6464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pic>
        <p:nvPicPr>
          <p:cNvPr id="2050" name="Picture 2" descr="REST API: для чего нужен и как работает | Рег.ру">
            <a:extLst>
              <a:ext uri="{FF2B5EF4-FFF2-40B4-BE49-F238E27FC236}">
                <a16:creationId xmlns:a16="http://schemas.microsoft.com/office/drawing/2014/main" id="{57F5938A-4109-FB7A-CCFD-378EB13FB8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88"/>
          <a:stretch/>
        </p:blipFill>
        <p:spPr bwMode="auto">
          <a:xfrm>
            <a:off x="1365200" y="1994443"/>
            <a:ext cx="4815249" cy="174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odel-View-Controller — Википедия">
            <a:extLst>
              <a:ext uri="{FF2B5EF4-FFF2-40B4-BE49-F238E27FC236}">
                <a16:creationId xmlns:a16="http://schemas.microsoft.com/office/drawing/2014/main" id="{3E0E99DC-0DE0-AC07-D645-E78C47ACC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145" y="4141570"/>
            <a:ext cx="1723825" cy="188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25410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01160AFC-E575-8181-E3CA-D2E67AE1680A}"/>
              </a:ext>
            </a:extLst>
          </p:cNvPr>
          <p:cNvSpPr/>
          <p:nvPr/>
        </p:nvSpPr>
        <p:spPr>
          <a:xfrm>
            <a:off x="41103" y="774689"/>
            <a:ext cx="5212009" cy="4791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1F1E5AB-770B-80B0-28A2-D6A31268D34B}"/>
              </a:ext>
            </a:extLst>
          </p:cNvPr>
          <p:cNvSpPr/>
          <p:nvPr/>
        </p:nvSpPr>
        <p:spPr>
          <a:xfrm>
            <a:off x="5748192" y="895476"/>
            <a:ext cx="2832100" cy="4191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67B7E-4486-3A54-C22C-730573D3B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3673" y="37298"/>
            <a:ext cx="5846618" cy="76832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Контроллеры и модели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8053E3-E64D-C1E3-E748-D97BF98E3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11743" y="929818"/>
            <a:ext cx="1904997" cy="430698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Users - </a:t>
            </a:r>
            <a:r>
              <a:rPr lang="ru-RU" dirty="0">
                <a:solidFill>
                  <a:schemeClr val="bg1"/>
                </a:solidFill>
              </a:rPr>
              <a:t>контроллер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0370AC2-1039-CC46-F7EA-C17D77CF4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987" y="1650330"/>
            <a:ext cx="419544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dirty="0" err="1"/>
              <a:t>UsersController</a:t>
            </a:r>
            <a:r>
              <a:rPr lang="en-US" altLang="ru-RU" dirty="0"/>
              <a:t> </a:t>
            </a:r>
            <a:r>
              <a:rPr lang="ru-RU" altLang="ru-RU" dirty="0"/>
              <a:t>отвечает за обработку запросов клиентов на регистрацию и аутентификацию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92296E-D3FC-D7F4-3BBF-C27EEC9F9FC0}"/>
              </a:ext>
            </a:extLst>
          </p:cNvPr>
          <p:cNvSpPr txBox="1"/>
          <p:nvPr/>
        </p:nvSpPr>
        <p:spPr>
          <a:xfrm>
            <a:off x="5840987" y="4469649"/>
            <a:ext cx="568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 err="1"/>
              <a:t>Tasks</a:t>
            </a:r>
            <a:r>
              <a:rPr lang="en-US" altLang="ru-RU" dirty="0" err="1"/>
              <a:t>Controller</a:t>
            </a:r>
            <a:r>
              <a:rPr lang="en-US" altLang="ru-RU" dirty="0"/>
              <a:t> </a:t>
            </a:r>
            <a:r>
              <a:rPr lang="ru-RU" altLang="ru-RU" dirty="0"/>
              <a:t>отвечает за обработку запросов клиентов на установку и удаление задач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B3D8554E-E4E6-59D6-104A-840B5D4E336A}"/>
              </a:ext>
            </a:extLst>
          </p:cNvPr>
          <p:cNvSpPr/>
          <p:nvPr/>
        </p:nvSpPr>
        <p:spPr>
          <a:xfrm>
            <a:off x="5843442" y="3944820"/>
            <a:ext cx="2894731" cy="46872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3">
            <a:extLst>
              <a:ext uri="{FF2B5EF4-FFF2-40B4-BE49-F238E27FC236}">
                <a16:creationId xmlns:a16="http://schemas.microsoft.com/office/drawing/2014/main" id="{C17B065D-4932-327F-CDC2-9AD19DE58EC2}"/>
              </a:ext>
            </a:extLst>
          </p:cNvPr>
          <p:cNvSpPr txBox="1">
            <a:spLocks/>
          </p:cNvSpPr>
          <p:nvPr/>
        </p:nvSpPr>
        <p:spPr>
          <a:xfrm>
            <a:off x="5748192" y="3958239"/>
            <a:ext cx="3101340" cy="638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3000"/>
              </a:lnSpc>
            </a:pPr>
            <a:r>
              <a:rPr lang="en-US" dirty="0">
                <a:solidFill>
                  <a:schemeClr val="bg1"/>
                </a:solidFill>
              </a:rPr>
              <a:t>Task - </a:t>
            </a:r>
            <a:r>
              <a:rPr lang="ru-RU" dirty="0">
                <a:solidFill>
                  <a:schemeClr val="bg1"/>
                </a:solidFill>
              </a:rPr>
              <a:t>контроллер</a:t>
            </a:r>
          </a:p>
        </p:txBody>
      </p:sp>
      <p:pic>
        <p:nvPicPr>
          <p:cNvPr id="29" name="Рисунок 28" descr="Группа людей со сплошной заливкой">
            <a:extLst>
              <a:ext uri="{FF2B5EF4-FFF2-40B4-BE49-F238E27FC236}">
                <a16:creationId xmlns:a16="http://schemas.microsoft.com/office/drawing/2014/main" id="{E2F39D76-06B4-F44C-85D9-961C25ED4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6251" y="1556307"/>
            <a:ext cx="914400" cy="914400"/>
          </a:xfrm>
          <a:prstGeom prst="rect">
            <a:avLst/>
          </a:prstGeom>
        </p:spPr>
      </p:pic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29AE8A1-0564-7C29-0597-59EFABD8D040}"/>
              </a:ext>
            </a:extLst>
          </p:cNvPr>
          <p:cNvSpPr/>
          <p:nvPr/>
        </p:nvSpPr>
        <p:spPr>
          <a:xfrm>
            <a:off x="9173151" y="2828474"/>
            <a:ext cx="2832100" cy="4191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1B45DEA6-664A-AAB7-A4E3-260C83B4DE0B}"/>
              </a:ext>
            </a:extLst>
          </p:cNvPr>
          <p:cNvSpPr txBox="1">
            <a:spLocks/>
          </p:cNvSpPr>
          <p:nvPr/>
        </p:nvSpPr>
        <p:spPr>
          <a:xfrm>
            <a:off x="9937750" y="2862816"/>
            <a:ext cx="1302901" cy="3847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User - </a:t>
            </a:r>
            <a:r>
              <a:rPr lang="ru-RU" dirty="0">
                <a:solidFill>
                  <a:schemeClr val="bg1"/>
                </a:solidFill>
              </a:rPr>
              <a:t>модель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B1D473E6-529D-84C1-5302-F6E8358F7D9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580291" y="1105025"/>
            <a:ext cx="3240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CA51C7A-1739-C461-159E-B1AE352ED518}"/>
              </a:ext>
            </a:extLst>
          </p:cNvPr>
          <p:cNvCxnSpPr>
            <a:cxnSpLocks/>
          </p:cNvCxnSpPr>
          <p:nvPr/>
        </p:nvCxnSpPr>
        <p:spPr>
          <a:xfrm>
            <a:off x="11820291" y="1145167"/>
            <a:ext cx="0" cy="166131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5F9591-7D97-AE58-7D5B-7CEF0034316B}"/>
              </a:ext>
            </a:extLst>
          </p:cNvPr>
          <p:cNvSpPr txBox="1"/>
          <p:nvPr/>
        </p:nvSpPr>
        <p:spPr>
          <a:xfrm>
            <a:off x="6125151" y="332686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1800" dirty="0"/>
              <a:t>User </a:t>
            </a:r>
            <a:r>
              <a:rPr lang="ru-RU" altLang="ru-RU" sz="1800" dirty="0"/>
              <a:t>служит моделью для хранения информации о клиентах в базе данных</a:t>
            </a: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22F880DC-5E4A-923D-DC5F-AF10D81907A6}"/>
              </a:ext>
            </a:extLst>
          </p:cNvPr>
          <p:cNvCxnSpPr>
            <a:cxnSpLocks/>
          </p:cNvCxnSpPr>
          <p:nvPr/>
        </p:nvCxnSpPr>
        <p:spPr>
          <a:xfrm>
            <a:off x="8738173" y="4169719"/>
            <a:ext cx="3240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9FD51E35-FD50-D39F-C1DE-607B290D27BB}"/>
              </a:ext>
            </a:extLst>
          </p:cNvPr>
          <p:cNvCxnSpPr>
            <a:cxnSpLocks/>
          </p:cNvCxnSpPr>
          <p:nvPr/>
        </p:nvCxnSpPr>
        <p:spPr>
          <a:xfrm>
            <a:off x="11972457" y="4169719"/>
            <a:ext cx="32794" cy="141885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EEFFA493-7E83-F67C-831F-C9A8CEAE421E}"/>
              </a:ext>
            </a:extLst>
          </p:cNvPr>
          <p:cNvSpPr/>
          <p:nvPr/>
        </p:nvSpPr>
        <p:spPr>
          <a:xfrm>
            <a:off x="9290625" y="5588575"/>
            <a:ext cx="2832100" cy="4191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Текст 3">
            <a:extLst>
              <a:ext uri="{FF2B5EF4-FFF2-40B4-BE49-F238E27FC236}">
                <a16:creationId xmlns:a16="http://schemas.microsoft.com/office/drawing/2014/main" id="{2716A3A2-AAE1-A813-088C-B729B2CC5336}"/>
              </a:ext>
            </a:extLst>
          </p:cNvPr>
          <p:cNvSpPr txBox="1">
            <a:spLocks/>
          </p:cNvSpPr>
          <p:nvPr/>
        </p:nvSpPr>
        <p:spPr>
          <a:xfrm>
            <a:off x="10055224" y="5622917"/>
            <a:ext cx="1302901" cy="3847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Task - </a:t>
            </a:r>
            <a:r>
              <a:rPr lang="ru-RU" dirty="0">
                <a:solidFill>
                  <a:schemeClr val="bg1"/>
                </a:solidFill>
              </a:rPr>
              <a:t>модель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8E7391-53C8-4D61-6F96-A6FCAC017131}"/>
              </a:ext>
            </a:extLst>
          </p:cNvPr>
          <p:cNvSpPr txBox="1"/>
          <p:nvPr/>
        </p:nvSpPr>
        <p:spPr>
          <a:xfrm>
            <a:off x="6089416" y="62116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Task</a:t>
            </a:r>
            <a:r>
              <a:rPr lang="en-US" altLang="ru-RU" sz="1800" dirty="0"/>
              <a:t> </a:t>
            </a:r>
            <a:r>
              <a:rPr lang="ru-RU" altLang="ru-RU" sz="1800" dirty="0"/>
              <a:t>служит моделью для хранения </a:t>
            </a:r>
            <a:r>
              <a:rPr lang="ru-RU" altLang="ru-RU" dirty="0"/>
              <a:t>поставленных задач </a:t>
            </a:r>
            <a:r>
              <a:rPr lang="ru-RU" altLang="ru-RU" sz="1800" dirty="0"/>
              <a:t>в базе данных</a:t>
            </a:r>
          </a:p>
        </p:txBody>
      </p:sp>
      <p:pic>
        <p:nvPicPr>
          <p:cNvPr id="37" name="Рисунок 36" descr="Школьный класс со сплошной заливкой">
            <a:extLst>
              <a:ext uri="{FF2B5EF4-FFF2-40B4-BE49-F238E27FC236}">
                <a16:creationId xmlns:a16="http://schemas.microsoft.com/office/drawing/2014/main" id="{C7D539E9-24CB-4C3D-B345-5A7B165A4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1662" y="5195272"/>
            <a:ext cx="914400" cy="9144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D9D2851-4957-287D-1890-78D5E1066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59" y="1153322"/>
            <a:ext cx="4669259" cy="416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010A80CA-C2DE-AEF0-8EF8-65E9B4B5D134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606582" y="1105025"/>
            <a:ext cx="141610" cy="1"/>
          </a:xfrm>
          <a:prstGeom prst="line">
            <a:avLst/>
          </a:prstGeom>
          <a:ln w="444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1BF1F2F9-1A3B-6769-A7E3-BD0608E4AB40}"/>
              </a:ext>
            </a:extLst>
          </p:cNvPr>
          <p:cNvCxnSpPr>
            <a:cxnSpLocks/>
          </p:cNvCxnSpPr>
          <p:nvPr/>
        </p:nvCxnSpPr>
        <p:spPr>
          <a:xfrm flipH="1">
            <a:off x="5583093" y="1105025"/>
            <a:ext cx="23488" cy="5752975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A82AF60F-AF5D-314D-21F8-8BF6C3DBA4E6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630183" y="4179183"/>
            <a:ext cx="213259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92983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0DDA3E1C-47DC-FAF1-2247-8E4F8164D769}"/>
              </a:ext>
            </a:extLst>
          </p:cNvPr>
          <p:cNvCxnSpPr>
            <a:cxnSpLocks/>
          </p:cNvCxnSpPr>
          <p:nvPr/>
        </p:nvCxnSpPr>
        <p:spPr>
          <a:xfrm>
            <a:off x="5583600" y="0"/>
            <a:ext cx="0" cy="342900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CD0B498-773E-11A3-F94B-B2787063FB99}"/>
              </a:ext>
            </a:extLst>
          </p:cNvPr>
          <p:cNvSpPr/>
          <p:nvPr/>
        </p:nvSpPr>
        <p:spPr>
          <a:xfrm>
            <a:off x="800105" y="3429000"/>
            <a:ext cx="10591790" cy="2553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F4B85E-3E7D-6DFA-043A-7A5E247FA98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751948" y="2775881"/>
            <a:ext cx="8361363" cy="2097087"/>
          </a:xfrm>
        </p:spPr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AC414F-4CA5-6324-8463-D08AFA0B009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345563" y="4337521"/>
            <a:ext cx="5597224" cy="70437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529960-950F-DFB3-53E9-1D0DDA3887FC}"/>
              </a:ext>
            </a:extLst>
          </p:cNvPr>
          <p:cNvSpPr txBox="1"/>
          <p:nvPr/>
        </p:nvSpPr>
        <p:spPr>
          <a:xfrm>
            <a:off x="1299302" y="435942"/>
            <a:ext cx="37052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/>
              <a:t>Базы данных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4F0C6A-2745-3229-D247-F430B768601F}"/>
              </a:ext>
            </a:extLst>
          </p:cNvPr>
          <p:cNvSpPr txBox="1"/>
          <p:nvPr/>
        </p:nvSpPr>
        <p:spPr>
          <a:xfrm>
            <a:off x="5248275" y="1234434"/>
            <a:ext cx="6943725" cy="966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r">
              <a:lnSpc>
                <a:spcPct val="107000"/>
              </a:lnSpc>
              <a:spcAft>
                <a:spcPts val="800"/>
              </a:spcAft>
            </a:pPr>
            <a:r>
              <a:rPr lang="ru-RU" dirty="0"/>
              <a:t>Для хранения информации была создана база данных с двумя таблицами: </a:t>
            </a:r>
            <a:r>
              <a:rPr lang="en-US" dirty="0"/>
              <a:t>Users</a:t>
            </a:r>
            <a:r>
              <a:rPr lang="ru-RU" dirty="0"/>
              <a:t> – для хранения информации о пользователях и </a:t>
            </a:r>
            <a:r>
              <a:rPr lang="en-US" dirty="0"/>
              <a:t>Task</a:t>
            </a:r>
            <a:r>
              <a:rPr lang="ru-RU" dirty="0"/>
              <a:t> – для хранения всех созданных задач</a:t>
            </a:r>
            <a:endParaRPr lang="ru-RU" sz="16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179AE2-DFAA-0FEA-3F49-FF0783799441}"/>
              </a:ext>
            </a:extLst>
          </p:cNvPr>
          <p:cNvSpPr txBox="1"/>
          <p:nvPr/>
        </p:nvSpPr>
        <p:spPr>
          <a:xfrm>
            <a:off x="1751948" y="4809375"/>
            <a:ext cx="10329865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40944B-5BD4-B081-3EC1-92DAECC65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3521827"/>
            <a:ext cx="8677274" cy="89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CEDCD21-5627-569F-A238-0BE93DCEE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35" y="4664180"/>
            <a:ext cx="6344302" cy="107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DEBE52-7F8F-2ED5-17E6-F14A28D9635A}"/>
              </a:ext>
            </a:extLst>
          </p:cNvPr>
          <p:cNvSpPr txBox="1"/>
          <p:nvPr/>
        </p:nvSpPr>
        <p:spPr>
          <a:xfrm>
            <a:off x="800105" y="2369975"/>
            <a:ext cx="50649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проекте была использованная реляционная база данных</a:t>
            </a:r>
            <a:r>
              <a:rPr lang="en-US" dirty="0"/>
              <a:t>. </a:t>
            </a:r>
            <a:r>
              <a:rPr lang="ru-RU" dirty="0"/>
              <a:t>В качестве СУБД была использована система </a:t>
            </a:r>
            <a:r>
              <a:rPr lang="en-US" dirty="0"/>
              <a:t>MySQL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897385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C4FDCB-DA1C-4DEC-C878-3674E9FFB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319" y="604024"/>
            <a:ext cx="5497242" cy="753803"/>
          </a:xfrm>
        </p:spPr>
        <p:txBody>
          <a:bodyPr/>
          <a:lstStyle/>
          <a:p>
            <a:r>
              <a:rPr lang="en-US" sz="4400" dirty="0"/>
              <a:t>Api </a:t>
            </a:r>
            <a:r>
              <a:rPr lang="ru-RU" sz="4400" dirty="0"/>
              <a:t>и </a:t>
            </a:r>
            <a:r>
              <a:rPr lang="en-US" sz="4400" dirty="0"/>
              <a:t>HTTP-</a:t>
            </a:r>
            <a:r>
              <a:rPr lang="ru-RU" sz="4400" dirty="0"/>
              <a:t>запросы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4110E9-ACCF-B5EB-A15E-75561CDDF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5068" y="2380457"/>
            <a:ext cx="5473494" cy="1022121"/>
          </a:xfrm>
        </p:spPr>
        <p:txBody>
          <a:bodyPr>
            <a:normAutofit fontScale="92500"/>
          </a:bodyPr>
          <a:lstStyle/>
          <a:p>
            <a:pPr algn="l">
              <a:lnSpc>
                <a:spcPct val="132000"/>
              </a:lnSpc>
            </a:pPr>
            <a:r>
              <a:rPr lang="ru-RU" sz="1600" dirty="0">
                <a:latin typeface="Times New Roman" panose="02020603050405020304" pitchFamily="18" charset="0"/>
              </a:rPr>
              <a:t>Метод </a:t>
            </a:r>
            <a:r>
              <a:rPr lang="ru-RU" sz="1600" b="1" dirty="0" err="1">
                <a:latin typeface="Times New Roman" panose="02020603050405020304" pitchFamily="18" charset="0"/>
              </a:rPr>
              <a:t>register</a:t>
            </a:r>
            <a:r>
              <a:rPr lang="ru-RU" sz="1600" b="1" dirty="0">
                <a:latin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</a:rPr>
              <a:t>обрабатывает регистрацию нового пользователя</a:t>
            </a:r>
          </a:p>
          <a:p>
            <a:pPr algn="l">
              <a:lnSpc>
                <a:spcPct val="132000"/>
              </a:lnSpc>
            </a:pPr>
            <a:r>
              <a:rPr lang="ru-RU" sz="1600" dirty="0">
                <a:latin typeface="Times New Roman" panose="02020603050405020304" pitchFamily="18" charset="0"/>
              </a:rPr>
              <a:t>Метод </a:t>
            </a:r>
            <a:r>
              <a:rPr lang="ru-RU" sz="1600" b="1" dirty="0" err="1">
                <a:latin typeface="Times New Roman" panose="02020603050405020304" pitchFamily="18" charset="0"/>
              </a:rPr>
              <a:t>login</a:t>
            </a:r>
            <a:r>
              <a:rPr lang="ru-RU" sz="1600" b="1" dirty="0">
                <a:latin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</a:rPr>
              <a:t>обрабатывает аутентификацию пользователя.</a:t>
            </a:r>
          </a:p>
          <a:p>
            <a:pPr algn="l">
              <a:lnSpc>
                <a:spcPct val="132000"/>
              </a:lnSpc>
            </a:pPr>
            <a:r>
              <a:rPr lang="ru-RU" sz="1600" dirty="0">
                <a:latin typeface="Times New Roman" panose="02020603050405020304" pitchFamily="18" charset="0"/>
              </a:rPr>
              <a:t>Метод </a:t>
            </a:r>
            <a:r>
              <a:rPr lang="en-US" sz="1600" b="1" dirty="0">
                <a:latin typeface="Times New Roman" panose="02020603050405020304" pitchFamily="18" charset="0"/>
              </a:rPr>
              <a:t>post</a:t>
            </a:r>
            <a:r>
              <a:rPr lang="ru-RU" sz="1600" b="1" dirty="0">
                <a:latin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</a:rPr>
              <a:t>осуществляет постановку задачи</a:t>
            </a:r>
          </a:p>
          <a:p>
            <a:pPr algn="l"/>
            <a:endParaRPr lang="ru-RU" sz="1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5EC5840-17A9-9D6E-949C-228CC37118B9}"/>
              </a:ext>
            </a:extLst>
          </p:cNvPr>
          <p:cNvSpPr/>
          <p:nvPr/>
        </p:nvSpPr>
        <p:spPr>
          <a:xfrm>
            <a:off x="8779577" y="1598923"/>
            <a:ext cx="1918483" cy="5409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 7">
            <a:extLst>
              <a:ext uri="{FF2B5EF4-FFF2-40B4-BE49-F238E27FC236}">
                <a16:creationId xmlns:a16="http://schemas.microsoft.com/office/drawing/2014/main" id="{E97D438F-8457-CA38-BA1C-48DE85468BC5}"/>
              </a:ext>
            </a:extLst>
          </p:cNvPr>
          <p:cNvSpPr/>
          <p:nvPr/>
        </p:nvSpPr>
        <p:spPr>
          <a:xfrm>
            <a:off x="8964906" y="1707493"/>
            <a:ext cx="1417104" cy="3512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dirty="0"/>
              <a:t>Post - </a:t>
            </a:r>
            <a:r>
              <a:rPr lang="ru-RU" dirty="0"/>
              <a:t>запросы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61B573A-F61E-7F3C-D9C7-123838DD75C8}"/>
              </a:ext>
            </a:extLst>
          </p:cNvPr>
          <p:cNvSpPr/>
          <p:nvPr/>
        </p:nvSpPr>
        <p:spPr>
          <a:xfrm>
            <a:off x="1995982" y="3710879"/>
            <a:ext cx="3460864" cy="5409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D560C7EA-1D01-F64B-DADF-A3A5FFA1A258}"/>
              </a:ext>
            </a:extLst>
          </p:cNvPr>
          <p:cNvSpPr/>
          <p:nvPr/>
        </p:nvSpPr>
        <p:spPr>
          <a:xfrm>
            <a:off x="2493030" y="3782586"/>
            <a:ext cx="2098999" cy="3512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dirty="0"/>
              <a:t>Get/Delete </a:t>
            </a:r>
            <a:r>
              <a:rPr lang="ru-RU" dirty="0"/>
              <a:t>запросы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CC18A8-04AF-3D60-DFF8-6C9DE0C6A16C}"/>
              </a:ext>
            </a:extLst>
          </p:cNvPr>
          <p:cNvSpPr txBox="1"/>
          <p:nvPr/>
        </p:nvSpPr>
        <p:spPr>
          <a:xfrm>
            <a:off x="5696666" y="4560139"/>
            <a:ext cx="5323871" cy="898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>
              <a:lnSpc>
                <a:spcPct val="112000"/>
              </a:lnSpc>
            </a:pPr>
            <a:r>
              <a:rPr lang="ru-RU" sz="1600" dirty="0">
                <a:solidFill>
                  <a:schemeClr val="tx2"/>
                </a:solidFill>
                <a:latin typeface="Times New Roman" panose="02020603050405020304" pitchFamily="18" charset="0"/>
              </a:rPr>
              <a:t>Метод </a:t>
            </a:r>
            <a:r>
              <a:rPr lang="ru-RU" sz="16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show</a:t>
            </a:r>
            <a:r>
              <a:rPr lang="ru-RU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chemeClr val="tx2"/>
                </a:solidFill>
                <a:latin typeface="Times New Roman" panose="02020603050405020304" pitchFamily="18" charset="0"/>
              </a:rPr>
              <a:t>принимает идентификатор задачи</a:t>
            </a: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r" defTabSz="914400">
              <a:lnSpc>
                <a:spcPct val="112000"/>
              </a:lnSpc>
            </a:pPr>
            <a:r>
              <a:rPr lang="ru-RU" sz="1600" dirty="0">
                <a:solidFill>
                  <a:schemeClr val="tx2"/>
                </a:solidFill>
                <a:latin typeface="Times New Roman" panose="02020603050405020304" pitchFamily="18" charset="0"/>
              </a:rPr>
              <a:t>Метод </a:t>
            </a:r>
            <a:r>
              <a:rPr lang="ru-RU" sz="16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index</a:t>
            </a:r>
            <a:r>
              <a:rPr lang="ru-RU" sz="16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chemeClr val="tx2"/>
                </a:solidFill>
                <a:latin typeface="Times New Roman" panose="02020603050405020304" pitchFamily="18" charset="0"/>
              </a:rPr>
              <a:t>возвращает коллекцию всех задач</a:t>
            </a: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r" defTabSz="914400">
              <a:lnSpc>
                <a:spcPct val="112000"/>
              </a:lnSpc>
            </a:pPr>
            <a:r>
              <a:rPr lang="ru-RU" sz="1600" dirty="0">
                <a:solidFill>
                  <a:schemeClr val="tx2"/>
                </a:solidFill>
                <a:latin typeface="Times New Roman" panose="02020603050405020304" pitchFamily="18" charset="0"/>
              </a:rPr>
              <a:t>Метод </a:t>
            </a:r>
            <a:r>
              <a:rPr lang="ru-RU" sz="16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destroy</a:t>
            </a:r>
            <a:r>
              <a:rPr lang="ru-RU" sz="1600" dirty="0">
                <a:solidFill>
                  <a:schemeClr val="tx2"/>
                </a:solidFill>
                <a:latin typeface="Times New Roman" panose="02020603050405020304" pitchFamily="18" charset="0"/>
              </a:rPr>
              <a:t> используется для удаления задачи</a:t>
            </a:r>
          </a:p>
        </p:txBody>
      </p:sp>
      <p:pic>
        <p:nvPicPr>
          <p:cNvPr id="15" name="Рисунок 14" descr="Отзыв клиента со сплошной заливкой">
            <a:extLst>
              <a:ext uri="{FF2B5EF4-FFF2-40B4-BE49-F238E27FC236}">
                <a16:creationId xmlns:a16="http://schemas.microsoft.com/office/drawing/2014/main" id="{74E12FC0-5C54-B517-8C1E-41D4DEFAD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3181" y="1488421"/>
            <a:ext cx="770538" cy="77053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8D758C-B7D5-F3F1-97A4-A6D1FC3280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689"/>
          <a:stretch/>
        </p:blipFill>
        <p:spPr>
          <a:xfrm>
            <a:off x="6764758" y="2418819"/>
            <a:ext cx="4029637" cy="102212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C7888E8-9E90-D832-B0B0-DA7BCBBE2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738" y="4496816"/>
            <a:ext cx="4725059" cy="962159"/>
          </a:xfrm>
          <a:prstGeom prst="rect">
            <a:avLst/>
          </a:prstGeom>
        </p:spPr>
      </p:pic>
      <p:pic>
        <p:nvPicPr>
          <p:cNvPr id="17" name="Рисунок 16" descr="Мишень со сплошной заливкой">
            <a:extLst>
              <a:ext uri="{FF2B5EF4-FFF2-40B4-BE49-F238E27FC236}">
                <a16:creationId xmlns:a16="http://schemas.microsoft.com/office/drawing/2014/main" id="{BFEEC700-D817-1592-1079-5D9998F7E2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81618" y="36457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2893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928</TotalTime>
  <Words>374</Words>
  <Application>Microsoft Office PowerPoint</Application>
  <PresentationFormat>Широкоэкранный</PresentationFormat>
  <Paragraphs>55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Franklin Gothic Book</vt:lpstr>
      <vt:lpstr>Times New Roman</vt:lpstr>
      <vt:lpstr>Уголки</vt:lpstr>
      <vt:lpstr>Приложение To-Do List </vt:lpstr>
      <vt:lpstr>Основная концепция</vt:lpstr>
      <vt:lpstr>Архитектура приложения</vt:lpstr>
      <vt:lpstr>Контроллеры и модели</vt:lpstr>
      <vt:lpstr> </vt:lpstr>
      <vt:lpstr>Api и HTTP-запросы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Karasev Alexey</dc:creator>
  <cp:lastModifiedBy>Karasev Alexey</cp:lastModifiedBy>
  <cp:revision>10</cp:revision>
  <dcterms:created xsi:type="dcterms:W3CDTF">2024-05-01T07:02:38Z</dcterms:created>
  <dcterms:modified xsi:type="dcterms:W3CDTF">2024-06-18T13:19:17Z</dcterms:modified>
</cp:coreProperties>
</file>