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401" r:id="rId5"/>
    <p:sldId id="402" r:id="rId6"/>
    <p:sldId id="406" r:id="rId7"/>
    <p:sldId id="407" r:id="rId8"/>
    <p:sldId id="403" r:id="rId9"/>
    <p:sldId id="404" r:id="rId10"/>
    <p:sldId id="408" r:id="rId11"/>
    <p:sldId id="405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20" r:id="rId23"/>
    <p:sldId id="422" r:id="rId24"/>
    <p:sldId id="421" r:id="rId25"/>
    <p:sldId id="419" r:id="rId26"/>
    <p:sldId id="423" r:id="rId2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:p15="http://schemas.microsoft.com/office/powerpoint/2012/main" xmlns="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18" d="100"/>
          <a:sy n="118" d="100"/>
        </p:scale>
        <p:origin x="-442" y="-67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22.01.2019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22.01.2019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 smtClean="0"/>
              <a:t>Confidential 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6840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05672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1545584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419098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8588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273380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63196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3596892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191106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xmlns="" val="24258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9088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 smtClean="0"/>
              <a:t>Confidential 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xmlns="" val="3537904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319743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384180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57508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410967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354468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6553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2526117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22.01.2019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22.01.2019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xmlns="" val="107155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Chapter title </a:t>
            </a:r>
            <a:br>
              <a:rPr lang="en-US" dirty="0" smtClean="0"/>
            </a:br>
            <a:r>
              <a:rPr lang="en-US" dirty="0" smtClean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xmlns="" val="428689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378947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Abbyy</a:t>
            </a:r>
            <a:r>
              <a:rPr lang="en-US" dirty="0" smtClean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Adress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4408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985882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xmlns="" val="376517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5037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alogue-evaluation/factRuEval-2016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Извлечение фактов и отношений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Relation Extraction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 smtClean="0"/>
              <a:t>Иван Смуров, </a:t>
            </a:r>
            <a:r>
              <a:rPr lang="en-US" dirty="0" smtClean="0"/>
              <a:t>Ivan_S@abbyy.com</a:t>
            </a:r>
            <a:r>
              <a:rPr lang="ru-RU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241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/>
            <a:r>
              <a:rPr lang="en-US" sz="3200" dirty="0" smtClean="0">
                <a:latin typeface="+mj-lt"/>
              </a:rPr>
              <a:t>Bootstrapping methods</a:t>
            </a:r>
            <a:r>
              <a:rPr lang="ru-RU" sz="3200" dirty="0" smtClean="0">
                <a:latin typeface="+mj-lt"/>
              </a:rPr>
              <a:t> 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05" y="996575"/>
            <a:ext cx="51816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8106" y="816554"/>
            <a:ext cx="3845894" cy="402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r>
              <a:rPr lang="ru-RU" dirty="0" smtClean="0"/>
              <a:t>: системы и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Примеры классических систем</a:t>
            </a:r>
            <a:r>
              <a:rPr lang="en-US" dirty="0" smtClean="0"/>
              <a:t> RE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 smtClean="0"/>
              <a:t>бутстрэппинге</a:t>
            </a:r>
            <a:r>
              <a:rPr lang="ru-RU" dirty="0" smtClean="0"/>
              <a:t>:</a:t>
            </a:r>
          </a:p>
          <a:p>
            <a:pPr lvl="1"/>
            <a:r>
              <a:rPr lang="en-US" i="1" dirty="0" smtClean="0"/>
              <a:t>DIPRE (</a:t>
            </a:r>
            <a:r>
              <a:rPr lang="en-US" i="1" dirty="0" err="1" smtClean="0"/>
              <a:t>Brin</a:t>
            </a:r>
            <a:r>
              <a:rPr lang="en-US" i="1" dirty="0" smtClean="0"/>
              <a:t> 1998</a:t>
            </a:r>
            <a:r>
              <a:rPr lang="en-US" i="1" dirty="0" smtClean="0"/>
              <a:t>)</a:t>
            </a:r>
            <a:r>
              <a:rPr lang="ru-RU" dirty="0" smtClean="0"/>
              <a:t>. Учит паттерн автор-книга начиная с 5 примеров</a:t>
            </a:r>
          </a:p>
          <a:p>
            <a:pPr lvl="1"/>
            <a:r>
              <a:rPr lang="en-US" i="1" dirty="0" smtClean="0"/>
              <a:t>Snowball (</a:t>
            </a:r>
            <a:r>
              <a:rPr lang="en-US" i="1" dirty="0" err="1" smtClean="0"/>
              <a:t>Agichtein</a:t>
            </a:r>
            <a:r>
              <a:rPr lang="en-US" i="1" dirty="0" smtClean="0"/>
              <a:t> &amp; </a:t>
            </a:r>
            <a:r>
              <a:rPr lang="en-US" i="1" dirty="0" err="1" smtClean="0"/>
              <a:t>Gravano</a:t>
            </a:r>
            <a:r>
              <a:rPr lang="en-US" i="1" dirty="0" smtClean="0"/>
              <a:t> 2000</a:t>
            </a:r>
            <a:r>
              <a:rPr lang="en-US" i="1" dirty="0" smtClean="0"/>
              <a:t>)</a:t>
            </a:r>
            <a:r>
              <a:rPr lang="ru-RU" i="1" dirty="0" smtClean="0"/>
              <a:t>. </a:t>
            </a:r>
            <a:r>
              <a:rPr lang="ru-RU" dirty="0" smtClean="0"/>
              <a:t>Работает с предварительно извлеченными именованными сущностями</a:t>
            </a:r>
            <a:r>
              <a:rPr lang="ru-RU" i="1" dirty="0" smtClean="0"/>
              <a:t>. </a:t>
            </a:r>
            <a:r>
              <a:rPr lang="ru-RU" dirty="0" smtClean="0"/>
              <a:t>Отношение </a:t>
            </a:r>
            <a:r>
              <a:rPr lang="en-US" dirty="0" smtClean="0"/>
              <a:t>based in</a:t>
            </a:r>
          </a:p>
          <a:p>
            <a:r>
              <a:rPr lang="en-US" dirty="0" err="1" smtClean="0"/>
              <a:t>Bootsrapping</a:t>
            </a:r>
            <a:r>
              <a:rPr lang="ru-RU" dirty="0" smtClean="0"/>
              <a:t> для </a:t>
            </a:r>
            <a:r>
              <a:rPr lang="en-US" dirty="0" smtClean="0"/>
              <a:t>RE </a:t>
            </a:r>
            <a:r>
              <a:rPr lang="ru-RU" dirty="0" smtClean="0"/>
              <a:t>имеет следующие проблемы:</a:t>
            </a:r>
          </a:p>
          <a:p>
            <a:pPr lvl="1"/>
            <a:r>
              <a:rPr lang="ru-RU" dirty="0" smtClean="0"/>
              <a:t>Метод очень чувствителен к исходному набору примеров</a:t>
            </a:r>
          </a:p>
          <a:p>
            <a:pPr lvl="1"/>
            <a:r>
              <a:rPr lang="ru-RU" dirty="0" smtClean="0"/>
              <a:t>Семантический сдвиг на каждой итерации</a:t>
            </a:r>
          </a:p>
          <a:p>
            <a:pPr lvl="1"/>
            <a:r>
              <a:rPr lang="ru-RU" dirty="0" smtClean="0"/>
              <a:t>Точность обычно не слишком высока</a:t>
            </a:r>
          </a:p>
          <a:p>
            <a:pPr lvl="1"/>
            <a:r>
              <a:rPr lang="ru-RU" dirty="0" smtClean="0"/>
              <a:t>Нет вероятностной интерпретации. Соответственно, у нас нет никакой информации об уверенности в решении</a:t>
            </a:r>
            <a:endParaRPr lang="en-US" dirty="0" smtClean="0"/>
          </a:p>
          <a:p>
            <a:endParaRPr lang="ru-RU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</a:t>
            </a:r>
            <a:r>
              <a:rPr lang="en-US" dirty="0" smtClean="0"/>
              <a:t>supervised </a:t>
            </a:r>
            <a:r>
              <a:rPr lang="ru-RU" dirty="0" smtClean="0"/>
              <a:t>методы </a:t>
            </a:r>
            <a:r>
              <a:rPr lang="en-US" dirty="0" smtClean="0"/>
              <a:t>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Сначала требуется определить множество выделяемых отношений, то, на каких сущностях они должны выделяться и выделить эти сущности</a:t>
            </a:r>
          </a:p>
          <a:p>
            <a:r>
              <a:rPr lang="ru-RU" dirty="0" smtClean="0"/>
              <a:t>Стандартные этапы выделения отношений:</a:t>
            </a:r>
          </a:p>
          <a:p>
            <a:pPr lvl="1"/>
            <a:r>
              <a:rPr lang="ru-RU" dirty="0" smtClean="0"/>
              <a:t>Определить все пары сущностей правильных типов. Обычно смотрим только на пары в рамках одного предложения</a:t>
            </a:r>
          </a:p>
          <a:p>
            <a:pPr lvl="1"/>
            <a:r>
              <a:rPr lang="ru-RU" dirty="0" smtClean="0"/>
              <a:t>Для каждой пары определяем связаны ли между собой сущности</a:t>
            </a:r>
          </a:p>
          <a:p>
            <a:pPr lvl="1"/>
            <a:r>
              <a:rPr lang="ru-RU" dirty="0" smtClean="0"/>
              <a:t>Если связаны определяем тип отношения</a:t>
            </a:r>
          </a:p>
          <a:p>
            <a:r>
              <a:rPr lang="ru-RU" dirty="0" smtClean="0"/>
              <a:t>Для классификации использовались стандартные методы классификации -</a:t>
            </a:r>
            <a:r>
              <a:rPr lang="en-US" dirty="0"/>
              <a:t> Naïve </a:t>
            </a:r>
            <a:r>
              <a:rPr lang="en-US" dirty="0" err="1"/>
              <a:t>Bayes</a:t>
            </a:r>
            <a:r>
              <a:rPr lang="en-US" dirty="0"/>
              <a:t>, </a:t>
            </a:r>
            <a:r>
              <a:rPr lang="en-US" dirty="0" err="1"/>
              <a:t>MaxEnt</a:t>
            </a:r>
            <a:r>
              <a:rPr lang="en-US" dirty="0"/>
              <a:t>, SVM</a:t>
            </a:r>
            <a:r>
              <a:rPr lang="en-US" dirty="0" smtClean="0"/>
              <a:t>, Random Forest, CRF </a:t>
            </a:r>
            <a:r>
              <a:rPr lang="ru-RU" dirty="0" smtClean="0"/>
              <a:t>и т. п.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Признаки классических методов </a:t>
            </a:r>
            <a:r>
              <a:rPr lang="en-US" dirty="0" smtClean="0"/>
              <a:t>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118778"/>
            <a:ext cx="8235916" cy="372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Distant Supervision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Метод опирается на следующую гипотезу: если 2 сущности связаны определенным отношением то любое предложение, содержащие их, скорее всего выражает это отношение</a:t>
            </a:r>
          </a:p>
          <a:p>
            <a:r>
              <a:rPr lang="ru-RU" dirty="0" smtClean="0"/>
              <a:t>Основная идея: для получения большого количества данных используем базу знаний с отношениями (напр., </a:t>
            </a:r>
            <a:r>
              <a:rPr lang="en-US" dirty="0" smtClean="0"/>
              <a:t>Freebase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Вместо ручного отбора исходного набора сущностей (как в </a:t>
            </a:r>
            <a:r>
              <a:rPr lang="en-US" dirty="0" smtClean="0"/>
              <a:t>bootstrapping 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Вместо разметки вхождений отношений в тексты (как в </a:t>
            </a:r>
            <a:r>
              <a:rPr lang="en-US" dirty="0" smtClean="0"/>
              <a:t>supervised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Подход активно развивается в современной литературе. Впервые введен в работах:</a:t>
            </a:r>
          </a:p>
          <a:p>
            <a:pPr lvl="1"/>
            <a:r>
              <a:rPr lang="en-US" i="1" dirty="0" smtClean="0"/>
              <a:t>Snow</a:t>
            </a:r>
            <a:r>
              <a:rPr lang="ru-RU" i="1" dirty="0" smtClean="0"/>
              <a:t> </a:t>
            </a:r>
            <a:r>
              <a:rPr lang="en-US" i="1" dirty="0" smtClean="0"/>
              <a:t>et al 2005. </a:t>
            </a:r>
            <a:r>
              <a:rPr lang="en-US" i="1" dirty="0" smtClean="0"/>
              <a:t>Learning syntactic patterns for automatic </a:t>
            </a:r>
            <a:r>
              <a:rPr lang="en-US" i="1" dirty="0" err="1" smtClean="0"/>
              <a:t>hypernym</a:t>
            </a:r>
            <a:r>
              <a:rPr lang="en-US" i="1" dirty="0" smtClean="0"/>
              <a:t> discovery.</a:t>
            </a:r>
            <a:endParaRPr lang="ru-RU" i="1" dirty="0" smtClean="0"/>
          </a:p>
          <a:p>
            <a:pPr lvl="1"/>
            <a:r>
              <a:rPr lang="en-US" i="1" dirty="0" err="1" smtClean="0"/>
              <a:t>Mintz</a:t>
            </a:r>
            <a:r>
              <a:rPr lang="en-US" i="1" dirty="0" smtClean="0"/>
              <a:t> et al 2009</a:t>
            </a:r>
            <a:r>
              <a:rPr lang="en-US" i="1" dirty="0" smtClean="0"/>
              <a:t>.  Distant supervision for relation extraction without labeled data.</a:t>
            </a:r>
            <a:endParaRPr lang="ru-RU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Mintz</a:t>
            </a:r>
            <a:r>
              <a:rPr lang="en-US" dirty="0" smtClean="0"/>
              <a:t>, Bills, Snow, </a:t>
            </a:r>
            <a:r>
              <a:rPr lang="en-US" dirty="0" err="1" smtClean="0"/>
              <a:t>Jurafsky</a:t>
            </a:r>
            <a:r>
              <a:rPr lang="en-US" dirty="0" smtClean="0"/>
              <a:t> (2009).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7594"/>
            <a:ext cx="470701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7015" y="1167594"/>
            <a:ext cx="454550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/>
            <a:r>
              <a:rPr lang="en-US" sz="3600" dirty="0" smtClean="0">
                <a:latin typeface="+mj-lt"/>
              </a:rPr>
              <a:t>Unsupervised RE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Примеры систем:</a:t>
            </a:r>
            <a:br>
              <a:rPr lang="ru-RU" dirty="0" smtClean="0"/>
            </a:br>
            <a:r>
              <a:rPr lang="en-US" dirty="0" err="1" smtClean="0"/>
              <a:t>TextRunner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Banko</a:t>
            </a:r>
            <a:r>
              <a:rPr lang="en-US" dirty="0"/>
              <a:t> et al. 2007</a:t>
            </a:r>
            <a:r>
              <a:rPr lang="en-US" dirty="0" smtClean="0"/>
              <a:t>)                                         </a:t>
            </a:r>
            <a:r>
              <a:rPr lang="en-US" dirty="0" err="1" smtClean="0"/>
              <a:t>ReVerb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10" y="1851670"/>
            <a:ext cx="4699865" cy="239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525" y="4251075"/>
            <a:ext cx="4564850" cy="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1375" y="1851670"/>
            <a:ext cx="4282626" cy="299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Современные методы </a:t>
            </a:r>
            <a:r>
              <a:rPr lang="en-US" dirty="0" smtClean="0"/>
              <a:t>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Современные модели грубо делятся по 2 признакам:</a:t>
            </a:r>
          </a:p>
          <a:p>
            <a:pPr lvl="1"/>
            <a:r>
              <a:rPr lang="ru-RU" dirty="0" smtClean="0"/>
              <a:t>Используется ли внешний синтаксический </a:t>
            </a:r>
            <a:r>
              <a:rPr lang="ru-RU" dirty="0" err="1" smtClean="0"/>
              <a:t>парсер</a:t>
            </a:r>
            <a:endParaRPr lang="ru-RU" dirty="0" smtClean="0"/>
          </a:p>
          <a:p>
            <a:pPr lvl="1"/>
            <a:r>
              <a:rPr lang="ru-RU" dirty="0" smtClean="0"/>
              <a:t>Используется </a:t>
            </a:r>
            <a:r>
              <a:rPr lang="en-US" dirty="0" smtClean="0"/>
              <a:t>Supervised </a:t>
            </a:r>
            <a:r>
              <a:rPr lang="ru-RU" dirty="0" smtClean="0"/>
              <a:t>или </a:t>
            </a:r>
            <a:r>
              <a:rPr lang="en-US" dirty="0" smtClean="0"/>
              <a:t>Distant Supervised </a:t>
            </a:r>
            <a:r>
              <a:rPr lang="ru-RU" dirty="0" smtClean="0"/>
              <a:t>модель</a:t>
            </a:r>
          </a:p>
          <a:p>
            <a:pPr lvl="2"/>
            <a:r>
              <a:rPr lang="en-US" dirty="0" smtClean="0"/>
              <a:t>Supervised </a:t>
            </a:r>
            <a:r>
              <a:rPr lang="ru-RU" dirty="0" smtClean="0"/>
              <a:t>модели оцениваются на </a:t>
            </a:r>
            <a:r>
              <a:rPr lang="en-US" sz="1100" dirty="0" smtClean="0"/>
              <a:t>SemEval-2010 Task 8</a:t>
            </a:r>
            <a:endParaRPr lang="ru-RU" sz="1100" dirty="0" smtClean="0"/>
          </a:p>
          <a:p>
            <a:pPr lvl="2"/>
            <a:r>
              <a:rPr lang="en-US" dirty="0" smtClean="0"/>
              <a:t>Distant </a:t>
            </a:r>
            <a:r>
              <a:rPr lang="en-US" dirty="0" smtClean="0"/>
              <a:t>Supervised</a:t>
            </a:r>
            <a:r>
              <a:rPr lang="ru-RU" dirty="0" smtClean="0"/>
              <a:t> модели оцениваются на </a:t>
            </a:r>
            <a:r>
              <a:rPr lang="en-US" dirty="0" smtClean="0"/>
              <a:t>New York Times Corpus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Вне зависимости от класса для решения задачи используются </a:t>
            </a:r>
            <a:r>
              <a:rPr lang="en-US" dirty="0" smtClean="0"/>
              <a:t>CNN </a:t>
            </a:r>
            <a:r>
              <a:rPr lang="ru-RU" dirty="0" smtClean="0"/>
              <a:t>или </a:t>
            </a:r>
            <a:r>
              <a:rPr lang="en-US" dirty="0" smtClean="0"/>
              <a:t>Bidirectional RNN </a:t>
            </a:r>
            <a:r>
              <a:rPr lang="ru-RU" dirty="0" smtClean="0"/>
              <a:t>модели с механизмом внимания</a:t>
            </a:r>
          </a:p>
          <a:p>
            <a:pPr lvl="1"/>
            <a:r>
              <a:rPr lang="ru-RU" dirty="0" smtClean="0"/>
              <a:t>Качество </a:t>
            </a:r>
            <a:r>
              <a:rPr lang="en-US" dirty="0" smtClean="0"/>
              <a:t>CNN </a:t>
            </a:r>
            <a:r>
              <a:rPr lang="ru-RU" dirty="0" smtClean="0"/>
              <a:t>и </a:t>
            </a:r>
            <a:r>
              <a:rPr lang="en-US" dirty="0" smtClean="0"/>
              <a:t>RNN </a:t>
            </a:r>
            <a:r>
              <a:rPr lang="ru-RU" dirty="0" smtClean="0"/>
              <a:t>моделей для задач сопоставимо</a:t>
            </a:r>
          </a:p>
          <a:p>
            <a:r>
              <a:rPr lang="ru-RU" dirty="0" smtClean="0"/>
              <a:t>Также часто используются дополнительные идеи – например, </a:t>
            </a:r>
            <a:r>
              <a:rPr lang="en-US" dirty="0" smtClean="0"/>
              <a:t>end-to-end </a:t>
            </a:r>
            <a:r>
              <a:rPr lang="ru-RU" dirty="0" smtClean="0"/>
              <a:t>извлечение вместе с именованными сущностями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Miwa and </a:t>
            </a:r>
            <a:r>
              <a:rPr lang="en-US" dirty="0" err="1" smtClean="0"/>
              <a:t>Bansal</a:t>
            </a:r>
            <a:r>
              <a:rPr lang="en-US" dirty="0" smtClean="0"/>
              <a:t> (2016)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End-to-End </a:t>
            </a:r>
            <a:r>
              <a:rPr lang="en-US" dirty="0" err="1" smtClean="0"/>
              <a:t>Supervied</a:t>
            </a:r>
            <a:r>
              <a:rPr lang="en-US" dirty="0" smtClean="0"/>
              <a:t> </a:t>
            </a:r>
            <a:r>
              <a:rPr lang="ru-RU" dirty="0" smtClean="0"/>
              <a:t>модель с использованием синтаксиса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44445"/>
            <a:ext cx="8218488" cy="351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Xiao and C </a:t>
            </a:r>
            <a:r>
              <a:rPr lang="en-US" dirty="0" smtClean="0"/>
              <a:t>Liu (2016 )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</a:t>
            </a:r>
            <a:r>
              <a:rPr lang="ru-RU" dirty="0" smtClean="0"/>
              <a:t>модель на основе </a:t>
            </a:r>
            <a:r>
              <a:rPr lang="en-US" dirty="0" smtClean="0"/>
              <a:t>RNN </a:t>
            </a:r>
            <a:r>
              <a:rPr lang="ru-RU" dirty="0" smtClean="0"/>
              <a:t>без использования синтаксиса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6645"/>
            <a:ext cx="8550950" cy="342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 smtClean="0"/>
              <a:t>Содержание</a:t>
            </a:r>
            <a:endParaRPr lang="ru-RU" sz="495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Формулировка задачи </a:t>
            </a:r>
            <a:r>
              <a:rPr lang="en-US" sz="3600" dirty="0" smtClean="0"/>
              <a:t>RE</a:t>
            </a:r>
            <a:endParaRPr lang="ru-RU" sz="3600" dirty="0"/>
          </a:p>
          <a:p>
            <a:r>
              <a:rPr lang="ru-RU" sz="3600" dirty="0" smtClean="0"/>
              <a:t>Классические решения задачи </a:t>
            </a:r>
            <a:r>
              <a:rPr lang="en-US" sz="3600" dirty="0" smtClean="0"/>
              <a:t>RE </a:t>
            </a:r>
            <a:r>
              <a:rPr lang="ru-RU" sz="3600" dirty="0" smtClean="0"/>
              <a:t>для разных вариантов формулировок</a:t>
            </a:r>
            <a:endParaRPr lang="en-US" sz="3600" dirty="0"/>
          </a:p>
          <a:p>
            <a:r>
              <a:rPr lang="ru-RU" sz="3600" dirty="0" err="1" smtClean="0"/>
              <a:t>Нейросетевые</a:t>
            </a:r>
            <a:r>
              <a:rPr lang="ru-RU" sz="3600" dirty="0" smtClean="0"/>
              <a:t> решения задачи </a:t>
            </a:r>
            <a:r>
              <a:rPr lang="en-US" sz="3600" dirty="0" smtClean="0"/>
              <a:t>RE</a:t>
            </a:r>
            <a:r>
              <a:rPr lang="ru-RU" sz="3600" dirty="0" smtClean="0"/>
              <a:t> и текущее </a:t>
            </a:r>
            <a:r>
              <a:rPr lang="en-US" sz="3600" dirty="0" smtClean="0"/>
              <a:t>SOTA</a:t>
            </a:r>
            <a:endParaRPr lang="en-US" sz="3600" dirty="0"/>
          </a:p>
          <a:p>
            <a:pPr>
              <a:buNone/>
            </a:pP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9633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Cai</a:t>
            </a:r>
            <a:r>
              <a:rPr lang="en-US" dirty="0" smtClean="0"/>
              <a:t> et al (2016)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ru-RU" dirty="0"/>
              <a:t>модель на основе </a:t>
            </a:r>
            <a:r>
              <a:rPr lang="en-US" dirty="0" smtClean="0"/>
              <a:t>RNN </a:t>
            </a:r>
            <a:r>
              <a:rPr lang="ru-RU" dirty="0" smtClean="0"/>
              <a:t>и </a:t>
            </a:r>
            <a:r>
              <a:rPr lang="en-US" dirty="0" smtClean="0"/>
              <a:t>CNN </a:t>
            </a:r>
            <a:r>
              <a:rPr lang="ru-RU" dirty="0"/>
              <a:t>без использования синтаксиса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36635"/>
            <a:ext cx="8280920" cy="35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Shen</a:t>
            </a:r>
            <a:r>
              <a:rPr lang="en-US" dirty="0" smtClean="0"/>
              <a:t> and Huang (2016)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ru-RU" dirty="0"/>
              <a:t>модель на основе </a:t>
            </a:r>
            <a:r>
              <a:rPr lang="en-US" dirty="0" smtClean="0"/>
              <a:t>CNN </a:t>
            </a:r>
            <a:r>
              <a:rPr lang="ru-RU" dirty="0"/>
              <a:t>без использования синтаксиса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94834"/>
            <a:ext cx="2708532" cy="318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1770" y="1941680"/>
            <a:ext cx="2368869" cy="283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020" y="1536635"/>
            <a:ext cx="4391979" cy="315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Liu</a:t>
            </a:r>
            <a:r>
              <a:rPr lang="ru-RU" dirty="0" smtClean="0"/>
              <a:t> </a:t>
            </a:r>
            <a:r>
              <a:rPr lang="en-US" dirty="0" smtClean="0"/>
              <a:t>et al (2018)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Distant </a:t>
            </a:r>
            <a:r>
              <a:rPr lang="en-US" dirty="0" smtClean="0"/>
              <a:t>Supervised </a:t>
            </a:r>
            <a:r>
              <a:rPr lang="ru-RU" dirty="0" smtClean="0"/>
              <a:t>модель на основе </a:t>
            </a:r>
            <a:r>
              <a:rPr lang="en-US" dirty="0" smtClean="0"/>
              <a:t>RNN c </a:t>
            </a:r>
            <a:r>
              <a:rPr lang="ru-RU" dirty="0" smtClean="0"/>
              <a:t>использованием синтаксиса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680" y="1581640"/>
            <a:ext cx="8686800" cy="353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Vashishth</a:t>
            </a:r>
            <a:r>
              <a:rPr lang="en-US" dirty="0" smtClean="0"/>
              <a:t> et al (2018)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Distant Supervised </a:t>
            </a:r>
            <a:r>
              <a:rPr lang="ru-RU" dirty="0"/>
              <a:t>модель на основе </a:t>
            </a:r>
            <a:r>
              <a:rPr lang="en-US" dirty="0"/>
              <a:t>RNN c </a:t>
            </a:r>
            <a:r>
              <a:rPr lang="ru-RU" dirty="0"/>
              <a:t>использованием синтаксиса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489896"/>
            <a:ext cx="8424167" cy="356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Extraction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relation extraction </a:t>
            </a:r>
            <a:r>
              <a:rPr lang="ru-RU" dirty="0" smtClean="0"/>
              <a:t>заключается в извлечении фактов и отношений между сущностями в тексте</a:t>
            </a:r>
          </a:p>
          <a:p>
            <a:pPr lvl="1"/>
            <a:r>
              <a:rPr lang="ru-RU" dirty="0" smtClean="0"/>
              <a:t>Сущности могут быть как именованные (персоны локации или организации), так и произвольные объекты, которые можно выделить в тексте</a:t>
            </a:r>
          </a:p>
          <a:p>
            <a:pPr lvl="1"/>
            <a:r>
              <a:rPr lang="ru-RU" dirty="0" smtClean="0"/>
              <a:t>Если рассматриваем отношения между именованными сущностями, они могут быть предварительно выделенными в тексте или выделяться одновременно с отношениями</a:t>
            </a:r>
          </a:p>
          <a:p>
            <a:pPr lvl="1"/>
            <a:r>
              <a:rPr lang="ru-RU" dirty="0" smtClean="0"/>
              <a:t>Факты могут быть из заранее описанной онтологии или выделяться автоматически</a:t>
            </a:r>
          </a:p>
          <a:p>
            <a:r>
              <a:rPr lang="ru-RU" dirty="0" smtClean="0"/>
              <a:t>Нужно для полноценного «понимания» машиной текста, для логического вывода, многих задач – </a:t>
            </a:r>
            <a:r>
              <a:rPr lang="en-US" dirty="0" smtClean="0"/>
              <a:t>QA, argumentation mining, </a:t>
            </a:r>
            <a:r>
              <a:rPr lang="ru-RU" dirty="0" err="1" smtClean="0"/>
              <a:t>чатботов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онтологии отношений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ACE 08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6" name="Picture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872" y="1264790"/>
            <a:ext cx="8009143" cy="3510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реализации факта в тексте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6004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Пример: факт занятости (в упрощенном варианте -- отношение Работодатель-Работник):</a:t>
            </a:r>
            <a:endParaRPr lang="ru-RU" dirty="0"/>
          </a:p>
          <a:p>
            <a:r>
              <a:rPr lang="ru-RU" dirty="0">
                <a:solidFill>
                  <a:srgbClr val="00B0F0"/>
                </a:solidFill>
              </a:rPr>
              <a:t>Роман </a:t>
            </a:r>
            <a:r>
              <a:rPr lang="ru-RU" dirty="0" err="1">
                <a:solidFill>
                  <a:srgbClr val="00B0F0"/>
                </a:solidFill>
              </a:rPr>
              <a:t>Ротенберг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назначен </a:t>
            </a:r>
            <a:r>
              <a:rPr lang="ru-RU" dirty="0">
                <a:solidFill>
                  <a:srgbClr val="7030A0"/>
                </a:solidFill>
              </a:rPr>
              <a:t>заместителем председателя правления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КХЛ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00B0F0"/>
                </a:solidFill>
              </a:rPr>
              <a:t>Сергеев</a:t>
            </a:r>
            <a:r>
              <a:rPr lang="ru-RU" dirty="0"/>
              <a:t> – </a:t>
            </a:r>
            <a:r>
              <a:rPr lang="ru-RU" dirty="0">
                <a:solidFill>
                  <a:srgbClr val="7030A0"/>
                </a:solidFill>
              </a:rPr>
              <a:t>главный специалист</a:t>
            </a:r>
            <a:r>
              <a:rPr lang="ru-RU" dirty="0"/>
              <a:t> компании </a:t>
            </a:r>
            <a:r>
              <a:rPr lang="ru-RU" dirty="0">
                <a:solidFill>
                  <a:srgbClr val="C00000"/>
                </a:solidFill>
              </a:rPr>
              <a:t>“</a:t>
            </a:r>
            <a:r>
              <a:rPr lang="ru-RU" dirty="0" err="1">
                <a:solidFill>
                  <a:srgbClr val="C00000"/>
                </a:solidFill>
              </a:rPr>
              <a:t>СтройСнабЭкспорт</a:t>
            </a:r>
            <a:r>
              <a:rPr lang="ru-RU" dirty="0">
                <a:solidFill>
                  <a:srgbClr val="C00000"/>
                </a:solidFill>
              </a:rPr>
              <a:t>”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92D050"/>
                </a:solidFill>
              </a:rPr>
              <a:t>Экс</a:t>
            </a:r>
            <a:r>
              <a:rPr lang="ru-RU" dirty="0"/>
              <a:t>-</a:t>
            </a:r>
            <a:r>
              <a:rPr lang="ru-RU" dirty="0">
                <a:solidFill>
                  <a:srgbClr val="7030A0"/>
                </a:solidFill>
              </a:rPr>
              <a:t>сотрудник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Microsoft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Джо </a:t>
            </a:r>
            <a:r>
              <a:rPr lang="ru-RU" dirty="0" err="1">
                <a:solidFill>
                  <a:srgbClr val="00B0F0"/>
                </a:solidFill>
              </a:rPr>
              <a:t>Марини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устроился в </a:t>
            </a:r>
            <a:r>
              <a:rPr lang="ru-RU" dirty="0" err="1">
                <a:solidFill>
                  <a:srgbClr val="C00000"/>
                </a:solidFill>
              </a:rPr>
              <a:t>Google</a:t>
            </a:r>
            <a:r>
              <a:rPr lang="ru-RU" dirty="0"/>
              <a:t>.</a:t>
            </a:r>
          </a:p>
          <a:p>
            <a:r>
              <a:rPr lang="ru-RU" dirty="0"/>
              <a:t>Среди выступавших был </a:t>
            </a:r>
            <a:r>
              <a:rPr lang="ru-RU" dirty="0">
                <a:solidFill>
                  <a:srgbClr val="92D050"/>
                </a:solidFill>
              </a:rPr>
              <a:t>экс</a:t>
            </a:r>
            <a:r>
              <a:rPr lang="ru-RU" dirty="0"/>
              <a:t>-</a:t>
            </a:r>
            <a:r>
              <a:rPr lang="ru-RU" dirty="0">
                <a:solidFill>
                  <a:srgbClr val="7030A0"/>
                </a:solidFill>
              </a:rPr>
              <a:t>губернатор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Василий Дьяконов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00B0F0"/>
                </a:solidFill>
              </a:rPr>
              <a:t>Владимир Губа</a:t>
            </a:r>
            <a:r>
              <a:rPr lang="ru-RU" dirty="0"/>
              <a:t>, </a:t>
            </a:r>
            <a:r>
              <a:rPr lang="ru-RU" dirty="0">
                <a:solidFill>
                  <a:srgbClr val="7030A0"/>
                </a:solidFill>
              </a:rPr>
              <a:t>главный конструктор</a:t>
            </a:r>
            <a:r>
              <a:rPr lang="ru-RU" dirty="0"/>
              <a:t> </a:t>
            </a:r>
            <a:r>
              <a:rPr lang="ru-RU" dirty="0">
                <a:solidFill>
                  <a:srgbClr val="C00000"/>
                </a:solidFill>
              </a:rPr>
              <a:t>АвтоВАЗа</a:t>
            </a:r>
            <a:r>
              <a:rPr lang="ru-RU" dirty="0"/>
              <a:t>.  </a:t>
            </a:r>
          </a:p>
          <a:p>
            <a:r>
              <a:rPr lang="ru-RU" dirty="0">
                <a:solidFill>
                  <a:srgbClr val="00B0F0"/>
                </a:solidFill>
              </a:rPr>
              <a:t>Андрей </a:t>
            </a:r>
            <a:r>
              <a:rPr lang="ru-RU" dirty="0" err="1">
                <a:solidFill>
                  <a:srgbClr val="00B0F0"/>
                </a:solidFill>
              </a:rPr>
              <a:t>Стыскин</a:t>
            </a:r>
            <a:r>
              <a:rPr lang="ru-RU" dirty="0"/>
              <a:t>, 26 лет, работает в </a:t>
            </a:r>
            <a:r>
              <a:rPr lang="ru-RU" dirty="0">
                <a:solidFill>
                  <a:srgbClr val="C00000"/>
                </a:solidFill>
              </a:rPr>
              <a:t>Яндексе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с 2007 года</a:t>
            </a:r>
            <a:r>
              <a:rPr lang="ru-RU" dirty="0"/>
              <a:t>, в настоящее время возглавляет </a:t>
            </a:r>
            <a:r>
              <a:rPr lang="ru-RU" dirty="0">
                <a:solidFill>
                  <a:schemeClr val="accent2"/>
                </a:solidFill>
              </a:rPr>
              <a:t>отдел ранжирования</a:t>
            </a:r>
            <a:r>
              <a:rPr lang="ru-RU" dirty="0"/>
              <a:t>. </a:t>
            </a:r>
          </a:p>
          <a:p>
            <a:r>
              <a:rPr lang="ru-RU" dirty="0" err="1">
                <a:solidFill>
                  <a:srgbClr val="C00000"/>
                </a:solidFill>
              </a:rPr>
              <a:t>Apple</a:t>
            </a:r>
            <a:r>
              <a:rPr lang="ru-RU" dirty="0"/>
              <a:t> взяла на работу </a:t>
            </a:r>
            <a:r>
              <a:rPr lang="ru-RU" dirty="0">
                <a:solidFill>
                  <a:srgbClr val="7030A0"/>
                </a:solidFill>
              </a:rPr>
              <a:t>школьника</a:t>
            </a:r>
            <a:r>
              <a:rPr lang="ru-RU" dirty="0"/>
              <a:t>, взломавшего </a:t>
            </a:r>
            <a:r>
              <a:rPr lang="ru-RU" dirty="0" err="1"/>
              <a:t>iOS</a:t>
            </a:r>
            <a:r>
              <a:rPr lang="ru-RU" dirty="0"/>
              <a:t>.   </a:t>
            </a:r>
          </a:p>
          <a:p>
            <a:r>
              <a:rPr lang="ru-RU" dirty="0"/>
              <a:t>Скончался </a:t>
            </a:r>
            <a:r>
              <a:rPr lang="ru-RU" dirty="0">
                <a:solidFill>
                  <a:srgbClr val="7030A0"/>
                </a:solidFill>
              </a:rPr>
              <a:t>главный конструктор</a:t>
            </a:r>
            <a:r>
              <a:rPr lang="ru-RU" dirty="0"/>
              <a:t> </a:t>
            </a:r>
            <a:r>
              <a:rPr lang="ru-RU" dirty="0">
                <a:solidFill>
                  <a:srgbClr val="C00000"/>
                </a:solidFill>
              </a:rPr>
              <a:t>"</a:t>
            </a:r>
            <a:r>
              <a:rPr lang="ru-RU" dirty="0" err="1">
                <a:solidFill>
                  <a:srgbClr val="C00000"/>
                </a:solidFill>
              </a:rPr>
              <a:t>Росатома</a:t>
            </a:r>
            <a:r>
              <a:rPr lang="ru-RU" dirty="0">
                <a:solidFill>
                  <a:srgbClr val="C00000"/>
                </a:solidFill>
              </a:rPr>
              <a:t>" </a:t>
            </a:r>
            <a:r>
              <a:rPr lang="ru-RU" dirty="0">
                <a:solidFill>
                  <a:srgbClr val="00B0F0"/>
                </a:solidFill>
              </a:rPr>
              <a:t>Герман Смирнов</a:t>
            </a:r>
            <a:r>
              <a:rPr lang="ru-RU" dirty="0"/>
              <a:t>.  </a:t>
            </a:r>
          </a:p>
          <a:p>
            <a:r>
              <a:rPr lang="ru-RU" dirty="0"/>
              <a:t>Саакашвили стал губернатором Одесской области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>
                <a:solidFill>
                  <a:srgbClr val="00B0F0"/>
                </a:solidFill>
              </a:rPr>
              <a:t>Вадим </a:t>
            </a:r>
            <a:r>
              <a:rPr lang="ru-RU" dirty="0" err="1" smtClean="0">
                <a:solidFill>
                  <a:srgbClr val="00B0F0"/>
                </a:solidFill>
              </a:rPr>
              <a:t>Макишвили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Учился </a:t>
            </a:r>
            <a:r>
              <a:rPr lang="ru-RU" dirty="0"/>
              <a:t>на врача, а стал </a:t>
            </a:r>
            <a:r>
              <a:rPr lang="ru-RU" dirty="0">
                <a:solidFill>
                  <a:srgbClr val="7030A0"/>
                </a:solidFill>
              </a:rPr>
              <a:t>веб-разработчиком</a:t>
            </a:r>
            <a:r>
              <a:rPr lang="ru-RU" dirty="0"/>
              <a:t>. Больше семи лет работает в </a:t>
            </a:r>
            <a:r>
              <a:rPr lang="ru-RU" dirty="0">
                <a:solidFill>
                  <a:srgbClr val="C00000"/>
                </a:solidFill>
              </a:rPr>
              <a:t>Яндексе</a:t>
            </a:r>
            <a:r>
              <a:rPr lang="ru-RU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14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реализации факта в тексте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Пример: факт купли-продажи</a:t>
            </a:r>
            <a:endParaRPr lang="ru-RU" dirty="0"/>
          </a:p>
          <a:p>
            <a:pPr marL="0" indent="0">
              <a:buNone/>
            </a:pPr>
            <a:r>
              <a:rPr lang="ru-RU" dirty="0" err="1">
                <a:solidFill>
                  <a:srgbClr val="C00000"/>
                </a:solidFill>
              </a:rPr>
              <a:t>Yahoo</a:t>
            </a:r>
            <a:r>
              <a:rPr lang="en-US" dirty="0"/>
              <a:t> </a:t>
            </a:r>
            <a:r>
              <a:rPr lang="en-US" b="1" dirty="0"/>
              <a:t>buys</a:t>
            </a:r>
            <a:r>
              <a:rPr lang="en-US" dirty="0"/>
              <a:t> </a:t>
            </a:r>
            <a:r>
              <a:rPr lang="ru-RU" dirty="0" err="1">
                <a:solidFill>
                  <a:srgbClr val="00B0F0"/>
                </a:solidFill>
              </a:rPr>
              <a:t>Tumblr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Google</a:t>
            </a:r>
            <a:r>
              <a:rPr lang="en-US" dirty="0"/>
              <a:t> is </a:t>
            </a:r>
            <a:r>
              <a:rPr lang="en-US" b="1" dirty="0"/>
              <a:t>selling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Motorola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Lenovo</a:t>
            </a:r>
            <a:r>
              <a:rPr lang="ru-RU" dirty="0"/>
              <a:t> </a:t>
            </a:r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$2.91 billion 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Microsoft</a:t>
            </a:r>
            <a:r>
              <a:rPr lang="ru-RU" dirty="0"/>
              <a:t> </a:t>
            </a:r>
            <a:r>
              <a:rPr lang="ru-RU" dirty="0" err="1"/>
              <a:t>has</a:t>
            </a:r>
            <a:r>
              <a:rPr lang="ru-RU" dirty="0"/>
              <a:t> </a:t>
            </a:r>
            <a:r>
              <a:rPr lang="ru-RU" dirty="0" err="1"/>
              <a:t>just</a:t>
            </a:r>
            <a:r>
              <a:rPr lang="ru-RU" dirty="0"/>
              <a:t> </a:t>
            </a:r>
            <a:r>
              <a:rPr lang="ru-RU" b="1" dirty="0" err="1"/>
              <a:t>acquired</a:t>
            </a:r>
            <a:r>
              <a:rPr lang="ru-RU" dirty="0"/>
              <a:t> </a:t>
            </a:r>
            <a:r>
              <a:rPr lang="en-US" dirty="0">
                <a:solidFill>
                  <a:srgbClr val="00B0F0"/>
                </a:solidFill>
              </a:rPr>
              <a:t>Nokia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Nest</a:t>
            </a:r>
            <a:r>
              <a:rPr lang="en-US" dirty="0"/>
              <a:t> has been </a:t>
            </a:r>
            <a:r>
              <a:rPr lang="en-US" b="1" dirty="0"/>
              <a:t>acquired</a:t>
            </a:r>
            <a:r>
              <a:rPr lang="en-US" dirty="0"/>
              <a:t> by </a:t>
            </a:r>
            <a:r>
              <a:rPr lang="en-US" dirty="0">
                <a:solidFill>
                  <a:srgbClr val="00B0F0"/>
                </a:solidFill>
              </a:rPr>
              <a:t>Google</a:t>
            </a:r>
            <a:r>
              <a:rPr lang="ru-RU" dirty="0"/>
              <a:t> </a:t>
            </a:r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$3.2 </a:t>
            </a:r>
            <a:r>
              <a:rPr lang="en-US" dirty="0" err="1">
                <a:solidFill>
                  <a:srgbClr val="7030A0"/>
                </a:solidFill>
              </a:rPr>
              <a:t>bln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Facebook</a:t>
            </a:r>
            <a:r>
              <a:rPr lang="ru-RU" dirty="0"/>
              <a:t>’s </a:t>
            </a:r>
            <a:r>
              <a:rPr lang="ru-RU" b="1" dirty="0" err="1"/>
              <a:t>purchase</a:t>
            </a:r>
            <a:r>
              <a:rPr lang="ru-RU" dirty="0"/>
              <a:t> of </a:t>
            </a:r>
            <a:r>
              <a:rPr lang="en-US" dirty="0">
                <a:solidFill>
                  <a:srgbClr val="00B0F0"/>
                </a:solidFill>
              </a:rPr>
              <a:t>Instagram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McAfee</a:t>
            </a:r>
            <a:r>
              <a:rPr lang="en-US" dirty="0"/>
              <a:t>’s </a:t>
            </a:r>
            <a:r>
              <a:rPr lang="en-US" b="1" dirty="0"/>
              <a:t>acquisition</a:t>
            </a:r>
            <a:r>
              <a:rPr lang="en-US" dirty="0"/>
              <a:t> by </a:t>
            </a:r>
            <a:r>
              <a:rPr lang="en-US" dirty="0">
                <a:solidFill>
                  <a:srgbClr val="C00000"/>
                </a:solidFill>
              </a:rPr>
              <a:t>Intel</a:t>
            </a:r>
          </a:p>
          <a:p>
            <a:pPr marL="0" indent="0">
              <a:buNone/>
            </a:pPr>
            <a:r>
              <a:rPr lang="ru-RU" b="1" dirty="0"/>
              <a:t>Покупка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ТНК-BP</a:t>
            </a:r>
            <a:r>
              <a:rPr lang="ru-RU" dirty="0"/>
              <a:t> обошлась </a:t>
            </a:r>
            <a:r>
              <a:rPr lang="ru-RU" dirty="0">
                <a:solidFill>
                  <a:srgbClr val="C00000"/>
                </a:solidFill>
              </a:rPr>
              <a:t>Роснефти</a:t>
            </a:r>
            <a:r>
              <a:rPr lang="ru-RU" dirty="0"/>
              <a:t> в </a:t>
            </a:r>
            <a:r>
              <a:rPr lang="ru-RU" dirty="0">
                <a:solidFill>
                  <a:srgbClr val="7030A0"/>
                </a:solidFill>
              </a:rPr>
              <a:t>55 млрд долларов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Корпорация IBM</a:t>
            </a:r>
            <a:r>
              <a:rPr lang="ru-RU" dirty="0"/>
              <a:t> сообщила о </a:t>
            </a:r>
            <a:r>
              <a:rPr lang="ru-RU" b="1" dirty="0"/>
              <a:t>приобретении </a:t>
            </a:r>
            <a:r>
              <a:rPr lang="ru-RU" dirty="0"/>
              <a:t>израильского </a:t>
            </a:r>
            <a:r>
              <a:rPr lang="ru-RU" dirty="0" err="1"/>
              <a:t>стартапа</a:t>
            </a:r>
            <a:r>
              <a:rPr lang="ru-RU" dirty="0"/>
              <a:t> — </a:t>
            </a:r>
            <a:r>
              <a:rPr lang="ru-RU" dirty="0">
                <a:solidFill>
                  <a:srgbClr val="00B0F0"/>
                </a:solidFill>
              </a:rPr>
              <a:t>компании CLS  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Мистер </a:t>
            </a:r>
            <a:r>
              <a:rPr lang="ru-RU" dirty="0" err="1">
                <a:solidFill>
                  <a:srgbClr val="C00000"/>
                </a:solidFill>
              </a:rPr>
              <a:t>Стоктон</a:t>
            </a:r>
            <a:r>
              <a:rPr lang="ru-RU" dirty="0"/>
              <a:t>, уставший питаться одной овсянкой, дошел вечером до мясной лавки и </a:t>
            </a:r>
            <a:r>
              <a:rPr lang="ru-RU" b="1" dirty="0"/>
              <a:t>купил</a:t>
            </a:r>
            <a:r>
              <a:rPr lang="ru-RU" dirty="0"/>
              <a:t> у </a:t>
            </a:r>
            <a:r>
              <a:rPr lang="ru-RU" dirty="0">
                <a:solidFill>
                  <a:srgbClr val="00B050"/>
                </a:solidFill>
              </a:rPr>
              <a:t>леди </a:t>
            </a:r>
            <a:r>
              <a:rPr lang="ru-RU" dirty="0" err="1">
                <a:solidFill>
                  <a:srgbClr val="00B050"/>
                </a:solidFill>
              </a:rPr>
              <a:t>Меригольд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жирного гуся </a:t>
            </a:r>
            <a:r>
              <a:rPr lang="ru-RU" dirty="0"/>
              <a:t>за </a:t>
            </a:r>
            <a:r>
              <a:rPr lang="ru-RU" dirty="0">
                <a:solidFill>
                  <a:srgbClr val="7030A0"/>
                </a:solidFill>
              </a:rPr>
              <a:t>5 фунтов</a:t>
            </a:r>
            <a:r>
              <a:rPr lang="ru-RU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84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практической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18859"/>
            <a:ext cx="8064128" cy="393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фактов и отношений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+mj-lt"/>
              </a:rPr>
              <a:t>Открытые ресурсы</a:t>
            </a:r>
            <a:r>
              <a:rPr lang="en-US" dirty="0" smtClean="0">
                <a:latin typeface="+mj-lt"/>
              </a:rPr>
              <a:t> (</a:t>
            </a:r>
            <a:r>
              <a:rPr lang="ru-RU" dirty="0" smtClean="0">
                <a:latin typeface="+mj-lt"/>
              </a:rPr>
              <a:t>базы отношений</a:t>
            </a:r>
            <a:r>
              <a:rPr lang="en-US" dirty="0" smtClean="0">
                <a:latin typeface="+mj-lt"/>
              </a:rPr>
              <a:t>)</a:t>
            </a:r>
            <a:r>
              <a:rPr lang="ru-RU" dirty="0" smtClean="0">
                <a:latin typeface="+mj-lt"/>
              </a:rPr>
              <a:t>:</a:t>
            </a:r>
          </a:p>
          <a:p>
            <a:pPr lvl="1"/>
            <a:r>
              <a:rPr lang="en-US" dirty="0" smtClean="0">
                <a:latin typeface="+mj-lt"/>
              </a:rPr>
              <a:t>Freebase</a:t>
            </a:r>
          </a:p>
          <a:p>
            <a:pPr lvl="1"/>
            <a:r>
              <a:rPr lang="en-US" dirty="0" err="1" smtClean="0">
                <a:latin typeface="+mj-lt"/>
              </a:rPr>
              <a:t>DBPedia</a:t>
            </a: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Соревнования: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/>
              <a:t>New York Times Corpus</a:t>
            </a:r>
            <a:r>
              <a:rPr lang="ru-RU" dirty="0" smtClean="0"/>
              <a:t> (на основе </a:t>
            </a:r>
            <a:r>
              <a:rPr lang="en-US" dirty="0" smtClean="0"/>
              <a:t>Freebase</a:t>
            </a:r>
            <a:r>
              <a:rPr lang="ru-RU" dirty="0" smtClean="0"/>
              <a:t>)</a:t>
            </a:r>
          </a:p>
          <a:p>
            <a:pPr lvl="1"/>
            <a:r>
              <a:rPr lang="en-US" dirty="0" smtClean="0">
                <a:latin typeface="+mj-lt"/>
              </a:rPr>
              <a:t>Automated Content Extraction (ACE 04, 05, 08)</a:t>
            </a:r>
          </a:p>
          <a:p>
            <a:pPr lvl="1"/>
            <a:r>
              <a:rPr lang="en-US" dirty="0" smtClean="0">
                <a:latin typeface="+mj-lt"/>
              </a:rPr>
              <a:t>SemEval-2010 Task 8</a:t>
            </a:r>
            <a:endParaRPr lang="ru-RU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Text </a:t>
            </a:r>
            <a:r>
              <a:rPr lang="en-US" dirty="0">
                <a:latin typeface="+mj-lt"/>
              </a:rPr>
              <a:t>Analysis Conference (TAC) 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Surdeanu</a:t>
            </a:r>
            <a:r>
              <a:rPr lang="en-US" dirty="0" smtClean="0">
                <a:latin typeface="+mj-lt"/>
              </a:rPr>
              <a:t> 2013)</a:t>
            </a:r>
            <a:endParaRPr lang="ru-RU" dirty="0" smtClean="0">
              <a:latin typeface="+mj-lt"/>
            </a:endParaRPr>
          </a:p>
          <a:p>
            <a:pPr lvl="1"/>
            <a:r>
              <a:rPr lang="ru-RU" dirty="0" smtClean="0">
                <a:latin typeface="+mj-lt"/>
              </a:rPr>
              <a:t>РОМИП (</a:t>
            </a:r>
            <a:r>
              <a:rPr lang="en-US" dirty="0" err="1">
                <a:latin typeface="+mj-lt"/>
              </a:rPr>
              <a:t>Nekrestjanov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latin typeface="+mj-lt"/>
              </a:rPr>
              <a:t>Nekrestjanova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2006</a:t>
            </a:r>
            <a:r>
              <a:rPr lang="ru-RU" dirty="0" smtClean="0">
                <a:latin typeface="+mj-lt"/>
              </a:rPr>
              <a:t>)</a:t>
            </a:r>
          </a:p>
          <a:p>
            <a:pPr lvl="1"/>
            <a:r>
              <a:rPr lang="en-US" dirty="0" err="1" smtClean="0">
                <a:latin typeface="+mj-lt"/>
              </a:rPr>
              <a:t>FactRuEval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latin typeface="+mj-lt"/>
                <a:hlinkClick r:id="rId2"/>
              </a:rPr>
              <a:t>https://github.com/dialogue-evaluation/factRuEval-2016</a:t>
            </a:r>
            <a:r>
              <a:rPr lang="en-US" dirty="0" smtClean="0">
                <a:latin typeface="+mj-lt"/>
              </a:rPr>
              <a:t>)</a:t>
            </a:r>
            <a:endParaRPr lang="ru-RU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6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подходы к решению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Традиционно различают следующие подходы к решению задачи </a:t>
            </a:r>
            <a:r>
              <a:rPr lang="en-US" dirty="0" smtClean="0"/>
              <a:t>RE:</a:t>
            </a:r>
          </a:p>
          <a:p>
            <a:pPr lvl="1"/>
            <a:r>
              <a:rPr lang="en-US" dirty="0" smtClean="0"/>
              <a:t>Hand-built patterns</a:t>
            </a:r>
            <a:r>
              <a:rPr lang="ru-RU" dirty="0" smtClean="0"/>
              <a:t> </a:t>
            </a:r>
          </a:p>
          <a:p>
            <a:pPr lvl="1"/>
            <a:r>
              <a:rPr lang="en-US" dirty="0" smtClean="0"/>
              <a:t>Bootstrapping methods</a:t>
            </a:r>
            <a:r>
              <a:rPr lang="ru-RU" dirty="0" smtClean="0"/>
              <a:t> </a:t>
            </a:r>
            <a:endParaRPr lang="ru-RU" dirty="0" smtClean="0"/>
          </a:p>
          <a:p>
            <a:pPr lvl="1"/>
            <a:r>
              <a:rPr lang="en-US" dirty="0" smtClean="0"/>
              <a:t>Supervised methods</a:t>
            </a:r>
            <a:r>
              <a:rPr lang="ru-RU" dirty="0" smtClean="0"/>
              <a:t> </a:t>
            </a:r>
          </a:p>
          <a:p>
            <a:pPr lvl="1"/>
            <a:r>
              <a:rPr lang="en-US" dirty="0" smtClean="0"/>
              <a:t>Distant supervision </a:t>
            </a:r>
          </a:p>
          <a:p>
            <a:pPr lvl="1"/>
            <a:r>
              <a:rPr lang="en-US" dirty="0" smtClean="0"/>
              <a:t>Unsupervised </a:t>
            </a:r>
            <a:r>
              <a:rPr lang="en-US" dirty="0" smtClean="0"/>
              <a:t>methods</a:t>
            </a:r>
          </a:p>
          <a:p>
            <a:r>
              <a:rPr lang="ru-RU" dirty="0" err="1" smtClean="0"/>
              <a:t>Правиловые</a:t>
            </a:r>
            <a:r>
              <a:rPr lang="ru-RU" dirty="0" smtClean="0"/>
              <a:t> методы трудоемко создавать и тяжело поддерживать, однако для многих корпусов они показывают близкие к </a:t>
            </a:r>
            <a:r>
              <a:rPr lang="en-US" dirty="0" smtClean="0"/>
              <a:t>SOTA </a:t>
            </a:r>
            <a:r>
              <a:rPr lang="ru-RU" dirty="0" smtClean="0"/>
              <a:t>результаты (особенно если опираются на синтаксические разборы)</a:t>
            </a:r>
          </a:p>
          <a:p>
            <a:pPr lvl="1"/>
            <a:r>
              <a:rPr lang="ru-RU" dirty="0" smtClean="0"/>
              <a:t>Классическая работа по </a:t>
            </a:r>
            <a:r>
              <a:rPr lang="ru-RU" dirty="0" err="1" smtClean="0"/>
              <a:t>правиловым</a:t>
            </a:r>
            <a:r>
              <a:rPr lang="ru-RU" dirty="0" smtClean="0"/>
              <a:t> методам </a:t>
            </a:r>
            <a:r>
              <a:rPr lang="en-US" i="1" dirty="0" smtClean="0"/>
              <a:t>Hearst </a:t>
            </a:r>
            <a:r>
              <a:rPr lang="en-US" i="1" dirty="0" smtClean="0"/>
              <a:t>(</a:t>
            </a:r>
            <a:r>
              <a:rPr lang="en-US" i="1" dirty="0" smtClean="0"/>
              <a:t>199</a:t>
            </a:r>
            <a:r>
              <a:rPr lang="ru-RU" i="1" dirty="0" smtClean="0"/>
              <a:t>2)</a:t>
            </a:r>
            <a:endParaRPr lang="en-US" i="1" dirty="0" smtClean="0"/>
          </a:p>
          <a:p>
            <a:pPr lvl="1"/>
            <a:r>
              <a:rPr lang="ru-RU" dirty="0" smtClean="0"/>
              <a:t>На </a:t>
            </a:r>
            <a:r>
              <a:rPr lang="en-US" dirty="0" err="1" smtClean="0"/>
              <a:t>FactRuEval</a:t>
            </a:r>
            <a:r>
              <a:rPr lang="en-US" dirty="0" smtClean="0"/>
              <a:t> 2016 </a:t>
            </a:r>
            <a:r>
              <a:rPr lang="ru-RU" dirty="0" smtClean="0"/>
              <a:t>все призеры </a:t>
            </a:r>
            <a:r>
              <a:rPr lang="ru-RU" dirty="0" err="1" smtClean="0"/>
              <a:t>правиловые</a:t>
            </a:r>
            <a:endParaRPr lang="ru-RU" dirty="0" smtClean="0"/>
          </a:p>
          <a:p>
            <a:pPr lvl="1"/>
            <a:r>
              <a:rPr lang="ru-RU" dirty="0" err="1" smtClean="0"/>
              <a:t>Правиловые</a:t>
            </a:r>
            <a:r>
              <a:rPr lang="ru-RU" dirty="0" smtClean="0"/>
              <a:t> методы можно сделать точными, что подходит для </a:t>
            </a:r>
            <a:r>
              <a:rPr lang="ru-RU" dirty="0" smtClean="0"/>
              <a:t>приложений</a:t>
            </a:r>
          </a:p>
          <a:p>
            <a:pPr lvl="1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Props1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4F9C54-F177-4493-BF94-3780F7997C6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b68d7a2-7ffc-4e81-91b0-1900f50a065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37752</TotalTime>
  <Words>841</Words>
  <Application>Microsoft Office PowerPoint</Application>
  <PresentationFormat>Экран (16:9)</PresentationFormat>
  <Paragraphs>129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ABBYY Corporate</vt:lpstr>
      <vt:lpstr>Извлечение фактов и отношений</vt:lpstr>
      <vt:lpstr>Содержание</vt:lpstr>
      <vt:lpstr>Relation Extraction</vt:lpstr>
      <vt:lpstr>Пример онтологии отношений (ACE 08)</vt:lpstr>
      <vt:lpstr>Пример реализации факта в тексте</vt:lpstr>
      <vt:lpstr>Пример реализации факта в тексте</vt:lpstr>
      <vt:lpstr>Пример практической задачи</vt:lpstr>
      <vt:lpstr>Извлечение фактов и отношений</vt:lpstr>
      <vt:lpstr>Классические подходы к решению задачи</vt:lpstr>
      <vt:lpstr>Bootstrapping methods  </vt:lpstr>
      <vt:lpstr>Bootstrapping: системы и проблемы</vt:lpstr>
      <vt:lpstr>Классические supervised методы RE</vt:lpstr>
      <vt:lpstr>Признаки классических методов RE</vt:lpstr>
      <vt:lpstr>Distant Supervision</vt:lpstr>
      <vt:lpstr>Mintz, Bills, Snow, Jurafsky (2009).</vt:lpstr>
      <vt:lpstr>Unsupervised RE </vt:lpstr>
      <vt:lpstr>Современные методы RE</vt:lpstr>
      <vt:lpstr>Miwa and Bansal (2016)</vt:lpstr>
      <vt:lpstr>Xiao and C Liu (2016 )</vt:lpstr>
      <vt:lpstr>Cai et al (2016)</vt:lpstr>
      <vt:lpstr>Shen and Huang (2016)</vt:lpstr>
      <vt:lpstr>Liu et al (2018)</vt:lpstr>
      <vt:lpstr>Vashishth et al (2018)</vt:lpstr>
    </vt:vector>
  </TitlesOfParts>
  <Company>ABBYY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1</cp:lastModifiedBy>
  <cp:revision>715</cp:revision>
  <dcterms:created xsi:type="dcterms:W3CDTF">2012-10-11T07:31:41Z</dcterms:created>
  <dcterms:modified xsi:type="dcterms:W3CDTF">2019-01-22T02:35:43Z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