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455" r:id="rId5"/>
    <p:sldId id="494" r:id="rId6"/>
    <p:sldId id="473" r:id="rId7"/>
    <p:sldId id="472" r:id="rId8"/>
    <p:sldId id="474" r:id="rId9"/>
    <p:sldId id="475" r:id="rId10"/>
    <p:sldId id="469" r:id="rId11"/>
    <p:sldId id="476" r:id="rId12"/>
    <p:sldId id="477" r:id="rId13"/>
    <p:sldId id="478" r:id="rId14"/>
    <p:sldId id="479" r:id="rId15"/>
    <p:sldId id="480" r:id="rId16"/>
    <p:sldId id="483" r:id="rId17"/>
    <p:sldId id="481" r:id="rId18"/>
    <p:sldId id="484" r:id="rId19"/>
    <p:sldId id="485" r:id="rId20"/>
    <p:sldId id="465" r:id="rId21"/>
    <p:sldId id="466" r:id="rId22"/>
    <p:sldId id="486" r:id="rId23"/>
    <p:sldId id="467" r:id="rId24"/>
    <p:sldId id="487" r:id="rId25"/>
    <p:sldId id="488" r:id="rId26"/>
    <p:sldId id="468" r:id="rId27"/>
    <p:sldId id="470" r:id="rId28"/>
    <p:sldId id="489" r:id="rId29"/>
    <p:sldId id="490" r:id="rId30"/>
    <p:sldId id="491" r:id="rId31"/>
    <p:sldId id="492" r:id="rId32"/>
    <p:sldId id="493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60C30"/>
    <a:srgbClr val="F892A5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18" autoAdjust="0"/>
  </p:normalViewPr>
  <p:slideViewPr>
    <p:cSldViewPr snapToObjects="1">
      <p:cViewPr varScale="1">
        <p:scale>
          <a:sx n="129" d="100"/>
          <a:sy n="129" d="100"/>
        </p:scale>
        <p:origin x="-125" y="-72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09.01.2019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487B85-0768-4C4A-8A91-CECDEF5FD660}" type="datetime1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9E4C4E-618D-48BF-80B3-D4E861FD9081}" type="datetime1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xmlns="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5" y="816555"/>
            <a:ext cx="8649960" cy="229525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Машинный </a:t>
            </a:r>
            <a:r>
              <a:rPr lang="ru-RU" dirty="0" smtClean="0"/>
              <a:t>перевод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 smtClean="0"/>
              <a:t>Иван Смуров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690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</a:t>
            </a:r>
            <a:r>
              <a:rPr lang="ru-RU" dirty="0" smtClean="0"/>
              <a:t>базовая факторизация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нам дано </a:t>
            </a:r>
            <a:r>
              <a:rPr lang="en-US" dirty="0" smtClean="0"/>
              <a:t>f  </a:t>
            </a:r>
            <a:r>
              <a:rPr lang="ru-RU" dirty="0" smtClean="0"/>
              <a:t>предложение на исходном языке</a:t>
            </a:r>
            <a:r>
              <a:rPr lang="en-US" dirty="0" smtClean="0"/>
              <a:t> (French, foreign)</a:t>
            </a:r>
            <a:r>
              <a:rPr lang="ru-RU" dirty="0" smtClean="0"/>
              <a:t>. Нужно выбрать </a:t>
            </a:r>
            <a:r>
              <a:rPr lang="en-US" dirty="0" smtClean="0"/>
              <a:t>e </a:t>
            </a:r>
            <a:r>
              <a:rPr lang="ru-RU" dirty="0" smtClean="0"/>
              <a:t>– наилучшее предложение на целевом языке</a:t>
            </a:r>
            <a:r>
              <a:rPr lang="en-US" dirty="0" smtClean="0"/>
              <a:t> (English)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Зачем нужна такая факторизация?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Prior model (</a:t>
            </a:r>
            <a:r>
              <a:rPr lang="ru-RU" dirty="0" smtClean="0"/>
              <a:t>частный случай – языковая модель 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p(e)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806665"/>
            <a:ext cx="4545505" cy="49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060" y="1867391"/>
            <a:ext cx="1946350" cy="4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16756"/>
            <a:ext cx="3782797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1950" y="2616756"/>
            <a:ext cx="4950550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6595" y="4056915"/>
            <a:ext cx="4860540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</a:t>
            </a:r>
            <a:r>
              <a:rPr lang="ru-RU" dirty="0" smtClean="0"/>
              <a:t>модель перевода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перевода</a:t>
            </a:r>
          </a:p>
          <a:p>
            <a:r>
              <a:rPr lang="ru-RU" dirty="0" smtClean="0"/>
              <a:t>Откуда брать вероятности? Давайте перейдем к вероятностям пар слов!</a:t>
            </a:r>
            <a:br>
              <a:rPr lang="ru-RU" dirty="0" smtClean="0"/>
            </a:br>
            <a:r>
              <a:rPr lang="ru-RU" dirty="0" smtClean="0"/>
              <a:t>Их оценить по корпусу проще:  </a:t>
            </a:r>
          </a:p>
          <a:p>
            <a:r>
              <a:rPr lang="ru-RU" dirty="0" smtClean="0"/>
              <a:t>В результате факторизации получим: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1810" y="1311610"/>
            <a:ext cx="3645405" cy="29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3774" y="1941680"/>
            <a:ext cx="3761914" cy="253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5" y="2706765"/>
            <a:ext cx="4003756" cy="7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6605" y="3573838"/>
            <a:ext cx="2745305" cy="89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r>
              <a:rPr lang="en-US" dirty="0" smtClean="0"/>
              <a:t> (word alignment)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15" y="996575"/>
            <a:ext cx="3019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910" y="1200150"/>
            <a:ext cx="4311005" cy="21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774" y="3111810"/>
            <a:ext cx="3876572" cy="9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188989"/>
            <a:ext cx="3370185" cy="196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6925" y="4037809"/>
            <a:ext cx="3915435" cy="10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генерируется перевод в </a:t>
            </a:r>
            <a:r>
              <a:rPr lang="en-US" dirty="0" smtClean="0"/>
              <a:t>SMT?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287" y="1200150"/>
            <a:ext cx="7355179" cy="343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</a:t>
            </a:r>
            <a:r>
              <a:rPr lang="en-US" dirty="0" smtClean="0"/>
              <a:t>IBM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et al (1993). </a:t>
            </a:r>
            <a:r>
              <a:rPr lang="en-US" dirty="0" smtClean="0"/>
              <a:t>The mathematics of statistical machine translation: Parameter </a:t>
            </a:r>
            <a:r>
              <a:rPr lang="en-US" dirty="0" smtClean="0"/>
              <a:t>estimation. Computational </a:t>
            </a:r>
            <a:r>
              <a:rPr lang="en-US" dirty="0" smtClean="0"/>
              <a:t>Linguistics, 19:263-311, 1993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Несколько разных моделей, отличающихся</a:t>
            </a:r>
            <a:r>
              <a:rPr lang="en-US" dirty="0" smtClean="0"/>
              <a:t> </a:t>
            </a:r>
            <a:r>
              <a:rPr lang="ru-RU" dirty="0" smtClean="0"/>
              <a:t>в части </a:t>
            </a:r>
            <a:r>
              <a:rPr lang="en-US" dirty="0" smtClean="0"/>
              <a:t>prior model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10" y="2301720"/>
            <a:ext cx="4441153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2663" y="2326591"/>
            <a:ext cx="4399105" cy="272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</a:t>
            </a:r>
            <a:r>
              <a:rPr lang="ru-RU" dirty="0" smtClean="0"/>
              <a:t>дополнительные идеи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Использовать более сложную </a:t>
            </a:r>
            <a:r>
              <a:rPr lang="en-US" dirty="0" smtClean="0"/>
              <a:t>prior model</a:t>
            </a:r>
            <a:r>
              <a:rPr lang="ru-RU" dirty="0" smtClean="0"/>
              <a:t>. Например, </a:t>
            </a:r>
            <a:r>
              <a:rPr lang="en-US" dirty="0" smtClean="0"/>
              <a:t>HMM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Использовать более сложные системы выравнивания:</a:t>
            </a:r>
          </a:p>
          <a:p>
            <a:pPr lvl="1"/>
            <a:r>
              <a:rPr lang="ru-RU" dirty="0" smtClean="0"/>
              <a:t>Переход к </a:t>
            </a:r>
            <a:r>
              <a:rPr lang="en-US" dirty="0" smtClean="0"/>
              <a:t>many-to-many: phrase</a:t>
            </a:r>
            <a:r>
              <a:rPr lang="ru-RU" dirty="0" smtClean="0"/>
              <a:t>-</a:t>
            </a:r>
            <a:r>
              <a:rPr lang="en-US" dirty="0" smtClean="0"/>
              <a:t>based </a:t>
            </a:r>
            <a:r>
              <a:rPr lang="ru-RU" dirty="0" smtClean="0"/>
              <a:t>системы</a:t>
            </a:r>
          </a:p>
          <a:p>
            <a:pPr lvl="1"/>
            <a:r>
              <a:rPr lang="ru-RU" dirty="0" smtClean="0"/>
              <a:t>Учет дополнительных признаков: </a:t>
            </a:r>
            <a:r>
              <a:rPr lang="en-US" dirty="0" smtClean="0"/>
              <a:t>syntax-based </a:t>
            </a:r>
            <a:r>
              <a:rPr lang="ru-RU" dirty="0" smtClean="0"/>
              <a:t>и </a:t>
            </a:r>
            <a:r>
              <a:rPr lang="en-US" dirty="0" smtClean="0"/>
              <a:t>factored </a:t>
            </a:r>
            <a:r>
              <a:rPr lang="ru-RU" dirty="0" smtClean="0"/>
              <a:t>модели </a:t>
            </a:r>
            <a:endParaRPr lang="en-US" dirty="0" smtClean="0"/>
          </a:p>
          <a:p>
            <a:pPr lvl="1"/>
            <a:r>
              <a:rPr lang="en-US" dirty="0" smtClean="0"/>
              <a:t>Re-</a:t>
            </a:r>
            <a:r>
              <a:rPr lang="en-US" dirty="0" err="1" smtClean="0"/>
              <a:t>parametrization</a:t>
            </a:r>
            <a:r>
              <a:rPr lang="en-US" dirty="0" smtClean="0"/>
              <a:t>, Dyer et. al 2013 A Simple, Fast, and Effective </a:t>
            </a:r>
            <a:r>
              <a:rPr lang="en-US" dirty="0" err="1" smtClean="0"/>
              <a:t>Reparameterizationof</a:t>
            </a:r>
            <a:r>
              <a:rPr lang="en-US" dirty="0" smtClean="0"/>
              <a:t> IBM Model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626646"/>
            <a:ext cx="4140460" cy="178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338" y="1896675"/>
            <a:ext cx="3407890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</a:t>
            </a: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Отличное использование </a:t>
            </a:r>
            <a:r>
              <a:rPr lang="ru-RU" dirty="0" err="1" smtClean="0"/>
              <a:t>бигдаты</a:t>
            </a:r>
            <a:r>
              <a:rPr lang="ru-RU" dirty="0" smtClean="0"/>
              <a:t>, но, кажется, вычерпано до дна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588926"/>
            <a:ext cx="8019120" cy="355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Рекуррентные слои </a:t>
            </a:r>
            <a:r>
              <a:rPr lang="ru-RU" dirty="0" err="1" smtClean="0"/>
              <a:t>нейросетей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6575" y="1401620"/>
            <a:ext cx="585787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4169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</a:t>
            </a:r>
            <a:r>
              <a:rPr lang="ru-RU" dirty="0" smtClean="0"/>
              <a:t>без механизма внимания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2 основных части </a:t>
            </a:r>
            <a:r>
              <a:rPr lang="ru-RU" dirty="0" err="1" smtClean="0"/>
              <a:t>нейросети</a:t>
            </a:r>
            <a:r>
              <a:rPr lang="ru-RU" dirty="0" smtClean="0"/>
              <a:t> – </a:t>
            </a:r>
            <a:r>
              <a:rPr lang="ru-RU" dirty="0" err="1" smtClean="0"/>
              <a:t>энкодер</a:t>
            </a:r>
            <a:r>
              <a:rPr lang="ru-RU" dirty="0" smtClean="0"/>
              <a:t> и декодер (обе состоящие из рекуррентных слоев). </a:t>
            </a:r>
            <a:r>
              <a:rPr lang="ru-RU" dirty="0" err="1" smtClean="0"/>
              <a:t>Энкодер</a:t>
            </a:r>
            <a:r>
              <a:rPr lang="ru-RU" dirty="0" smtClean="0"/>
              <a:t> проходит по входу и получает вектор с по всей входной последовательности. Вектор с подается на вход декодеру в каждый момент времени.</a:t>
            </a:r>
          </a:p>
          <a:p>
            <a:r>
              <a:rPr lang="ru-RU" dirty="0" smtClean="0"/>
              <a:t>Минусы: весь вход</a:t>
            </a:r>
            <a:br>
              <a:rPr lang="ru-RU" dirty="0" smtClean="0"/>
            </a:br>
            <a:r>
              <a:rPr lang="ru-RU" dirty="0" smtClean="0"/>
              <a:t>сжимается в один вектор.</a:t>
            </a:r>
            <a:br>
              <a:rPr lang="ru-RU" dirty="0" smtClean="0"/>
            </a:br>
            <a:r>
              <a:rPr lang="ru-RU" dirty="0" smtClean="0"/>
              <a:t>Качество падает с увеличением длины входа</a:t>
            </a:r>
          </a:p>
          <a:p>
            <a:r>
              <a:rPr lang="ru-RU" dirty="0" smtClean="0"/>
              <a:t>Введен в статье</a:t>
            </a:r>
            <a:r>
              <a:rPr lang="en-US" dirty="0" smtClean="0"/>
              <a:t> </a:t>
            </a:r>
            <a:r>
              <a:rPr lang="en-US" dirty="0" err="1" smtClean="0"/>
              <a:t>Sutskever</a:t>
            </a:r>
            <a:r>
              <a:rPr lang="en-US" dirty="0" smtClean="0"/>
              <a:t> et al 2014 – “</a:t>
            </a:r>
            <a:r>
              <a:rPr lang="en-US" dirty="0" err="1" smtClean="0"/>
              <a:t>Seqence</a:t>
            </a:r>
            <a:r>
              <a:rPr lang="en-US" dirty="0" smtClean="0"/>
              <a:t> to sequence learning with neural networks”</a:t>
            </a:r>
            <a:endParaRPr lang="ru-RU" dirty="0" smtClean="0"/>
          </a:p>
          <a:p>
            <a:r>
              <a:rPr lang="ru-RU" dirty="0" smtClean="0"/>
              <a:t>На корпусе </a:t>
            </a:r>
            <a:r>
              <a:rPr lang="en-US" dirty="0" smtClean="0"/>
              <a:t>WMT’14 (</a:t>
            </a:r>
            <a:r>
              <a:rPr lang="ru-RU" dirty="0" smtClean="0"/>
              <a:t>перевод с английского на французский; 12М предложений </a:t>
            </a:r>
            <a:r>
              <a:rPr lang="en-US" dirty="0" smtClean="0"/>
              <a:t>~300</a:t>
            </a:r>
            <a:r>
              <a:rPr lang="ru-RU" dirty="0" smtClean="0"/>
              <a:t>-400</a:t>
            </a:r>
            <a:r>
              <a:rPr lang="en-US" dirty="0" smtClean="0"/>
              <a:t>M </a:t>
            </a:r>
            <a:r>
              <a:rPr lang="ru-RU" dirty="0" err="1" smtClean="0"/>
              <a:t>токенов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получается </a:t>
            </a:r>
            <a:r>
              <a:rPr lang="en-US" dirty="0" smtClean="0"/>
              <a:t>state-of-the-art </a:t>
            </a:r>
            <a:r>
              <a:rPr lang="ru-RU" dirty="0" smtClean="0"/>
              <a:t>результат </a:t>
            </a:r>
            <a:r>
              <a:rPr lang="en-US" dirty="0" smtClean="0"/>
              <a:t>BLEU 34.8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986685"/>
            <a:ext cx="4770530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входное предложение кодируется одним вектором.</a:t>
            </a:r>
          </a:p>
          <a:p>
            <a:r>
              <a:rPr lang="ru-RU" dirty="0" smtClean="0"/>
              <a:t>На коротких предложениях работает хорошо, но на длинных качество заметно снижается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2391731"/>
            <a:ext cx="6957736" cy="27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 smtClean="0"/>
              <a:t>Содержание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 smtClean="0"/>
              <a:t>Формулировка задачи </a:t>
            </a:r>
            <a:r>
              <a:rPr lang="ru-RU" sz="3600" dirty="0" smtClean="0"/>
              <a:t>машинного перевода (</a:t>
            </a:r>
            <a:r>
              <a:rPr lang="en-US" sz="3600" dirty="0" smtClean="0"/>
              <a:t>MT</a:t>
            </a:r>
            <a:r>
              <a:rPr lang="ru-RU" sz="3600" dirty="0" smtClean="0"/>
              <a:t>)</a:t>
            </a:r>
            <a:endParaRPr lang="ru-RU" sz="3600" dirty="0"/>
          </a:p>
          <a:p>
            <a:r>
              <a:rPr lang="ru-RU" sz="3600" dirty="0" smtClean="0"/>
              <a:t>Статистические </a:t>
            </a:r>
            <a:r>
              <a:rPr lang="ru-RU" sz="3600" dirty="0" smtClean="0"/>
              <a:t>решения </a:t>
            </a:r>
            <a:r>
              <a:rPr lang="ru-RU" sz="3600" dirty="0" smtClean="0"/>
              <a:t>задачи </a:t>
            </a:r>
            <a:r>
              <a:rPr lang="en-US" sz="3600" dirty="0"/>
              <a:t>MT</a:t>
            </a:r>
            <a:endParaRPr lang="en-US" sz="3600" dirty="0"/>
          </a:p>
          <a:p>
            <a:r>
              <a:rPr lang="ru-RU" sz="3600" dirty="0" err="1" smtClean="0"/>
              <a:t>Нейросетевые</a:t>
            </a:r>
            <a:r>
              <a:rPr lang="ru-RU" sz="3600" dirty="0" smtClean="0"/>
              <a:t> решения задачи </a:t>
            </a:r>
            <a:r>
              <a:rPr lang="en-US" sz="3600" dirty="0" smtClean="0"/>
              <a:t>MT</a:t>
            </a:r>
            <a:endParaRPr lang="ru-RU" sz="3600" dirty="0"/>
          </a:p>
          <a:p>
            <a:pPr lvl="1"/>
            <a:r>
              <a:rPr lang="en-US" sz="3400" dirty="0" smtClean="0"/>
              <a:t>Seq2seq, </a:t>
            </a:r>
            <a:r>
              <a:rPr lang="ru-RU" sz="3400" dirty="0" smtClean="0"/>
              <a:t>механизм внимания</a:t>
            </a:r>
          </a:p>
          <a:p>
            <a:pPr lvl="1"/>
            <a:r>
              <a:rPr lang="ru-RU" sz="3400" dirty="0" smtClean="0"/>
              <a:t>Улучшение производительности</a:t>
            </a:r>
          </a:p>
          <a:p>
            <a:pPr lvl="1"/>
            <a:r>
              <a:rPr lang="ru-RU" sz="3400" dirty="0" smtClean="0"/>
              <a:t>Современные модели, </a:t>
            </a:r>
            <a:r>
              <a:rPr lang="en-US" sz="3400" dirty="0" smtClean="0"/>
              <a:t>transformer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механизма внимания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Состояния декодера – </a:t>
            </a:r>
            <a:r>
              <a:rPr lang="en-US" dirty="0" smtClean="0"/>
              <a:t>s</a:t>
            </a:r>
            <a:r>
              <a:rPr lang="ru-RU" dirty="0" smtClean="0"/>
              <a:t>_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err="1" smtClean="0"/>
              <a:t>энкодера</a:t>
            </a:r>
            <a:r>
              <a:rPr lang="ru-RU" dirty="0" smtClean="0"/>
              <a:t> – </a:t>
            </a:r>
            <a:r>
              <a:rPr lang="en-US" dirty="0" err="1" smtClean="0"/>
              <a:t>h_i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Введение механизма внимания </a:t>
            </a:r>
            <a:r>
              <a:rPr lang="en-US" dirty="0" err="1" smtClean="0"/>
              <a:t>c_i</a:t>
            </a:r>
            <a:r>
              <a:rPr lang="en-US" dirty="0" smtClean="0"/>
              <a:t> </a:t>
            </a:r>
            <a:r>
              <a:rPr lang="ru-RU" dirty="0" smtClean="0"/>
              <a:t>– мягкое сопоставление каждому выходу части входной последовательности, которая вносит наибольший вклад в формирование данного выхода.</a:t>
            </a:r>
          </a:p>
          <a:p>
            <a:r>
              <a:rPr lang="ru-RU" dirty="0" smtClean="0"/>
              <a:t>Качество практически не снижается </a:t>
            </a:r>
            <a:br>
              <a:rPr lang="ru-RU" dirty="0" smtClean="0"/>
            </a:br>
            <a:r>
              <a:rPr lang="ru-RU" dirty="0" smtClean="0"/>
              <a:t>на длинных предложениях.</a:t>
            </a:r>
          </a:p>
          <a:p>
            <a:r>
              <a:rPr lang="ru-RU" dirty="0" smtClean="0"/>
              <a:t>Введено в статье </a:t>
            </a:r>
            <a:r>
              <a:rPr lang="en-US" dirty="0" err="1" smtClean="0"/>
              <a:t>Bahdanau</a:t>
            </a:r>
            <a:r>
              <a:rPr lang="en-US" dirty="0" smtClean="0"/>
              <a:t> et al 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“Neural </a:t>
            </a:r>
            <a:r>
              <a:rPr lang="en-US" dirty="0"/>
              <a:t>Machine Translation by Jointly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Align and </a:t>
            </a:r>
            <a:r>
              <a:rPr lang="en-US" dirty="0" smtClean="0"/>
              <a:t>Translate”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WMT’14 </a:t>
            </a:r>
            <a:r>
              <a:rPr lang="ru-RU" dirty="0" smtClean="0"/>
              <a:t>получается сравнимый со </a:t>
            </a:r>
            <a:r>
              <a:rPr lang="en-US" dirty="0" smtClean="0"/>
              <a:t>state-of-the-art </a:t>
            </a:r>
            <a:r>
              <a:rPr lang="ru-RU" dirty="0" smtClean="0"/>
              <a:t> результат </a:t>
            </a:r>
            <a:r>
              <a:rPr lang="ru-RU" dirty="0" smtClean="0"/>
              <a:t>и нет проблем с длинными предложениями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415" y="1594178"/>
            <a:ext cx="15525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765" y="1460828"/>
            <a:ext cx="11144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190" y="1418747"/>
            <a:ext cx="1657350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2742" y="1572039"/>
            <a:ext cx="124777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280" y="1602273"/>
            <a:ext cx="2314575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2160" y="2550280"/>
            <a:ext cx="1884068" cy="16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475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 внимания – мягкое выравнивание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918086"/>
            <a:ext cx="8379163" cy="41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на длинных предложениях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3" y="971945"/>
            <a:ext cx="7884105" cy="417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и локальный механизмы внимания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7" y="1200150"/>
            <a:ext cx="8218488" cy="3639852"/>
          </a:xfrm>
        </p:spPr>
        <p:txBody>
          <a:bodyPr/>
          <a:lstStyle/>
          <a:p>
            <a:r>
              <a:rPr lang="ru-RU" dirty="0" smtClean="0"/>
              <a:t>Считает внимание уже после отработки декодера. В результате, архитектура упрощается и легче использовать многослойные модели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Локальное внимание: используем окно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    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365" y="1941680"/>
            <a:ext cx="2047460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825" y="1941680"/>
            <a:ext cx="2360045" cy="585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0638" y="1838265"/>
            <a:ext cx="2790310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2130" y="1917714"/>
            <a:ext cx="1662200" cy="33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9687" y="2896251"/>
            <a:ext cx="1095375" cy="247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20" y="3243414"/>
            <a:ext cx="257175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1860" y="3231459"/>
            <a:ext cx="2573518" cy="407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24190" y="3545104"/>
            <a:ext cx="2645319" cy="15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45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 локальный механизмы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</a:t>
            </a:r>
            <a:r>
              <a:rPr lang="ru-RU" dirty="0" smtClean="0"/>
              <a:t>учитывать прошлые </a:t>
            </a:r>
            <a:r>
              <a:rPr lang="ru-RU" dirty="0"/>
              <a:t>внимания</a:t>
            </a:r>
            <a:r>
              <a:rPr lang="ru-RU" dirty="0" smtClean="0"/>
              <a:t>:</a:t>
            </a:r>
          </a:p>
          <a:p>
            <a:r>
              <a:rPr lang="ru-RU" dirty="0"/>
              <a:t>Введено в статье </a:t>
            </a:r>
            <a:r>
              <a:rPr lang="en-US" dirty="0" smtClean="0"/>
              <a:t>Luong </a:t>
            </a:r>
            <a:r>
              <a:rPr lang="en-US" dirty="0"/>
              <a:t>et al </a:t>
            </a:r>
            <a:r>
              <a:rPr lang="en-US" dirty="0" smtClean="0"/>
              <a:t>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“Effective Approaches to Attention-based</a:t>
            </a:r>
            <a:br>
              <a:rPr lang="en-US" dirty="0" smtClean="0"/>
            </a:br>
            <a:r>
              <a:rPr lang="en-US" dirty="0" smtClean="0"/>
              <a:t>Neural Machine Translation</a:t>
            </a:r>
            <a:r>
              <a:rPr lang="ru-RU" dirty="0" smtClean="0"/>
              <a:t>.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Английско</a:t>
            </a:r>
            <a:r>
              <a:rPr lang="ru-RU" dirty="0" smtClean="0"/>
              <a:t>-Германского перевода в </a:t>
            </a:r>
            <a:r>
              <a:rPr lang="en-US" dirty="0" smtClean="0"/>
              <a:t>WMT’14</a:t>
            </a:r>
            <a:r>
              <a:rPr lang="ru-RU" dirty="0" smtClean="0"/>
              <a:t> побили </a:t>
            </a:r>
            <a:r>
              <a:rPr lang="en-US" dirty="0" smtClean="0"/>
              <a:t>state-of-the-art: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4138" y="994042"/>
            <a:ext cx="2700300" cy="1665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0046" y="2972064"/>
            <a:ext cx="5535615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535" y="3066804"/>
            <a:ext cx="2925325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24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Увеличение производительности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Вычислять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ru-RU" dirty="0" smtClean="0"/>
              <a:t>по большому словарю очень долго. Обычные трюки: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lvl="1"/>
            <a:r>
              <a:rPr lang="en-US" dirty="0" smtClean="0"/>
              <a:t>Negative sampling</a:t>
            </a:r>
          </a:p>
          <a:p>
            <a:r>
              <a:rPr lang="ru-RU" dirty="0" smtClean="0"/>
              <a:t>Можно ограничить словарь. Но что делать с </a:t>
            </a:r>
            <a:r>
              <a:rPr lang="en-US" dirty="0" smtClean="0"/>
              <a:t>OOV? </a:t>
            </a:r>
            <a:r>
              <a:rPr lang="ru-RU" dirty="0" smtClean="0"/>
              <a:t>Дешево, но сердито: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2796775"/>
            <a:ext cx="3391855" cy="179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973" y="2796775"/>
            <a:ext cx="4892507" cy="22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и гибридные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1086584"/>
            <a:ext cx="4815535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39946"/>
            <a:ext cx="4071640" cy="39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Byte-pair encoding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0149"/>
            <a:ext cx="5659361" cy="375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0" y="2436735"/>
            <a:ext cx="5265585" cy="3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9808" y="1205062"/>
            <a:ext cx="3465385" cy="338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Vaswani</a:t>
            </a:r>
            <a:r>
              <a:rPr lang="en-US" i="1" dirty="0" smtClean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44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Внимание на разных головах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889716"/>
            <a:ext cx="4050450" cy="416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744801"/>
            <a:ext cx="4680520" cy="43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Машинный перевод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Машинный перевод: мечты и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Мечты: полностью автоматический перевод высокого качества (</a:t>
            </a:r>
            <a:r>
              <a:rPr lang="en-US" dirty="0" smtClean="0"/>
              <a:t>FAHQMT</a:t>
            </a:r>
            <a:r>
              <a:rPr lang="ru-RU" dirty="0" smtClean="0"/>
              <a:t>). Переводчики не нужны, люди счастливы</a:t>
            </a:r>
          </a:p>
          <a:p>
            <a:pPr lvl="1"/>
            <a:r>
              <a:rPr lang="ru-RU" dirty="0" smtClean="0"/>
              <a:t>В 1954 году люди считали, что до этого осталось 3-5 лет</a:t>
            </a:r>
          </a:p>
          <a:p>
            <a:pPr lvl="1"/>
            <a:r>
              <a:rPr lang="ru-RU" dirty="0" smtClean="0"/>
              <a:t>Сейчас кажется, до этого еще очень далеко</a:t>
            </a:r>
          </a:p>
          <a:p>
            <a:r>
              <a:rPr lang="ru-RU" dirty="0" smtClean="0"/>
              <a:t>Реальность: низкокачественный перевод по желанию пользователя и</a:t>
            </a:r>
            <a:r>
              <a:rPr lang="en-US" dirty="0" smtClean="0"/>
              <a:t>/</a:t>
            </a:r>
            <a:r>
              <a:rPr lang="ru-RU" dirty="0" smtClean="0"/>
              <a:t>или платформы</a:t>
            </a:r>
          </a:p>
          <a:p>
            <a:pPr lvl="1"/>
            <a:r>
              <a:rPr lang="ru-RU" dirty="0" smtClean="0"/>
              <a:t>Все понимают, что качество так себе, но это все равно полезно</a:t>
            </a:r>
          </a:p>
          <a:p>
            <a:pPr lvl="1"/>
            <a:r>
              <a:rPr lang="ru-RU" dirty="0" smtClean="0"/>
              <a:t>Примеры систем: </a:t>
            </a:r>
            <a:r>
              <a:rPr lang="en-US" dirty="0" smtClean="0"/>
              <a:t>Google Translate, Bing </a:t>
            </a:r>
            <a:r>
              <a:rPr lang="en-US" dirty="0" smtClean="0"/>
              <a:t>Translator, </a:t>
            </a:r>
            <a:r>
              <a:rPr lang="ru-RU" dirty="0" err="1" smtClean="0"/>
              <a:t>Яндекс</a:t>
            </a:r>
            <a:r>
              <a:rPr lang="ru-RU" dirty="0" smtClean="0"/>
              <a:t> Переводчик</a:t>
            </a:r>
          </a:p>
          <a:p>
            <a:r>
              <a:rPr lang="ru-RU" dirty="0" smtClean="0"/>
              <a:t>Реальность: использование машинного перевода для помощи переводчику-специалисту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Корпуса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Параллельные корпуса есть в огромном количестве и для самых разных языковых пар – люди переводят уже тысячи лет, все это есть в сети</a:t>
            </a:r>
          </a:p>
          <a:p>
            <a:pPr lvl="1"/>
            <a:r>
              <a:rPr lang="ru-RU" dirty="0" smtClean="0"/>
              <a:t>Примеры: пары оригинал</a:t>
            </a:r>
            <a:r>
              <a:rPr lang="en-US" dirty="0" smtClean="0"/>
              <a:t> &amp; </a:t>
            </a:r>
            <a:r>
              <a:rPr lang="ru-RU" dirty="0" smtClean="0"/>
              <a:t>перевод литературы, оригинал </a:t>
            </a:r>
            <a:r>
              <a:rPr lang="en-US" dirty="0" smtClean="0"/>
              <a:t>&amp;</a:t>
            </a:r>
            <a:r>
              <a:rPr lang="ru-RU" dirty="0" smtClean="0"/>
              <a:t> перевод новостных текстов, субтитры для разных языков, </a:t>
            </a:r>
            <a:r>
              <a:rPr lang="en-US" dirty="0" err="1" smtClean="0"/>
              <a:t>Europarl</a:t>
            </a:r>
            <a:r>
              <a:rPr lang="ru-RU" dirty="0" smtClean="0"/>
              <a:t>. Проблемы:</a:t>
            </a:r>
            <a:endParaRPr lang="en-US" dirty="0" smtClean="0"/>
          </a:p>
          <a:p>
            <a:pPr lvl="2"/>
            <a:r>
              <a:rPr lang="ru-RU" dirty="0" smtClean="0"/>
              <a:t>К</a:t>
            </a:r>
            <a:r>
              <a:rPr lang="ru-RU" dirty="0" smtClean="0"/>
              <a:t>ачество перевода неочевидно т. е. данные грязные</a:t>
            </a:r>
          </a:p>
          <a:p>
            <a:pPr lvl="2"/>
            <a:r>
              <a:rPr lang="ru-RU" dirty="0" smtClean="0"/>
              <a:t>Данные часто доменно-специфичные</a:t>
            </a:r>
          </a:p>
          <a:p>
            <a:pPr lvl="2"/>
            <a:r>
              <a:rPr lang="ru-RU" dirty="0" smtClean="0"/>
              <a:t>Для конкретных языковых пар данных может быть очень мало</a:t>
            </a:r>
          </a:p>
          <a:p>
            <a:pPr lvl="2"/>
            <a:r>
              <a:rPr lang="ru-RU" dirty="0" smtClean="0"/>
              <a:t>Нет выравнивания по предложениям</a:t>
            </a:r>
          </a:p>
          <a:p>
            <a:r>
              <a:rPr lang="ru-RU" dirty="0" smtClean="0"/>
              <a:t>Специальные корпуса для машинного перевода:</a:t>
            </a:r>
          </a:p>
          <a:p>
            <a:pPr lvl="1"/>
            <a:r>
              <a:rPr lang="en-US" dirty="0" smtClean="0"/>
              <a:t>WMT14 English to French</a:t>
            </a:r>
            <a:r>
              <a:rPr lang="ru-RU" dirty="0" smtClean="0"/>
              <a:t>. Десятки миллионов выровненных предложений</a:t>
            </a:r>
            <a:endParaRPr lang="en-US" dirty="0" smtClean="0"/>
          </a:p>
          <a:p>
            <a:pPr lvl="1"/>
            <a:r>
              <a:rPr lang="en-US" dirty="0" smtClean="0"/>
              <a:t>WMT15 </a:t>
            </a:r>
            <a:r>
              <a:rPr lang="en-US" dirty="0" smtClean="0"/>
              <a:t>English to </a:t>
            </a:r>
            <a:r>
              <a:rPr lang="en-US" dirty="0" smtClean="0"/>
              <a:t>German</a:t>
            </a:r>
          </a:p>
          <a:p>
            <a:pPr lvl="1"/>
            <a:r>
              <a:rPr lang="en-US" dirty="0" smtClean="0"/>
              <a:t>WMT17 </a:t>
            </a:r>
            <a:r>
              <a:rPr lang="ru-RU" dirty="0" smtClean="0"/>
              <a:t>Несколько языковых пар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Лучшая метрика – оценка перевода человеком (</a:t>
            </a:r>
            <a:r>
              <a:rPr lang="en-US" dirty="0" smtClean="0"/>
              <a:t>HTER </a:t>
            </a:r>
            <a:r>
              <a:rPr lang="ru-RU" dirty="0" smtClean="0"/>
              <a:t>). </a:t>
            </a:r>
          </a:p>
          <a:p>
            <a:pPr lvl="1"/>
            <a:r>
              <a:rPr lang="ru-RU" dirty="0" smtClean="0"/>
              <a:t>Минусы: очень дорого, долго и не очень устойчиво</a:t>
            </a:r>
          </a:p>
          <a:p>
            <a:r>
              <a:rPr lang="ru-RU" dirty="0" smtClean="0"/>
              <a:t>Стандартная метрика, которую все используют </a:t>
            </a:r>
            <a:r>
              <a:rPr lang="en-US" dirty="0" smtClean="0"/>
              <a:t>BLEU</a:t>
            </a:r>
            <a:r>
              <a:rPr lang="ru-RU" dirty="0" smtClean="0"/>
              <a:t>. Это модифицированная точность (подробности дальше).</a:t>
            </a:r>
          </a:p>
          <a:p>
            <a:pPr lvl="1"/>
            <a:r>
              <a:rPr lang="ru-RU" dirty="0" smtClean="0"/>
              <a:t>Минусы: перевод сравнивается с одним эталонным</a:t>
            </a:r>
          </a:p>
          <a:p>
            <a:r>
              <a:rPr lang="ru-RU" dirty="0" smtClean="0"/>
              <a:t>Люди все время пытаются создать метрику на замену </a:t>
            </a:r>
            <a:r>
              <a:rPr lang="en-US" dirty="0" smtClean="0"/>
              <a:t>BLEU</a:t>
            </a:r>
            <a:r>
              <a:rPr lang="ru-RU" dirty="0" smtClean="0"/>
              <a:t>. Но у них всех есть свои минусы, и для перевода большинство все равно использует </a:t>
            </a:r>
            <a:r>
              <a:rPr lang="en-US" dirty="0" smtClean="0"/>
              <a:t>BLEU</a:t>
            </a:r>
            <a:endParaRPr lang="ru-RU" dirty="0" smtClean="0"/>
          </a:p>
          <a:p>
            <a:pPr lvl="1"/>
            <a:r>
              <a:rPr lang="ru-RU" dirty="0" smtClean="0"/>
              <a:t>Пример: </a:t>
            </a:r>
            <a:r>
              <a:rPr lang="en-US" dirty="0" smtClean="0"/>
              <a:t>ROUGE</a:t>
            </a:r>
            <a:r>
              <a:rPr lang="ru-RU" dirty="0" smtClean="0"/>
              <a:t>. Активно используется для оценки </a:t>
            </a:r>
            <a:r>
              <a:rPr lang="ru-RU" dirty="0" err="1" smtClean="0"/>
              <a:t>саммаризации</a:t>
            </a:r>
            <a:endParaRPr lang="en-US" dirty="0" smtClean="0"/>
          </a:p>
          <a:p>
            <a:pPr lvl="1"/>
            <a:r>
              <a:rPr lang="ru-RU" dirty="0" smtClean="0"/>
              <a:t>Пример </a:t>
            </a:r>
            <a:r>
              <a:rPr lang="en-US" dirty="0" smtClean="0"/>
              <a:t>METEOR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Метрика </a:t>
            </a:r>
            <a:r>
              <a:rPr lang="en-US" dirty="0" smtClean="0"/>
              <a:t>BLEU </a:t>
            </a:r>
            <a:r>
              <a:rPr lang="ru-RU" dirty="0" smtClean="0"/>
              <a:t>оценивания качества машинного перевода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Пример: эталонный перевод </a:t>
            </a:r>
            <a:r>
              <a:rPr lang="en-US" dirty="0" smtClean="0"/>
              <a:t>“the cat is on the mat”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Кандидат на </a:t>
            </a:r>
            <a:r>
              <a:rPr lang="ru-RU" dirty="0" err="1" smtClean="0"/>
              <a:t>первод</a:t>
            </a:r>
            <a:r>
              <a:rPr lang="ru-RU" dirty="0" smtClean="0"/>
              <a:t> – </a:t>
            </a:r>
            <a:r>
              <a:rPr lang="en-US" dirty="0" smtClean="0"/>
              <a:t>“the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/>
              <a:t>Основа метрики – точность по </a:t>
            </a:r>
            <a:r>
              <a:rPr lang="en-US" dirty="0"/>
              <a:t>n-</a:t>
            </a:r>
            <a:r>
              <a:rPr lang="ru-RU" dirty="0"/>
              <a:t>граммам. </a:t>
            </a:r>
            <a:r>
              <a:rPr lang="ru-RU" dirty="0" smtClean="0"/>
              <a:t>У примера точность по </a:t>
            </a:r>
            <a:r>
              <a:rPr lang="ru-RU" dirty="0" err="1" smtClean="0"/>
              <a:t>униграммам</a:t>
            </a:r>
            <a:r>
              <a:rPr lang="ru-RU" dirty="0" smtClean="0"/>
              <a:t> = 1, по биграммам = 0. Хочется поправить метрику.</a:t>
            </a:r>
          </a:p>
          <a:p>
            <a:r>
              <a:rPr lang="ru-RU" dirty="0" smtClean="0"/>
              <a:t>Пусть в эталоне </a:t>
            </a:r>
            <a:r>
              <a:rPr lang="en-US" dirty="0" smtClean="0"/>
              <a:t>k </a:t>
            </a:r>
            <a:r>
              <a:rPr lang="ru-RU" dirty="0" err="1" smtClean="0"/>
              <a:t>токенов</a:t>
            </a:r>
            <a:r>
              <a:rPr lang="ru-RU" dirty="0" smtClean="0"/>
              <a:t> </a:t>
            </a:r>
            <a:r>
              <a:rPr lang="en-US" dirty="0" smtClean="0"/>
              <a:t>w</a:t>
            </a:r>
            <a:r>
              <a:rPr lang="ru-RU" dirty="0" smtClean="0"/>
              <a:t>. Будем считать</a:t>
            </a:r>
            <a:r>
              <a:rPr lang="en-US" dirty="0" smtClean="0"/>
              <a:t> </a:t>
            </a:r>
            <a:r>
              <a:rPr lang="ru-RU" dirty="0" smtClean="0"/>
              <a:t>положительными примерами только </a:t>
            </a:r>
            <a:r>
              <a:rPr lang="en-US" dirty="0" smtClean="0"/>
              <a:t>k </a:t>
            </a:r>
            <a:r>
              <a:rPr lang="ru-RU" dirty="0" smtClean="0"/>
              <a:t>первых вхождений </a:t>
            </a:r>
            <a:r>
              <a:rPr lang="en-US" dirty="0" smtClean="0"/>
              <a:t>w </a:t>
            </a:r>
            <a:r>
              <a:rPr lang="ru-RU" dirty="0" smtClean="0"/>
              <a:t>в кандидат. В модифицированной метрике оценка кандидата по </a:t>
            </a:r>
            <a:r>
              <a:rPr lang="ru-RU" dirty="0" err="1" smtClean="0"/>
              <a:t>униграммам</a:t>
            </a:r>
            <a:r>
              <a:rPr lang="ru-RU" dirty="0" smtClean="0"/>
              <a:t> = 2/7.</a:t>
            </a:r>
          </a:p>
          <a:p>
            <a:r>
              <a:rPr lang="ru-RU" dirty="0" smtClean="0"/>
              <a:t>Переходим к предложениям – </a:t>
            </a:r>
            <a:endParaRPr lang="ru-RU" dirty="0"/>
          </a:p>
          <a:p>
            <a:r>
              <a:rPr lang="ru-RU" dirty="0" smtClean="0"/>
              <a:t>Пытаемся учесть разные </a:t>
            </a:r>
            <a:r>
              <a:rPr lang="en-US" dirty="0" smtClean="0"/>
              <a:t>n-</a:t>
            </a:r>
            <a:r>
              <a:rPr lang="ru-RU" dirty="0" smtClean="0"/>
              <a:t> граммы. Берем среднее геометрическое метрик по </a:t>
            </a:r>
            <a:r>
              <a:rPr lang="en-US" dirty="0" smtClean="0"/>
              <a:t>n-</a:t>
            </a:r>
            <a:r>
              <a:rPr lang="ru-RU" dirty="0" smtClean="0"/>
              <a:t>граммам от 1 до максимума (обычно, 4).</a:t>
            </a:r>
          </a:p>
          <a:p>
            <a:r>
              <a:rPr lang="ru-RU" dirty="0" smtClean="0"/>
              <a:t>Введем штрафы за слишком коротких кандидатов – </a:t>
            </a:r>
          </a:p>
          <a:p>
            <a:r>
              <a:rPr lang="ru-RU" dirty="0" smtClean="0"/>
              <a:t>Все вместе:                                       </a:t>
            </a:r>
            <a:r>
              <a:rPr lang="en-US" dirty="0" smtClean="0"/>
              <a:t>N </a:t>
            </a:r>
            <a:r>
              <a:rPr lang="ru-RU" dirty="0" smtClean="0"/>
              <a:t>обычно = 4, </a:t>
            </a:r>
            <a:r>
              <a:rPr lang="en-US" dirty="0" err="1" smtClean="0"/>
              <a:t>w_n</a:t>
            </a:r>
            <a:r>
              <a:rPr lang="en-US" dirty="0" smtClean="0"/>
              <a:t> </a:t>
            </a:r>
            <a:r>
              <a:rPr lang="ru-RU" dirty="0" smtClean="0"/>
              <a:t>- 1/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931" y="3057375"/>
            <a:ext cx="2250250" cy="373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966905"/>
            <a:ext cx="1710191" cy="444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4281940"/>
            <a:ext cx="2019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3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BLEU</a:t>
            </a:r>
            <a:r>
              <a:rPr lang="ru-RU" dirty="0" smtClean="0"/>
              <a:t>: иллюстрация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167594"/>
            <a:ext cx="70657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решения: обзор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на основе правил</a:t>
            </a:r>
            <a:endParaRPr lang="en-US" dirty="0" smtClean="0"/>
          </a:p>
          <a:p>
            <a:pPr lvl="1"/>
            <a:r>
              <a:rPr lang="ru-RU" dirty="0" smtClean="0"/>
              <a:t>Сами по себе – утопия (хотя многие пытались), но с элементами статистики вполне может работать.</a:t>
            </a:r>
          </a:p>
          <a:p>
            <a:pPr lvl="1"/>
            <a:r>
              <a:rPr lang="ru-RU" dirty="0" smtClean="0"/>
              <a:t>Пример: ЭТАП, </a:t>
            </a:r>
            <a:r>
              <a:rPr lang="en-US" dirty="0" err="1" smtClean="0"/>
              <a:t>Compreno</a:t>
            </a:r>
            <a:endParaRPr lang="ru-RU" dirty="0" smtClean="0"/>
          </a:p>
          <a:p>
            <a:r>
              <a:rPr lang="ru-RU" dirty="0" smtClean="0"/>
              <a:t>Классические системы статистического машинного перевода (</a:t>
            </a:r>
            <a:r>
              <a:rPr lang="en-US" dirty="0" smtClean="0"/>
              <a:t>SMT</a:t>
            </a:r>
            <a:r>
              <a:rPr lang="ru-RU" dirty="0" smtClean="0"/>
              <a:t>):</a:t>
            </a:r>
          </a:p>
          <a:p>
            <a:pPr lvl="1"/>
            <a:r>
              <a:rPr lang="en-US" dirty="0" smtClean="0"/>
              <a:t>Word-based </a:t>
            </a:r>
            <a:r>
              <a:rPr lang="ru-RU" dirty="0" smtClean="0"/>
              <a:t>модели (</a:t>
            </a:r>
            <a:r>
              <a:rPr lang="en-US" dirty="0" smtClean="0"/>
              <a:t>19</a:t>
            </a:r>
            <a:r>
              <a:rPr lang="ru-RU" dirty="0" smtClean="0"/>
              <a:t>80е-</a:t>
            </a:r>
            <a:r>
              <a:rPr lang="en-US" dirty="0" smtClean="0"/>
              <a:t>19</a:t>
            </a:r>
            <a:r>
              <a:rPr lang="ru-RU" dirty="0" smtClean="0"/>
              <a:t>90е)</a:t>
            </a:r>
            <a:r>
              <a:rPr lang="en-US" dirty="0" smtClean="0"/>
              <a:t>. </a:t>
            </a:r>
            <a:r>
              <a:rPr lang="ru-RU" dirty="0" smtClean="0"/>
              <a:t>Пример: </a:t>
            </a:r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Phrase-based </a:t>
            </a:r>
            <a:r>
              <a:rPr lang="ru-RU" dirty="0" smtClean="0"/>
              <a:t>модели (начало </a:t>
            </a:r>
            <a:r>
              <a:rPr lang="en-US" dirty="0" smtClean="0"/>
              <a:t>20</a:t>
            </a:r>
            <a:r>
              <a:rPr lang="ru-RU" dirty="0" smtClean="0"/>
              <a:t>00х). Пример</a:t>
            </a:r>
            <a:r>
              <a:rPr lang="en-US" dirty="0" smtClean="0"/>
              <a:t>: Philip Koehn</a:t>
            </a:r>
          </a:p>
          <a:p>
            <a:pPr lvl="1"/>
            <a:r>
              <a:rPr lang="en-US" dirty="0" smtClean="0"/>
              <a:t>Syntax-based </a:t>
            </a:r>
            <a:r>
              <a:rPr lang="ru-RU" dirty="0" smtClean="0"/>
              <a:t>и </a:t>
            </a:r>
            <a:r>
              <a:rPr lang="en-US" dirty="0" smtClean="0"/>
              <a:t>factored </a:t>
            </a:r>
            <a:r>
              <a:rPr lang="ru-RU" dirty="0" smtClean="0"/>
              <a:t>модели (середина </a:t>
            </a:r>
            <a:r>
              <a:rPr lang="en-US" dirty="0" smtClean="0"/>
              <a:t>20</a:t>
            </a:r>
            <a:r>
              <a:rPr lang="ru-RU" dirty="0" smtClean="0"/>
              <a:t>00х-середина </a:t>
            </a:r>
            <a:r>
              <a:rPr lang="en-US" dirty="0" smtClean="0"/>
              <a:t>20</a:t>
            </a:r>
            <a:r>
              <a:rPr lang="ru-RU" dirty="0" smtClean="0"/>
              <a:t>10х).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Пример: </a:t>
            </a:r>
            <a:r>
              <a:rPr lang="en-US" dirty="0" smtClean="0"/>
              <a:t>Google Translate, Moses</a:t>
            </a:r>
            <a:r>
              <a:rPr lang="ru-RU" dirty="0" smtClean="0"/>
              <a:t>  </a:t>
            </a:r>
            <a:endParaRPr lang="en-US" dirty="0" smtClean="0"/>
          </a:p>
          <a:p>
            <a:r>
              <a:rPr lang="ru-RU" dirty="0" smtClean="0"/>
              <a:t>Модели машинного перевода на основе </a:t>
            </a:r>
            <a:r>
              <a:rPr lang="ru-RU" dirty="0" err="1" smtClean="0"/>
              <a:t>нейросетей</a:t>
            </a:r>
            <a:r>
              <a:rPr lang="ru-RU" dirty="0" smtClean="0"/>
              <a:t> </a:t>
            </a:r>
            <a:r>
              <a:rPr lang="en-US" dirty="0" smtClean="0"/>
              <a:t>(NMT)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36062</TotalTime>
  <Words>790</Words>
  <Application>Microsoft Office PowerPoint</Application>
  <PresentationFormat>Экран (16:9)</PresentationFormat>
  <Paragraphs>181</Paragraphs>
  <Slides>29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ABBYY Corporate</vt:lpstr>
      <vt:lpstr>  Машинный перевод</vt:lpstr>
      <vt:lpstr>Содержание</vt:lpstr>
      <vt:lpstr>Машинный перевод</vt:lpstr>
      <vt:lpstr>Машинный перевод: мечты и реальность</vt:lpstr>
      <vt:lpstr>Корпуса</vt:lpstr>
      <vt:lpstr>Метрики</vt:lpstr>
      <vt:lpstr>Метрика BLEU оценивания качества машинного перевода</vt:lpstr>
      <vt:lpstr>BLEU: иллюстрация</vt:lpstr>
      <vt:lpstr>Методы решения: обзор</vt:lpstr>
      <vt:lpstr>SMT: базовая факторизация</vt:lpstr>
      <vt:lpstr>SMT: модель перевода </vt:lpstr>
      <vt:lpstr>Выравнивание (word alignment)</vt:lpstr>
      <vt:lpstr>Как генерируется перевод в SMT?</vt:lpstr>
      <vt:lpstr>Модели IBM</vt:lpstr>
      <vt:lpstr>SMT: дополнительные идеи</vt:lpstr>
      <vt:lpstr>SMT: заключение</vt:lpstr>
      <vt:lpstr>Рекуррентные слои нейросетей</vt:lpstr>
      <vt:lpstr>Seq2seq без механизма внимания</vt:lpstr>
      <vt:lpstr>Seq2seq: минусы</vt:lpstr>
      <vt:lpstr>Введение механизма внимания</vt:lpstr>
      <vt:lpstr>Механизм внимания – мягкое выравнивание </vt:lpstr>
      <vt:lpstr>Работа на длинных предложениях</vt:lpstr>
      <vt:lpstr>Глобальный и локальный механизмы внимания</vt:lpstr>
      <vt:lpstr>Глобальный и локальный механизмы внимания</vt:lpstr>
      <vt:lpstr>Увеличение производительности</vt:lpstr>
      <vt:lpstr>Символьные и гибридные модели</vt:lpstr>
      <vt:lpstr>Byte-pair encoding</vt:lpstr>
      <vt:lpstr>Трансформер</vt:lpstr>
      <vt:lpstr>Внимание на разных головах</vt:lpstr>
    </vt:vector>
  </TitlesOfParts>
  <Company>ABBYY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1</cp:lastModifiedBy>
  <cp:revision>656</cp:revision>
  <dcterms:created xsi:type="dcterms:W3CDTF">2012-10-11T07:31:41Z</dcterms:created>
  <dcterms:modified xsi:type="dcterms:W3CDTF">2019-01-10T00:47:00Z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