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401" r:id="rId5"/>
    <p:sldId id="402" r:id="rId6"/>
    <p:sldId id="415" r:id="rId7"/>
    <p:sldId id="421" r:id="rId8"/>
    <p:sldId id="420" r:id="rId9"/>
    <p:sldId id="422" r:id="rId10"/>
    <p:sldId id="416" r:id="rId11"/>
    <p:sldId id="423" r:id="rId12"/>
    <p:sldId id="417" r:id="rId13"/>
    <p:sldId id="418" r:id="rId14"/>
    <p:sldId id="426" r:id="rId15"/>
    <p:sldId id="427" r:id="rId16"/>
    <p:sldId id="424" r:id="rId17"/>
    <p:sldId id="425" r:id="rId18"/>
    <p:sldId id="428" r:id="rId19"/>
    <p:sldId id="429" r:id="rId20"/>
    <p:sldId id="430" r:id="rId21"/>
    <p:sldId id="431" r:id="rId22"/>
    <p:sldId id="432" r:id="rId23"/>
    <p:sldId id="433" r:id="rId24"/>
    <p:sldId id="434" r:id="rId25"/>
    <p:sldId id="435" r:id="rId26"/>
    <p:sldId id="436" r:id="rId27"/>
    <p:sldId id="437" r:id="rId28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049">
          <p15:clr>
            <a:srgbClr val="A4A3A4"/>
          </p15:clr>
        </p15:guide>
        <p15:guide id="2" pos="30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Smurov" initials="IS" lastIdx="1" clrIdx="0">
    <p:extLst>
      <p:ext uri="{19B8F6BF-5375-455C-9EA6-DF929625EA0E}">
        <p15:presenceInfo xmlns="" xmlns:p15="http://schemas.microsoft.com/office/powerpoint/2012/main" userId="S-1-5-21-110828301-91891383-1586563796-156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892A5"/>
    <a:srgbClr val="C60C30"/>
    <a:srgbClr val="A6A6A6"/>
    <a:srgbClr val="969696"/>
    <a:srgbClr val="404040"/>
    <a:srgbClr val="FFFFFF"/>
    <a:srgbClr val="8D092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29" autoAdjust="0"/>
    <p:restoredTop sz="94569" autoAdjust="0"/>
  </p:normalViewPr>
  <p:slideViewPr>
    <p:cSldViewPr snapToObjects="1">
      <p:cViewPr varScale="1">
        <p:scale>
          <a:sx n="118" d="100"/>
          <a:sy n="118" d="100"/>
        </p:scale>
        <p:origin x="-442" y="-67"/>
      </p:cViewPr>
      <p:guideLst>
        <p:guide orient="horz" pos="3049"/>
        <p:guide pos="3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9" d="100"/>
          <a:sy n="99" d="100"/>
        </p:scale>
        <p:origin x="-3540" y="-96"/>
      </p:cViewPr>
      <p:guideLst>
        <p:guide orient="horz" pos="2880"/>
        <p:guide pos="2160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A3FA9-7A1B-4367-86C2-FF0E70E8A278}" type="datetimeFigureOut">
              <a:rPr lang="ru-RU" smtClean="0"/>
              <a:pPr/>
              <a:t>03.04.2019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9B124-EB5F-4579-9517-2F12D044BA3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53468965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90E55-9FE2-4CB5-96B2-1FF20DBB9D43}" type="datetimeFigureOut">
              <a:rPr lang="ru-RU" smtClean="0"/>
              <a:pPr/>
              <a:t>03.04.2019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80FDC-4AA4-4303-BA10-9DD3E0DA4EC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3677022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669"/>
            <a:ext cx="9144000" cy="276076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1869673"/>
            <a:ext cx="6732240" cy="1242137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460650" y="2526036"/>
            <a:ext cx="6271590" cy="55148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Product version</a:t>
            </a:r>
            <a:endParaRPr lang="ru-RU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3077521"/>
            <a:ext cx="6732240" cy="3428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8312" y="3867894"/>
            <a:ext cx="6263928" cy="25652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The Author Name</a:t>
            </a: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76250" y="1867114"/>
            <a:ext cx="6264696" cy="658922"/>
          </a:xfrm>
        </p:spPr>
        <p:txBody>
          <a:bodyPr lIns="0" tIns="0" rIns="0" bIns="0" anchor="b">
            <a:normAutofit/>
          </a:bodyPr>
          <a:lstStyle>
            <a:lvl1pPr algn="l">
              <a:defRPr sz="4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Product Name</a:t>
            </a:r>
            <a:endParaRPr lang="ru-RU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475740" y="4158177"/>
            <a:ext cx="6263928" cy="236276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ABBYY Office 2013</a:t>
            </a: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52264" y="4840002"/>
            <a:ext cx="2895600" cy="219838"/>
          </a:xfrm>
        </p:spPr>
        <p:txBody>
          <a:bodyPr lIns="0" rIns="0"/>
          <a:lstStyle/>
          <a:p>
            <a:r>
              <a:rPr lang="en-US" dirty="0" smtClean="0"/>
              <a:t>Confidential            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© Copyright 2013 ABBYY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068402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ide 5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7" y="1491632"/>
            <a:ext cx="7200801" cy="2835101"/>
          </a:xfrm>
        </p:spPr>
        <p:txBody>
          <a:bodyPr anchor="t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7" y="951570"/>
            <a:ext cx="7200801" cy="540060"/>
          </a:xfrm>
        </p:spPr>
        <p:txBody>
          <a:bodyPr anchor="b">
            <a:normAutofit/>
          </a:bodyPr>
          <a:lstStyle>
            <a:lvl1pPr marL="0" indent="0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Slide subtitle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605672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00150"/>
            <a:ext cx="4038600" cy="3585846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="" xmlns:p14="http://schemas.microsoft.com/office/powerpoint/2010/main" val="1545584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6458" y="276180"/>
            <a:ext cx="7427913" cy="89141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7"/>
            <a:ext cx="3844770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1st column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31158"/>
            <a:ext cx="3844770" cy="3154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42030" y="1151337"/>
            <a:ext cx="3844770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2nd column title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842030" y="1631158"/>
            <a:ext cx="3844770" cy="3154840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="" xmlns:p14="http://schemas.microsoft.com/office/powerpoint/2010/main" val="4190983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00150"/>
            <a:ext cx="8218488" cy="3639852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Slide text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="" xmlns:p14="http://schemas.microsoft.com/office/powerpoint/2010/main" val="85889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121950" y="1200151"/>
            <a:ext cx="4554506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3106688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="" xmlns:p14="http://schemas.microsoft.com/office/powerpoint/2010/main" val="2733802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467544" y="1200151"/>
            <a:ext cx="4554506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62110" y="1200151"/>
            <a:ext cx="3093373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="" xmlns:p14="http://schemas.microsoft.com/office/powerpoint/2010/main" val="631960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200151"/>
            <a:ext cx="3124690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121950" y="1200151"/>
            <a:ext cx="4553738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="" xmlns:p14="http://schemas.microsoft.com/office/powerpoint/2010/main" val="3596892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562110" y="1200151"/>
            <a:ext cx="3113578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4564850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="" xmlns:p14="http://schemas.microsoft.com/office/powerpoint/2010/main" val="1911063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6237185" y="1200150"/>
            <a:ext cx="2438507" cy="21816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5266928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237185" y="3528510"/>
            <a:ext cx="2438507" cy="339386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20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Picture title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37185" y="3867895"/>
            <a:ext cx="2438507" cy="971997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600" i="1" baseline="0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Picture title details</a:t>
            </a:r>
          </a:p>
        </p:txBody>
      </p:sp>
    </p:spTree>
    <p:extLst>
      <p:ext uri="{BB962C8B-B14F-4D97-AF65-F5344CB8AC3E}">
        <p14:creationId xmlns="" xmlns:p14="http://schemas.microsoft.com/office/powerpoint/2010/main" val="242584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4"/>
          </p:nvPr>
        </p:nvSpPr>
        <p:spPr>
          <a:xfrm>
            <a:off x="468314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468314" y="3618724"/>
            <a:ext cx="1440477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/>
          </p:nvPr>
        </p:nvSpPr>
        <p:spPr>
          <a:xfrm>
            <a:off x="468313" y="2616755"/>
            <a:ext cx="1439121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/>
          </p:nvPr>
        </p:nvSpPr>
        <p:spPr>
          <a:xfrm>
            <a:off x="468314" y="2834796"/>
            <a:ext cx="1448391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468314" y="3583425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/>
          <p:cNvSpPr>
            <a:spLocks noGrp="1"/>
          </p:cNvSpPr>
          <p:nvPr>
            <p:ph idx="23"/>
          </p:nvPr>
        </p:nvSpPr>
        <p:spPr>
          <a:xfrm>
            <a:off x="2158059" y="3618724"/>
            <a:ext cx="1460809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24"/>
          </p:nvPr>
        </p:nvSpPr>
        <p:spPr>
          <a:xfrm>
            <a:off x="2158058" y="2616755"/>
            <a:ext cx="1459435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25"/>
          </p:nvPr>
        </p:nvSpPr>
        <p:spPr>
          <a:xfrm>
            <a:off x="2158059" y="2834796"/>
            <a:ext cx="1468835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2158059" y="3586831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/>
          <p:cNvSpPr>
            <a:spLocks noGrp="1"/>
          </p:cNvSpPr>
          <p:nvPr>
            <p:ph idx="27"/>
          </p:nvPr>
        </p:nvSpPr>
        <p:spPr>
          <a:xfrm>
            <a:off x="3847804" y="3618724"/>
            <a:ext cx="1436384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28"/>
          </p:nvPr>
        </p:nvSpPr>
        <p:spPr>
          <a:xfrm>
            <a:off x="3847803" y="2616755"/>
            <a:ext cx="1435033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idx="29"/>
          </p:nvPr>
        </p:nvSpPr>
        <p:spPr>
          <a:xfrm>
            <a:off x="3847804" y="2834796"/>
            <a:ext cx="1444276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3847804" y="3588158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/>
          <p:cNvSpPr>
            <a:spLocks noGrp="1"/>
          </p:cNvSpPr>
          <p:nvPr>
            <p:ph idx="31"/>
          </p:nvPr>
        </p:nvSpPr>
        <p:spPr>
          <a:xfrm>
            <a:off x="5537549" y="3618724"/>
            <a:ext cx="1456718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idx="32"/>
          </p:nvPr>
        </p:nvSpPr>
        <p:spPr>
          <a:xfrm>
            <a:off x="5537548" y="2616755"/>
            <a:ext cx="1455347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idx="33"/>
          </p:nvPr>
        </p:nvSpPr>
        <p:spPr>
          <a:xfrm>
            <a:off x="5537549" y="2834796"/>
            <a:ext cx="1464721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cxnSp>
        <p:nvCxnSpPr>
          <p:cNvPr id="39" name="Straight Connector 38"/>
          <p:cNvCxnSpPr/>
          <p:nvPr userDrawn="1"/>
        </p:nvCxnSpPr>
        <p:spPr>
          <a:xfrm>
            <a:off x="5537549" y="3588158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2"/>
          <p:cNvSpPr>
            <a:spLocks noGrp="1"/>
          </p:cNvSpPr>
          <p:nvPr>
            <p:ph idx="35"/>
          </p:nvPr>
        </p:nvSpPr>
        <p:spPr>
          <a:xfrm>
            <a:off x="7227295" y="3618724"/>
            <a:ext cx="1477050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36"/>
          </p:nvPr>
        </p:nvSpPr>
        <p:spPr>
          <a:xfrm>
            <a:off x="7227295" y="2616755"/>
            <a:ext cx="1475660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idx="37"/>
          </p:nvPr>
        </p:nvSpPr>
        <p:spPr>
          <a:xfrm>
            <a:off x="7227295" y="2834796"/>
            <a:ext cx="1485165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7227295" y="3596298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/>
          <p:cNvSpPr>
            <a:spLocks noGrp="1"/>
          </p:cNvSpPr>
          <p:nvPr>
            <p:ph type="pic" idx="38"/>
          </p:nvPr>
        </p:nvSpPr>
        <p:spPr>
          <a:xfrm>
            <a:off x="2158059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6" name="Picture Placeholder 2"/>
          <p:cNvSpPr>
            <a:spLocks noGrp="1"/>
          </p:cNvSpPr>
          <p:nvPr>
            <p:ph type="pic" idx="39"/>
          </p:nvPr>
        </p:nvSpPr>
        <p:spPr>
          <a:xfrm>
            <a:off x="3847804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7" name="Picture Placeholder 2"/>
          <p:cNvSpPr>
            <a:spLocks noGrp="1"/>
          </p:cNvSpPr>
          <p:nvPr>
            <p:ph type="pic" idx="40"/>
          </p:nvPr>
        </p:nvSpPr>
        <p:spPr>
          <a:xfrm>
            <a:off x="5537549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8" name="Picture Placeholder 2"/>
          <p:cNvSpPr>
            <a:spLocks noGrp="1"/>
          </p:cNvSpPr>
          <p:nvPr>
            <p:ph type="pic" idx="41"/>
          </p:nvPr>
        </p:nvSpPr>
        <p:spPr>
          <a:xfrm>
            <a:off x="7227295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90882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669"/>
            <a:ext cx="9144000" cy="276076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1869673"/>
            <a:ext cx="8172400" cy="1242137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460650" y="2526036"/>
            <a:ext cx="7711750" cy="55148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Product version</a:t>
            </a:r>
            <a:endParaRPr lang="ru-RU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52264" y="4840002"/>
            <a:ext cx="2895600" cy="219838"/>
          </a:xfrm>
        </p:spPr>
        <p:txBody>
          <a:bodyPr lIns="0" rIns="0"/>
          <a:lstStyle/>
          <a:p>
            <a:r>
              <a:rPr lang="en-US" dirty="0" smtClean="0"/>
              <a:t>Confidential            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© Copyright 2013 ABBYY</a:t>
            </a:r>
          </a:p>
          <a:p>
            <a:endParaRPr lang="ru-RU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3077521"/>
            <a:ext cx="8172400" cy="3428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8312" y="3867894"/>
            <a:ext cx="6263928" cy="25652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The Author Name</a:t>
            </a: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76250" y="1867114"/>
            <a:ext cx="7696150" cy="658922"/>
          </a:xfrm>
        </p:spPr>
        <p:txBody>
          <a:bodyPr lIns="0" tIns="0" rIns="0" bIns="0" anchor="b">
            <a:normAutofit/>
          </a:bodyPr>
          <a:lstStyle>
            <a:lvl1pPr algn="l">
              <a:defRPr sz="4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Product Name</a:t>
            </a:r>
            <a:endParaRPr lang="ru-RU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475740" y="4158177"/>
            <a:ext cx="6263928" cy="236276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ABBYY Office 2013</a:t>
            </a:r>
          </a:p>
        </p:txBody>
      </p:sp>
    </p:spTree>
    <p:extLst>
      <p:ext uri="{BB962C8B-B14F-4D97-AF65-F5344CB8AC3E}">
        <p14:creationId xmlns="" xmlns:p14="http://schemas.microsoft.com/office/powerpoint/2010/main" val="3537904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200151"/>
            <a:ext cx="3124689" cy="19053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121950" y="1200151"/>
            <a:ext cx="4554506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="" xmlns:p14="http://schemas.microsoft.com/office/powerpoint/2010/main" val="3197431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255354"/>
            <a:ext cx="2989675" cy="5738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8155" y="1896674"/>
            <a:ext cx="8414325" cy="1923964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78156" y="3888146"/>
            <a:ext cx="8414325" cy="54006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72023" y="4461961"/>
            <a:ext cx="8414325" cy="371291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3384180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0" y="1707655"/>
            <a:ext cx="9144000" cy="31322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5" y="276180"/>
            <a:ext cx="7427913" cy="891414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79427" y="1275606"/>
            <a:ext cx="5486400" cy="378042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Slide subtitle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="" xmlns:p14="http://schemas.microsoft.com/office/powerpoint/2010/main" val="575081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562110" y="1206479"/>
            <a:ext cx="3113578" cy="19053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4564850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="" xmlns:p14="http://schemas.microsoft.com/office/powerpoint/2010/main" val="4109679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562110" y="2571862"/>
            <a:ext cx="3113578" cy="22681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2571862"/>
            <a:ext cx="4564850" cy="22681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57200" y="1200150"/>
            <a:ext cx="8218488" cy="1317594"/>
          </a:xfrm>
        </p:spPr>
        <p:txBody>
          <a:bodyPr/>
          <a:lstStyle>
            <a:lvl1pPr marL="0" indent="0">
              <a:buFontTx/>
              <a:buNone/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Slide text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="" xmlns:p14="http://schemas.microsoft.com/office/powerpoint/2010/main" val="3544681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 </a:t>
            </a:r>
            <a:endParaRPr lang="en-US" dirty="0" smtClean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566739" y="1762127"/>
            <a:ext cx="4860925" cy="219313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265539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3811304"/>
            <a:ext cx="5486400" cy="425054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dirty="0" smtClean="0"/>
              <a:t>Picture Title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4"/>
            <a:ext cx="5486400" cy="33003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23635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Picture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="" xmlns:p14="http://schemas.microsoft.com/office/powerpoint/2010/main" val="2526117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30E7-2C78-0048-95B6-3EC69AEBAAA9}" type="datetimeFigureOut">
              <a:rPr lang="ru-RU" smtClean="0"/>
              <a:pPr/>
              <a:t>03.04.2019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6834491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30E7-2C78-0048-95B6-3EC69AEBAAA9}" type="datetimeFigureOut">
              <a:rPr lang="ru-RU" smtClean="0"/>
              <a:pPr/>
              <a:t>03.04.2019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7803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869673"/>
            <a:ext cx="6732240" cy="1242137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 userDrawn="1"/>
        </p:nvSpPr>
        <p:spPr>
          <a:xfrm>
            <a:off x="0" y="3077520"/>
            <a:ext cx="6732240" cy="34290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67545" y="2409732"/>
            <a:ext cx="6264696" cy="702078"/>
          </a:xfrm>
        </p:spPr>
        <p:txBody>
          <a:bodyPr tIns="0" bIns="0" anchor="t">
            <a:normAutofit/>
          </a:bodyPr>
          <a:lstStyle>
            <a:lvl1pPr algn="l">
              <a:defRPr sz="40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Chapter title</a:t>
            </a:r>
            <a:endParaRPr lang="ru-RU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5" y="1869671"/>
            <a:ext cx="6264695" cy="540060"/>
          </a:xfrm>
        </p:spPr>
        <p:txBody>
          <a:bodyPr tIns="0" bIns="0" anchor="b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The Name of the Product</a:t>
            </a:r>
          </a:p>
        </p:txBody>
      </p:sp>
    </p:spTree>
    <p:extLst>
      <p:ext uri="{BB962C8B-B14F-4D97-AF65-F5344CB8AC3E}">
        <p14:creationId xmlns="" xmlns:p14="http://schemas.microsoft.com/office/powerpoint/2010/main" val="1071552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322862"/>
            <a:ext cx="6732240" cy="1788948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 userDrawn="1"/>
        </p:nvSpPr>
        <p:spPr>
          <a:xfrm>
            <a:off x="0" y="3077520"/>
            <a:ext cx="6732240" cy="34290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67545" y="1862922"/>
            <a:ext cx="6264696" cy="1242138"/>
          </a:xfrm>
        </p:spPr>
        <p:txBody>
          <a:bodyPr tIns="0" bIns="0" anchor="t">
            <a:normAutofit/>
          </a:bodyPr>
          <a:lstStyle>
            <a:lvl1pPr algn="l">
              <a:defRPr sz="40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Chapter title </a:t>
            </a:r>
            <a:br>
              <a:rPr lang="en-US" dirty="0" smtClean="0"/>
            </a:br>
            <a:r>
              <a:rPr lang="en-US" dirty="0" smtClean="0"/>
              <a:t>large</a:t>
            </a:r>
            <a:endParaRPr lang="ru-RU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5" y="1322861"/>
            <a:ext cx="6264695" cy="540060"/>
          </a:xfrm>
        </p:spPr>
        <p:txBody>
          <a:bodyPr tIns="0" bIns="0" anchor="b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The Name of the Product</a:t>
            </a:r>
          </a:p>
        </p:txBody>
      </p:sp>
    </p:spTree>
    <p:extLst>
      <p:ext uri="{BB962C8B-B14F-4D97-AF65-F5344CB8AC3E}">
        <p14:creationId xmlns="" xmlns:p14="http://schemas.microsoft.com/office/powerpoint/2010/main" val="428689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5" y="276180"/>
            <a:ext cx="7427913" cy="891414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00150"/>
            <a:ext cx="8218488" cy="3639852"/>
          </a:xfrm>
        </p:spPr>
        <p:txBody>
          <a:bodyPr/>
          <a:lstStyle>
            <a:lvl1pPr>
              <a:spcAft>
                <a:spcPts val="200"/>
              </a:spcAft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4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="" xmlns:p14="http://schemas.microsoft.com/office/powerpoint/2010/main" val="3789473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669"/>
            <a:ext cx="9144000" cy="276076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1869673"/>
            <a:ext cx="6732240" cy="1242137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460650" y="2526036"/>
            <a:ext cx="6271590" cy="55148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Abbyy</a:t>
            </a:r>
            <a:r>
              <a:rPr lang="en-US" dirty="0" smtClean="0"/>
              <a:t> Office</a:t>
            </a:r>
            <a:endParaRPr lang="ru-RU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3077521"/>
            <a:ext cx="6732240" cy="3428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76250" y="1867114"/>
            <a:ext cx="6264696" cy="658922"/>
          </a:xfrm>
        </p:spPr>
        <p:txBody>
          <a:bodyPr lIns="0" tIns="0" rIns="0" bIns="0" anchor="b">
            <a:normAutofit/>
          </a:bodyPr>
          <a:lstStyle>
            <a:lvl1pPr algn="l">
              <a:defRPr sz="4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Contacts</a:t>
            </a:r>
            <a:endParaRPr lang="ru-RU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475740" y="3651870"/>
            <a:ext cx="6263928" cy="1282643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Adress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144082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411510"/>
            <a:ext cx="3665489" cy="3240360"/>
          </a:xfrm>
        </p:spPr>
        <p:txBody>
          <a:bodyPr anchor="t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133035" y="951570"/>
            <a:ext cx="4542655" cy="4050246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="" xmlns:p14="http://schemas.microsoft.com/office/powerpoint/2010/main" val="985882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ide 3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7" y="1491632"/>
            <a:ext cx="7200801" cy="2835101"/>
          </a:xfrm>
        </p:spPr>
        <p:txBody>
          <a:bodyPr anchor="t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7" y="951570"/>
            <a:ext cx="7200801" cy="540060"/>
          </a:xfrm>
        </p:spPr>
        <p:txBody>
          <a:bodyPr anchor="b">
            <a:normAutofit/>
          </a:bodyPr>
          <a:lstStyle>
            <a:lvl1pPr marL="0" indent="0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Slide subtitle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="" xmlns:p14="http://schemas.microsoft.com/office/powerpoint/2010/main" val="3765171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6" y="249492"/>
            <a:ext cx="4320481" cy="2322258"/>
          </a:xfrm>
        </p:spPr>
        <p:txBody>
          <a:bodyPr anchor="b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6" y="2571750"/>
            <a:ext cx="4320481" cy="162018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Slide text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550374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313" y="276180"/>
            <a:ext cx="7416800" cy="89141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18488" cy="36398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 smtClean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164288" y="4840002"/>
            <a:ext cx="1728192" cy="21602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231490"/>
            <a:ext cx="767899" cy="2250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5263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12" r:id="rId2"/>
    <p:sldLayoutId id="2147483702" r:id="rId3"/>
    <p:sldLayoutId id="2147483707" r:id="rId4"/>
    <p:sldLayoutId id="2147483650" r:id="rId5"/>
    <p:sldLayoutId id="2147483713" r:id="rId6"/>
    <p:sldLayoutId id="2147483681" r:id="rId7"/>
    <p:sldLayoutId id="2147483683" r:id="rId8"/>
    <p:sldLayoutId id="2147483682" r:id="rId9"/>
    <p:sldLayoutId id="2147483666" r:id="rId10"/>
    <p:sldLayoutId id="2147483680" r:id="rId11"/>
    <p:sldLayoutId id="2147483672" r:id="rId12"/>
    <p:sldLayoutId id="2147483654" r:id="rId13"/>
    <p:sldLayoutId id="2147483667" r:id="rId14"/>
    <p:sldLayoutId id="2147483668" r:id="rId15"/>
    <p:sldLayoutId id="2147483675" r:id="rId16"/>
    <p:sldLayoutId id="2147483676" r:id="rId17"/>
    <p:sldLayoutId id="2147483698" r:id="rId18"/>
    <p:sldLayoutId id="2147483716" r:id="rId19"/>
    <p:sldLayoutId id="2147483669" r:id="rId20"/>
    <p:sldLayoutId id="2147483715" r:id="rId21"/>
    <p:sldLayoutId id="2147483670" r:id="rId22"/>
    <p:sldLayoutId id="2147483674" r:id="rId23"/>
    <p:sldLayoutId id="2147483697" r:id="rId24"/>
    <p:sldLayoutId id="2147483700" r:id="rId25"/>
    <p:sldLayoutId id="2147483657" r:id="rId26"/>
    <p:sldLayoutId id="2147483717" r:id="rId27"/>
    <p:sldLayoutId id="2147483718" r:id="rId2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3200" b="0" kern="0" baseline="0">
          <a:solidFill>
            <a:schemeClr val="tx1">
              <a:lumMod val="75000"/>
              <a:lumOff val="25000"/>
            </a:schemeClr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576"/>
        </a:spcBef>
        <a:spcAft>
          <a:spcPts val="200"/>
        </a:spcAft>
        <a:buClr>
          <a:srgbClr val="C60C30"/>
        </a:buClr>
        <a:buFont typeface="Calibri" pitchFamily="34" charset="0"/>
        <a:buChar char="●"/>
        <a:defRPr lang="en-US" sz="2000" kern="1200" smtClean="0">
          <a:solidFill>
            <a:schemeClr val="tx1">
              <a:lumMod val="75000"/>
              <a:lumOff val="25000"/>
            </a:schemeClr>
          </a:solidFill>
          <a:effectLst/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spcBef>
          <a:spcPts val="400"/>
        </a:spcBef>
        <a:spcAft>
          <a:spcPts val="0"/>
        </a:spcAft>
        <a:buClr>
          <a:schemeClr val="bg1">
            <a:lumMod val="50000"/>
          </a:schemeClr>
        </a:buClr>
        <a:buFont typeface="Calibri" pitchFamily="34" charset="0"/>
        <a:buChar char="●"/>
        <a:defRPr sz="18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5350" indent="-266700" algn="l" defTabSz="914400" rtl="0" eaLnBrk="1" latinLnBrk="0" hangingPunct="1">
        <a:spcBef>
          <a:spcPts val="384"/>
        </a:spcBef>
        <a:spcAft>
          <a:spcPts val="0"/>
        </a:spcAft>
        <a:buFont typeface="Calibri" pitchFamily="34" charset="0"/>
        <a:buChar char="–"/>
        <a:defRPr sz="14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179388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54125" indent="-176213" algn="l" defTabSz="914400" rtl="0" eaLnBrk="1" latinLnBrk="0" hangingPunct="1">
        <a:spcBef>
          <a:spcPct val="20000"/>
        </a:spcBef>
        <a:buFont typeface="Calibri" pitchFamily="34" charset="0"/>
        <a:buChar char="‐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.yandex.ru/mystem/" TargetMode="External"/><Relationship Id="rId2" Type="http://schemas.openxmlformats.org/officeDocument/2006/relationships/hyperlink" Target="https://github.com/GraphGrail/SentenceClassifier_ipavlov/blob/master/model/pipeline/TextNormalizer.py" TargetMode="External"/><Relationship Id="rId1" Type="http://schemas.openxmlformats.org/officeDocument/2006/relationships/slideLayout" Target="../slideLayouts/slideLayout28.xml"/><Relationship Id="rId4" Type="http://schemas.openxmlformats.org/officeDocument/2006/relationships/hyperlink" Target="https://github.com/maobedkova/TokenizerSplitter/tree/master/ABBYY%20Tok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snowball.tartarus.org/algorithms/russian/stemmer.html" TargetMode="Externa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.yandex.ru/mystem/" TargetMode="External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NLP: </a:t>
            </a:r>
            <a:r>
              <a:rPr lang="ru-RU" dirty="0" smtClean="0"/>
              <a:t>введение, базовые элементы </a:t>
            </a:r>
            <a:r>
              <a:rPr lang="ru-RU" dirty="0" err="1" smtClean="0"/>
              <a:t>пайплайна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Сегментация, </a:t>
            </a:r>
            <a:r>
              <a:rPr lang="ru-RU" dirty="0" err="1" smtClean="0"/>
              <a:t>токнинезация</a:t>
            </a:r>
            <a:r>
              <a:rPr lang="ru-RU" dirty="0" smtClean="0"/>
              <a:t>, морфологический анализ</a:t>
            </a:r>
            <a:endParaRPr lang="ru-RU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4779150"/>
            <a:ext cx="4889500" cy="6056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576"/>
              </a:spcBef>
              <a:spcAft>
                <a:spcPts val="200"/>
              </a:spcAft>
              <a:buClr>
                <a:srgbClr val="C60C30"/>
              </a:buClr>
              <a:buFont typeface="Calibri" pitchFamily="34" charset="0"/>
              <a:buChar char="●"/>
              <a:defRPr lang="en-US" sz="2000" kern="120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628650" indent="-271463" algn="l" defTabSz="91440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Font typeface="Calibri" pitchFamily="34" charset="0"/>
              <a:buChar char="●"/>
              <a:defRPr sz="1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95350" indent="-266700" algn="l" defTabSz="914400" rtl="0" eaLnBrk="1" latinLnBrk="0" hangingPunct="1">
              <a:spcBef>
                <a:spcPts val="384"/>
              </a:spcBef>
              <a:spcAft>
                <a:spcPts val="0"/>
              </a:spcAft>
              <a:buFont typeface="Calibri" pitchFamily="34" charset="0"/>
              <a:buChar char="–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1793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176213" algn="l" defTabSz="914400" rtl="0" eaLnBrk="1" latinLnBrk="0" hangingPunct="1">
              <a:spcBef>
                <a:spcPct val="20000"/>
              </a:spcBef>
              <a:buFont typeface="Calibri" pitchFamily="34" charset="0"/>
              <a:buChar char="‐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ct val="20000"/>
              </a:spcBef>
              <a:buClr>
                <a:srgbClr val="CC0000"/>
              </a:buClr>
              <a:buSzPct val="85000"/>
              <a:buFont typeface="Wingdings" pitchFamily="2" charset="2"/>
              <a:buNone/>
            </a:pPr>
            <a:r>
              <a:rPr lang="ru-RU" dirty="0" smtClean="0"/>
              <a:t>Иван Смуров, </a:t>
            </a:r>
            <a:r>
              <a:rPr lang="en-US" dirty="0" smtClean="0"/>
              <a:t>Ivan_S@abbyy.com</a:t>
            </a:r>
            <a:r>
              <a:rPr lang="ru-RU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22419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Пайплайн</a:t>
            </a:r>
            <a:r>
              <a:rPr lang="ru-RU" dirty="0" smtClean="0"/>
              <a:t> </a:t>
            </a:r>
            <a:r>
              <a:rPr lang="en-US" dirty="0" smtClean="0"/>
              <a:t>NLP</a:t>
            </a:r>
            <a:r>
              <a:rPr lang="ru-RU" dirty="0" smtClean="0"/>
              <a:t>: дальнейшие шаги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Для каждого </a:t>
            </a:r>
            <a:r>
              <a:rPr lang="ru-RU" dirty="0" err="1"/>
              <a:t>токена</a:t>
            </a:r>
            <a:r>
              <a:rPr lang="ru-RU" dirty="0"/>
              <a:t> сначала вычисляются контекстно-независимые признаки. Обычно это </a:t>
            </a:r>
            <a:r>
              <a:rPr lang="ru-RU" dirty="0" err="1"/>
              <a:t>эмбеддинги</a:t>
            </a:r>
            <a:r>
              <a:rPr lang="ru-RU" dirty="0"/>
              <a:t> + символьные признаки + дополнительные признаки. </a:t>
            </a:r>
          </a:p>
          <a:p>
            <a:r>
              <a:rPr lang="ru-RU" dirty="0" smtClean="0"/>
              <a:t>Дополнительные </a:t>
            </a:r>
            <a:r>
              <a:rPr lang="ru-RU" dirty="0"/>
              <a:t>признаки в зависимости от задачи или языка могут </a:t>
            </a:r>
            <a:r>
              <a:rPr lang="ru-RU" dirty="0" smtClean="0"/>
              <a:t>включать:</a:t>
            </a:r>
          </a:p>
          <a:p>
            <a:pPr lvl="1"/>
            <a:r>
              <a:rPr lang="ru-RU" dirty="0" smtClean="0"/>
              <a:t> </a:t>
            </a:r>
            <a:r>
              <a:rPr lang="ru-RU" dirty="0" smtClean="0">
                <a:solidFill>
                  <a:schemeClr val="tx1"/>
                </a:solidFill>
              </a:rPr>
              <a:t>часть </a:t>
            </a:r>
            <a:r>
              <a:rPr lang="ru-RU" dirty="0">
                <a:solidFill>
                  <a:schemeClr val="tx1"/>
                </a:solidFill>
              </a:rPr>
              <a:t>речи </a:t>
            </a:r>
            <a:r>
              <a:rPr lang="en-US" dirty="0">
                <a:solidFill>
                  <a:schemeClr val="tx1"/>
                </a:solidFill>
              </a:rPr>
              <a:t>(POS-</a:t>
            </a:r>
            <a:r>
              <a:rPr lang="ru-RU" dirty="0" err="1">
                <a:solidFill>
                  <a:schemeClr val="tx1"/>
                </a:solidFill>
              </a:rPr>
              <a:t>таги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ru-RU" dirty="0" smtClean="0">
              <a:solidFill>
                <a:schemeClr val="tx1"/>
              </a:solidFill>
            </a:endParaRP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морфологические признаки</a:t>
            </a:r>
          </a:p>
          <a:p>
            <a:pPr lvl="1"/>
            <a:r>
              <a:rPr lang="ru-RU" dirty="0" smtClean="0"/>
              <a:t>синтаксический разбор</a:t>
            </a:r>
          </a:p>
          <a:p>
            <a:pPr lvl="1"/>
            <a:r>
              <a:rPr lang="ru-RU" dirty="0" smtClean="0"/>
              <a:t>позицию </a:t>
            </a:r>
            <a:r>
              <a:rPr lang="ru-RU" dirty="0" err="1" smtClean="0"/>
              <a:t>токена</a:t>
            </a:r>
            <a:r>
              <a:rPr lang="en-US" dirty="0" smtClean="0"/>
              <a:t>/</a:t>
            </a:r>
            <a:r>
              <a:rPr lang="ru-RU" dirty="0" smtClean="0"/>
              <a:t>предложения в тексте</a:t>
            </a:r>
          </a:p>
          <a:p>
            <a:r>
              <a:rPr lang="ru-RU" dirty="0"/>
              <a:t>Потом </a:t>
            </a:r>
            <a:r>
              <a:rPr lang="ru-RU" dirty="0" smtClean="0"/>
              <a:t>все контекстно независимые признаки </a:t>
            </a:r>
            <a:r>
              <a:rPr lang="ru-RU" dirty="0" err="1" smtClean="0"/>
              <a:t>токена</a:t>
            </a:r>
            <a:r>
              <a:rPr lang="ru-RU" dirty="0" smtClean="0"/>
              <a:t> подаются в</a:t>
            </a:r>
            <a:r>
              <a:rPr lang="ru-RU" dirty="0"/>
              <a:t> </a:t>
            </a:r>
            <a:r>
              <a:rPr lang="ru-RU" dirty="0" smtClean="0"/>
              <a:t>двусторонние </a:t>
            </a:r>
            <a:r>
              <a:rPr lang="en-US" dirty="0" smtClean="0"/>
              <a:t>RNN </a:t>
            </a:r>
            <a:r>
              <a:rPr lang="ru-RU" dirty="0" smtClean="0"/>
              <a:t>для получения контекстно-зависимых признаков каждого </a:t>
            </a:r>
            <a:r>
              <a:rPr lang="ru-RU" dirty="0" err="1" smtClean="0"/>
              <a:t>токена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73642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Токенизация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Формулировка: получаем на вход текст (не обязательно одно предложение), требуется разбить его на отдельные элементы – </a:t>
            </a:r>
            <a:r>
              <a:rPr lang="ru-RU" dirty="0" err="1" smtClean="0"/>
              <a:t>токены</a:t>
            </a:r>
            <a:endParaRPr lang="ru-RU" dirty="0" smtClean="0"/>
          </a:p>
          <a:p>
            <a:r>
              <a:rPr lang="ru-RU" dirty="0" smtClean="0"/>
              <a:t>Замечания и тонкие моменты:</a:t>
            </a:r>
          </a:p>
          <a:p>
            <a:pPr lvl="1"/>
            <a:r>
              <a:rPr lang="ru-RU" dirty="0" smtClean="0"/>
              <a:t>Что считать </a:t>
            </a:r>
            <a:r>
              <a:rPr lang="ru-RU" dirty="0" err="1" smtClean="0"/>
              <a:t>токеном</a:t>
            </a:r>
            <a:r>
              <a:rPr lang="ru-RU" dirty="0" smtClean="0"/>
              <a:t> не всегда очевидно:</a:t>
            </a:r>
            <a:br>
              <a:rPr lang="ru-RU" dirty="0" smtClean="0"/>
            </a:br>
            <a:r>
              <a:rPr lang="ru-RU" dirty="0" smtClean="0"/>
              <a:t>Пример: «В Нью-Йорке хороший </a:t>
            </a:r>
            <a:r>
              <a:rPr lang="ru-RU" dirty="0" err="1" smtClean="0"/>
              <a:t>маффин</a:t>
            </a:r>
            <a:r>
              <a:rPr lang="ru-RU" dirty="0" smtClean="0"/>
              <a:t> стоит 3.88$»</a:t>
            </a:r>
          </a:p>
          <a:p>
            <a:pPr lvl="1"/>
            <a:r>
              <a:rPr lang="ru-RU" dirty="0" smtClean="0"/>
              <a:t>В реальных данных разметка грязная </a:t>
            </a:r>
            <a:r>
              <a:rPr lang="en-US" dirty="0" smtClean="0"/>
              <a:t>– </a:t>
            </a:r>
            <a:r>
              <a:rPr lang="ru-RU" dirty="0" smtClean="0"/>
              <a:t>ссылки, опечатки, разметка и т. п.</a:t>
            </a:r>
            <a:endParaRPr lang="en-US" dirty="0" smtClean="0"/>
          </a:p>
          <a:p>
            <a:r>
              <a:rPr lang="ru-RU" dirty="0" smtClean="0"/>
              <a:t>Что считать отдельным </a:t>
            </a:r>
            <a:r>
              <a:rPr lang="ru-RU" dirty="0" err="1" smtClean="0"/>
              <a:t>токеном</a:t>
            </a:r>
            <a:r>
              <a:rPr lang="ru-RU" dirty="0" smtClean="0"/>
              <a:t> зависит от того, что мы хотим получить, а значит от данных (и в какой-то степени от практической задачи).</a:t>
            </a:r>
          </a:p>
          <a:p>
            <a:r>
              <a:rPr lang="ru-RU" dirty="0" smtClean="0"/>
              <a:t>Есть несколько общепринятых договоренностей, но на специфичных данных может иметь смысл сделать свой </a:t>
            </a:r>
            <a:r>
              <a:rPr lang="ru-RU" dirty="0" err="1" smtClean="0"/>
              <a:t>токинезатор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Токенизация</a:t>
            </a:r>
            <a:r>
              <a:rPr lang="ru-RU" dirty="0" smtClean="0"/>
              <a:t> с помощью </a:t>
            </a:r>
            <a:r>
              <a:rPr lang="ru-RU" dirty="0" err="1" smtClean="0"/>
              <a:t>регэксов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Простой, но действенный способ решения: </a:t>
            </a:r>
            <a:r>
              <a:rPr lang="ru-RU" dirty="0" smtClean="0"/>
              <a:t>регулярные выражения, </a:t>
            </a:r>
            <a:r>
              <a:rPr lang="ru-RU" dirty="0"/>
              <a:t>усиленные использованием разнообразных словарей – аббревиатур, дефисных слов и аббревиатур, префиксов, частей топонимов и т. п</a:t>
            </a:r>
            <a:r>
              <a:rPr lang="ru-RU" dirty="0" smtClean="0"/>
              <a:t>.</a:t>
            </a:r>
          </a:p>
          <a:p>
            <a:r>
              <a:rPr lang="ru-RU" dirty="0" smtClean="0"/>
              <a:t>Если есть четкое понимание о специфике имеющихся данных, можно написать свою реализацию </a:t>
            </a:r>
            <a:r>
              <a:rPr lang="ru-RU" dirty="0" err="1" smtClean="0"/>
              <a:t>токинезатора</a:t>
            </a:r>
            <a:r>
              <a:rPr lang="ru-RU" dirty="0" smtClean="0"/>
              <a:t> (отталкиваясь от готовых решений). Альтернатива – сразу использовать готовые решения.</a:t>
            </a:r>
            <a:endParaRPr lang="ru-RU" dirty="0"/>
          </a:p>
          <a:p>
            <a:r>
              <a:rPr lang="ru-RU" dirty="0" smtClean="0"/>
              <a:t>Готовые решения для </a:t>
            </a:r>
            <a:r>
              <a:rPr lang="ru-RU" dirty="0"/>
              <a:t>русского языка:</a:t>
            </a:r>
          </a:p>
          <a:p>
            <a:pPr lvl="1"/>
            <a:r>
              <a:rPr lang="en-US" dirty="0" err="1" smtClean="0"/>
              <a:t>TreebankWordTokenizer</a:t>
            </a:r>
            <a:r>
              <a:rPr lang="en-US" dirty="0" smtClean="0"/>
              <a:t> </a:t>
            </a:r>
            <a:r>
              <a:rPr lang="ru-RU" dirty="0" smtClean="0"/>
              <a:t>из </a:t>
            </a:r>
            <a:r>
              <a:rPr lang="en-US" dirty="0" err="1" smtClean="0"/>
              <a:t>nltk</a:t>
            </a:r>
            <a:r>
              <a:rPr lang="ru-RU" dirty="0" smtClean="0"/>
              <a:t>. Используется в </a:t>
            </a:r>
            <a:r>
              <a:rPr lang="en-US" dirty="0" smtClean="0">
                <a:hlinkClick r:id="rId2"/>
              </a:rPr>
              <a:t>DeepPavlov</a:t>
            </a:r>
            <a:endParaRPr lang="ru-RU" dirty="0" smtClean="0"/>
          </a:p>
          <a:p>
            <a:pPr lvl="1"/>
            <a:r>
              <a:rPr lang="en-US" dirty="0" smtClean="0">
                <a:hlinkClick r:id="rId3"/>
              </a:rPr>
              <a:t>Mystem</a:t>
            </a:r>
            <a:r>
              <a:rPr lang="en-US" dirty="0" smtClean="0"/>
              <a:t> </a:t>
            </a:r>
            <a:r>
              <a:rPr lang="ru-RU" dirty="0" smtClean="0"/>
              <a:t>имеет свою </a:t>
            </a:r>
            <a:r>
              <a:rPr lang="ru-RU" dirty="0" err="1" smtClean="0"/>
              <a:t>токинезацию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ABBYY </a:t>
            </a:r>
            <a:r>
              <a:rPr lang="en-US" dirty="0" err="1" smtClean="0">
                <a:hlinkClick r:id="rId4"/>
              </a:rPr>
              <a:t>Tok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Сегментация предложений: идеи решений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Первая идея: побить по знакам препинания, например, с помощью регулярных выражений</a:t>
            </a:r>
          </a:p>
          <a:p>
            <a:pPr lvl="1"/>
            <a:r>
              <a:rPr lang="ru-RU" dirty="0" smtClean="0"/>
              <a:t>С «</a:t>
            </a:r>
            <a:r>
              <a:rPr lang="en-US" dirty="0" smtClean="0"/>
              <a:t>?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 smtClean="0"/>
              <a:t>и «!» почти всегда сработает, но с «.» – сложности</a:t>
            </a:r>
          </a:p>
          <a:p>
            <a:pPr lvl="1"/>
            <a:r>
              <a:rPr lang="ru-RU" dirty="0" smtClean="0"/>
              <a:t>«.» не обязательно разбивает на предложения: </a:t>
            </a:r>
            <a:br>
              <a:rPr lang="ru-RU" dirty="0" smtClean="0"/>
            </a:br>
            <a:r>
              <a:rPr lang="ru-RU" dirty="0" smtClean="0"/>
              <a:t>«И. П. Сидоров вошел в комнату» - одно предложение</a:t>
            </a:r>
          </a:p>
          <a:p>
            <a:pPr lvl="1"/>
            <a:r>
              <a:rPr lang="ru-RU" dirty="0" smtClean="0"/>
              <a:t>Другие сложности: прямая речь и другие особенности корпуса:</a:t>
            </a:r>
            <a:br>
              <a:rPr lang="ru-RU" dirty="0" smtClean="0"/>
            </a:br>
            <a:r>
              <a:rPr lang="ru-RU" dirty="0" smtClean="0"/>
              <a:t>– Вы готовы, дети? – спросил Капитан детей. – Да, Капитан! – закричали они</a:t>
            </a:r>
          </a:p>
          <a:p>
            <a:r>
              <a:rPr lang="ru-RU" dirty="0" smtClean="0"/>
              <a:t>Вторая идея: сделать бинарный классификатор, который для каждого знака препинания выдает 1, если предложение заканчивается после этого знака и 0 - иначе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Сегментация предложений: устройство классификатора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Первый шаг – </a:t>
            </a:r>
            <a:r>
              <a:rPr lang="ru-RU" dirty="0" err="1" smtClean="0"/>
              <a:t>токенизация</a:t>
            </a:r>
            <a:r>
              <a:rPr lang="ru-RU" dirty="0" smtClean="0"/>
              <a:t>. Знаки препинания (</a:t>
            </a:r>
            <a:r>
              <a:rPr lang="ru-RU" dirty="0" err="1" smtClean="0"/>
              <a:t>пунктуаторы</a:t>
            </a:r>
            <a:r>
              <a:rPr lang="ru-RU" dirty="0" smtClean="0"/>
              <a:t>) – тоже </a:t>
            </a:r>
            <a:r>
              <a:rPr lang="ru-RU" dirty="0" err="1" smtClean="0"/>
              <a:t>токены</a:t>
            </a:r>
            <a:r>
              <a:rPr lang="ru-RU" dirty="0" smtClean="0"/>
              <a:t>. Соответственно, нам требуется решить задачу тегирования последовательности (т. е. по последовательности получить правильную последовательность меток). После этого </a:t>
            </a:r>
            <a:r>
              <a:rPr lang="ru-RU" dirty="0" err="1" smtClean="0"/>
              <a:t>токинезацию</a:t>
            </a:r>
            <a:r>
              <a:rPr lang="ru-RU" dirty="0" smtClean="0"/>
              <a:t> можно улучшить</a:t>
            </a:r>
          </a:p>
          <a:p>
            <a:r>
              <a:rPr lang="ru-RU" dirty="0" smtClean="0"/>
              <a:t>Какие признаки можно использовать:</a:t>
            </a:r>
          </a:p>
          <a:p>
            <a:pPr lvl="1"/>
            <a:r>
              <a:rPr lang="ru-RU" dirty="0" smtClean="0"/>
              <a:t>Капитализация следующего после </a:t>
            </a:r>
            <a:r>
              <a:rPr lang="ru-RU" dirty="0" err="1" smtClean="0"/>
              <a:t>пунктуатора</a:t>
            </a:r>
            <a:r>
              <a:rPr lang="ru-RU" dirty="0" smtClean="0"/>
              <a:t> </a:t>
            </a:r>
            <a:r>
              <a:rPr lang="ru-RU" dirty="0" err="1" smtClean="0"/>
              <a:t>токена</a:t>
            </a:r>
            <a:r>
              <a:rPr lang="ru-RU" dirty="0" smtClean="0"/>
              <a:t> (если буква большая также важно насколько часто встречается этот </a:t>
            </a:r>
            <a:r>
              <a:rPr lang="ru-RU" dirty="0" err="1" smtClean="0"/>
              <a:t>токен</a:t>
            </a:r>
            <a:r>
              <a:rPr lang="ru-RU" dirty="0" smtClean="0"/>
              <a:t> в корпусе с маленькой буквы)</a:t>
            </a:r>
          </a:p>
          <a:p>
            <a:pPr lvl="1"/>
            <a:r>
              <a:rPr lang="ru-RU" dirty="0" smtClean="0"/>
              <a:t>Наличие пробелов перед и после </a:t>
            </a:r>
            <a:r>
              <a:rPr lang="ru-RU" dirty="0" err="1" smtClean="0"/>
              <a:t>пунктуатора</a:t>
            </a:r>
            <a:endParaRPr lang="ru-RU" dirty="0" smtClean="0"/>
          </a:p>
          <a:p>
            <a:pPr lvl="1"/>
            <a:r>
              <a:rPr lang="ru-RU" dirty="0" smtClean="0"/>
              <a:t>Принадлежит ли </a:t>
            </a:r>
            <a:r>
              <a:rPr lang="ru-RU" dirty="0" err="1" smtClean="0"/>
              <a:t>пунктуатор</a:t>
            </a:r>
            <a:r>
              <a:rPr lang="ru-RU" dirty="0" smtClean="0"/>
              <a:t> аббревиатуре или другой </a:t>
            </a:r>
            <a:r>
              <a:rPr lang="ru-RU" dirty="0" err="1" smtClean="0"/>
              <a:t>коллокации</a:t>
            </a:r>
            <a:r>
              <a:rPr lang="ru-RU" dirty="0" smtClean="0"/>
              <a:t>. Важный </a:t>
            </a:r>
            <a:r>
              <a:rPr lang="ru-RU" dirty="0" err="1" smtClean="0"/>
              <a:t>подслучай</a:t>
            </a:r>
            <a:r>
              <a:rPr lang="ru-RU" dirty="0" smtClean="0"/>
              <a:t> – инициалы и порядковые номера (эти </a:t>
            </a:r>
            <a:r>
              <a:rPr lang="ru-RU" dirty="0" err="1" smtClean="0"/>
              <a:t>подслучаи</a:t>
            </a:r>
            <a:r>
              <a:rPr lang="ru-RU" dirty="0" smtClean="0"/>
              <a:t> легко определить)</a:t>
            </a:r>
          </a:p>
          <a:p>
            <a:pPr lvl="1"/>
            <a:r>
              <a:rPr lang="ru-RU" dirty="0" smtClean="0"/>
              <a:t>Насколько часто следующий </a:t>
            </a:r>
            <a:r>
              <a:rPr lang="ru-RU" dirty="0" err="1" smtClean="0"/>
              <a:t>токен</a:t>
            </a:r>
            <a:r>
              <a:rPr lang="ru-RU" dirty="0" smtClean="0"/>
              <a:t> бывает в начале предложения</a:t>
            </a:r>
          </a:p>
          <a:p>
            <a:pPr lvl="1"/>
            <a:r>
              <a:rPr lang="ru-RU" dirty="0" smtClean="0"/>
              <a:t>И т. п.</a:t>
            </a:r>
          </a:p>
          <a:p>
            <a:r>
              <a:rPr lang="ru-RU" dirty="0" smtClean="0"/>
              <a:t>Готовая реализация - </a:t>
            </a:r>
            <a:r>
              <a:rPr lang="en-US" dirty="0" err="1" smtClean="0"/>
              <a:t>PunktSentenceTokenizer</a:t>
            </a:r>
            <a:r>
              <a:rPr lang="ru-RU" dirty="0" smtClean="0"/>
              <a:t> из </a:t>
            </a:r>
            <a:r>
              <a:rPr lang="en-US" dirty="0" err="1" smtClean="0"/>
              <a:t>nltk.tokenize</a:t>
            </a:r>
            <a:r>
              <a:rPr lang="ru-RU" dirty="0" smtClean="0"/>
              <a:t> (можно использовать с помощью функции </a:t>
            </a:r>
            <a:r>
              <a:rPr lang="en-US" dirty="0" err="1" smtClean="0"/>
              <a:t>sent_tokenize</a:t>
            </a:r>
            <a:r>
              <a:rPr lang="ru-RU" dirty="0" smtClean="0"/>
              <a:t>())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Нахождение аббревиатур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 тексте могут использоваться свои аббревиатуры и сокращения. Тем не менее, распространенные можно исчислить и добавить в словарь.</a:t>
            </a:r>
            <a:br>
              <a:rPr lang="ru-RU" dirty="0" smtClean="0"/>
            </a:br>
            <a:r>
              <a:rPr lang="ru-RU" dirty="0" smtClean="0"/>
              <a:t>Обычно такие словари используются в </a:t>
            </a:r>
            <a:r>
              <a:rPr lang="ru-RU" dirty="0" err="1" smtClean="0"/>
              <a:t>токинезаторах</a:t>
            </a:r>
            <a:endParaRPr lang="ru-RU" dirty="0" smtClean="0"/>
          </a:p>
          <a:p>
            <a:r>
              <a:rPr lang="ru-RU" dirty="0" smtClean="0"/>
              <a:t>Можно решить задачу нахождения аббревиатур и без словарей (или  искать аббревиатуры, которые есть в корпусе, но не в словаре)</a:t>
            </a:r>
          </a:p>
          <a:p>
            <a:r>
              <a:rPr lang="ru-RU" dirty="0" smtClean="0"/>
              <a:t>Это тоже задача </a:t>
            </a:r>
            <a:r>
              <a:rPr lang="ru-RU" dirty="0" err="1" smtClean="0"/>
              <a:t>теггирования</a:t>
            </a:r>
            <a:r>
              <a:rPr lang="ru-RU" dirty="0" smtClean="0"/>
              <a:t> последовательности (метки </a:t>
            </a:r>
            <a:r>
              <a:rPr lang="en-US" dirty="0" smtClean="0"/>
              <a:t>&lt;A&gt;</a:t>
            </a:r>
            <a:r>
              <a:rPr lang="ru-RU" dirty="0"/>
              <a:t> </a:t>
            </a:r>
            <a:r>
              <a:rPr lang="ru-RU" dirty="0" smtClean="0"/>
              <a:t>у частей аббревиатуры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&lt;A&gt;&lt;S&gt; </a:t>
            </a:r>
            <a:r>
              <a:rPr lang="ru-RU" dirty="0" smtClean="0"/>
              <a:t> у части аббревиатуры, после которой заканчивается предложение)</a:t>
            </a:r>
          </a:p>
          <a:p>
            <a:r>
              <a:rPr lang="ru-RU" dirty="0" smtClean="0"/>
              <a:t>Аббревиатуры – надежные </a:t>
            </a:r>
            <a:r>
              <a:rPr lang="ru-RU" dirty="0" err="1" smtClean="0"/>
              <a:t>коллокации</a:t>
            </a:r>
            <a:r>
              <a:rPr lang="ru-RU" dirty="0" smtClean="0"/>
              <a:t>. Т. е. </a:t>
            </a:r>
            <a:r>
              <a:rPr lang="ru-RU" dirty="0" err="1" smtClean="0"/>
              <a:t>неначальные</a:t>
            </a:r>
            <a:r>
              <a:rPr lang="ru-RU" dirty="0" smtClean="0"/>
              <a:t> </a:t>
            </a:r>
            <a:r>
              <a:rPr lang="ru-RU" dirty="0" err="1" smtClean="0"/>
              <a:t>токены</a:t>
            </a:r>
            <a:r>
              <a:rPr lang="ru-RU" dirty="0" smtClean="0"/>
              <a:t> аббревиатуры должны встречаться чаще в аббревиатуре, чем в среднем по корпусу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Аббревиатуры в </a:t>
            </a:r>
            <a:r>
              <a:rPr lang="en-US" dirty="0" err="1" smtClean="0"/>
              <a:t>PunktSentenceTokenizer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Условие на частоту  встречаемости: две крайности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 Другие признаки аббревиатур</a:t>
            </a:r>
          </a:p>
          <a:p>
            <a:pPr lvl="1"/>
            <a:r>
              <a:rPr lang="ru-RU" dirty="0" smtClean="0"/>
              <a:t>Аббревиатуры должны заканчиваться на «.» (точнее, только такие аббревиатуры могут повлиять</a:t>
            </a:r>
            <a:r>
              <a:rPr lang="en-US" dirty="0" smtClean="0"/>
              <a:t> </a:t>
            </a:r>
            <a:r>
              <a:rPr lang="ru-RU" dirty="0" smtClean="0"/>
              <a:t>границы предложений)</a:t>
            </a:r>
          </a:p>
          <a:p>
            <a:pPr lvl="1"/>
            <a:r>
              <a:rPr lang="ru-RU" dirty="0" smtClean="0"/>
              <a:t>Аббревиатуры обычно короткие</a:t>
            </a:r>
          </a:p>
          <a:p>
            <a:pPr lvl="1"/>
            <a:r>
              <a:rPr lang="ru-RU" dirty="0" smtClean="0"/>
              <a:t>Внутренние «.». Многие аббревиатуры имеют «.» не только в конце</a:t>
            </a:r>
          </a:p>
          <a:p>
            <a:r>
              <a:rPr lang="ru-RU" dirty="0" smtClean="0"/>
              <a:t>Используя эти 3 признака создадим решающее правило:</a:t>
            </a:r>
          </a:p>
          <a:p>
            <a:pPr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16</a:t>
            </a:fld>
            <a:endParaRPr lang="ru-RU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531" y="1581640"/>
            <a:ext cx="432048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2011" y="1686415"/>
            <a:ext cx="4320479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6515" y="1896675"/>
            <a:ext cx="2070229" cy="405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36785" y="1981690"/>
            <a:ext cx="57340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6555" y="4281940"/>
            <a:ext cx="135838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23728" y="4357895"/>
            <a:ext cx="2808312" cy="28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932040" y="4357895"/>
            <a:ext cx="1800200" cy="284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20638" y="4641981"/>
            <a:ext cx="63436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Стемминг</a:t>
            </a:r>
            <a:r>
              <a:rPr lang="ru-RU" dirty="0" smtClean="0"/>
              <a:t> и морфологический анализ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Для морфологически-богатых языков (таких, как русский) у одного слова может иметься много форм, причем отдельные формы могут встречаться  редко. Для решения практических задач хочется учитывать близость форм одного слова друг к другу.</a:t>
            </a:r>
          </a:p>
          <a:p>
            <a:r>
              <a:rPr lang="ru-RU" dirty="0" smtClean="0"/>
              <a:t>Есть 2 стандартных способа сделать это:</a:t>
            </a:r>
          </a:p>
          <a:p>
            <a:pPr lvl="1"/>
            <a:r>
              <a:rPr lang="ru-RU" dirty="0" err="1" smtClean="0"/>
              <a:t>Стемминг</a:t>
            </a:r>
            <a:r>
              <a:rPr lang="ru-RU" dirty="0" smtClean="0"/>
              <a:t> – определение </a:t>
            </a:r>
            <a:r>
              <a:rPr lang="ru-RU" dirty="0" err="1" smtClean="0"/>
              <a:t>псевдоосновы</a:t>
            </a:r>
            <a:r>
              <a:rPr lang="ru-RU" dirty="0" smtClean="0"/>
              <a:t> слова (</a:t>
            </a:r>
            <a:r>
              <a:rPr lang="ru-RU" dirty="0" err="1" smtClean="0"/>
              <a:t>стема</a:t>
            </a:r>
            <a:r>
              <a:rPr lang="ru-RU" dirty="0" smtClean="0"/>
              <a:t>)</a:t>
            </a:r>
          </a:p>
          <a:p>
            <a:pPr lvl="1"/>
            <a:r>
              <a:rPr lang="ru-RU" dirty="0" err="1" smtClean="0"/>
              <a:t>Лемматизация</a:t>
            </a:r>
            <a:r>
              <a:rPr lang="ru-RU" dirty="0" smtClean="0"/>
              <a:t> – приведение слова к начальной форме</a:t>
            </a:r>
          </a:p>
          <a:p>
            <a:r>
              <a:rPr lang="ru-RU" dirty="0" smtClean="0"/>
              <a:t>По </a:t>
            </a:r>
            <a:r>
              <a:rPr lang="ru-RU" dirty="0" err="1" smtClean="0"/>
              <a:t>токену</a:t>
            </a:r>
            <a:r>
              <a:rPr lang="ru-RU" dirty="0" smtClean="0"/>
              <a:t> также можно вычислять его грамматические характеристики</a:t>
            </a:r>
          </a:p>
          <a:p>
            <a:pPr lvl="1"/>
            <a:r>
              <a:rPr lang="en-US" dirty="0" smtClean="0"/>
              <a:t>POS-</a:t>
            </a:r>
            <a:r>
              <a:rPr lang="ru-RU" dirty="0" err="1" smtClean="0"/>
              <a:t>таги</a:t>
            </a:r>
            <a:r>
              <a:rPr lang="ru-RU" dirty="0" smtClean="0"/>
              <a:t> (части речи)</a:t>
            </a:r>
          </a:p>
          <a:p>
            <a:pPr lvl="1"/>
            <a:r>
              <a:rPr lang="ru-RU" dirty="0" smtClean="0"/>
              <a:t>Прочие грамматические категории (число, род, одушевленность и т. п.)</a:t>
            </a:r>
          </a:p>
          <a:p>
            <a:r>
              <a:rPr lang="ru-RU" dirty="0"/>
              <a:t>Чаще всего </a:t>
            </a:r>
            <a:r>
              <a:rPr lang="ru-RU" dirty="0" err="1" smtClean="0"/>
              <a:t>лемматизация</a:t>
            </a:r>
            <a:r>
              <a:rPr lang="ru-RU" dirty="0" smtClean="0"/>
              <a:t> и вычисление грамматических характеристик происходят одновременно. Это и есть задача построения морфологического анализа слова.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Причины использования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 smtClean="0"/>
              <a:t>Стемминг</a:t>
            </a:r>
            <a:r>
              <a:rPr lang="en-US" dirty="0" smtClean="0"/>
              <a:t>/</a:t>
            </a:r>
            <a:r>
              <a:rPr lang="ru-RU" dirty="0" err="1" smtClean="0"/>
              <a:t>лемматизация</a:t>
            </a:r>
            <a:r>
              <a:rPr lang="ru-RU" dirty="0" smtClean="0"/>
              <a:t> позволяют сократить количество признаков для таких задач, как классификация текстов</a:t>
            </a:r>
          </a:p>
          <a:p>
            <a:r>
              <a:rPr lang="ru-RU" dirty="0" smtClean="0"/>
              <a:t>Позволяет собрать по корпусу статистику использования именно слова, а не его формы. Это может быть полезно для вычисления признаков для многих задач </a:t>
            </a:r>
            <a:r>
              <a:rPr lang="en-US" dirty="0" smtClean="0"/>
              <a:t>NLP</a:t>
            </a:r>
            <a:endParaRPr lang="ru-RU" dirty="0" smtClean="0"/>
          </a:p>
          <a:p>
            <a:pPr lvl="1"/>
            <a:r>
              <a:rPr lang="ru-RU" dirty="0" smtClean="0"/>
              <a:t>Например, </a:t>
            </a:r>
            <a:r>
              <a:rPr lang="ru-RU" dirty="0" err="1" smtClean="0"/>
              <a:t>эмбеддинги</a:t>
            </a:r>
            <a:r>
              <a:rPr lang="ru-RU" dirty="0" smtClean="0"/>
              <a:t> (усредненные контексты) может иметь смысл учить для лемм слов, а не для словоформ</a:t>
            </a:r>
          </a:p>
          <a:p>
            <a:r>
              <a:rPr lang="ru-RU" dirty="0" smtClean="0"/>
              <a:t>Использование грамматических признаков и </a:t>
            </a:r>
            <a:r>
              <a:rPr lang="en-US" dirty="0" smtClean="0"/>
              <a:t>POS</a:t>
            </a:r>
            <a:r>
              <a:rPr lang="ru-RU" dirty="0" smtClean="0"/>
              <a:t>-</a:t>
            </a:r>
            <a:r>
              <a:rPr lang="ru-RU" dirty="0" err="1" smtClean="0"/>
              <a:t>тагов</a:t>
            </a:r>
            <a:r>
              <a:rPr lang="ru-RU" dirty="0" smtClean="0"/>
              <a:t> полезно для многих задач </a:t>
            </a:r>
            <a:r>
              <a:rPr lang="en-US" dirty="0" smtClean="0"/>
              <a:t>NLP</a:t>
            </a:r>
            <a:r>
              <a:rPr lang="ru-RU" dirty="0" smtClean="0"/>
              <a:t> (</a:t>
            </a:r>
            <a:r>
              <a:rPr lang="ru-RU" dirty="0" err="1" smtClean="0"/>
              <a:t>чанкинг</a:t>
            </a:r>
            <a:r>
              <a:rPr lang="ru-RU" dirty="0" smtClean="0"/>
              <a:t>, </a:t>
            </a:r>
            <a:r>
              <a:rPr lang="ru-RU" dirty="0" err="1" smtClean="0"/>
              <a:t>парсинг</a:t>
            </a:r>
            <a:r>
              <a:rPr lang="ru-RU" dirty="0" smtClean="0"/>
              <a:t>, </a:t>
            </a:r>
            <a:r>
              <a:rPr lang="en-US" dirty="0" smtClean="0"/>
              <a:t>RE, QA</a:t>
            </a:r>
            <a:r>
              <a:rPr lang="ru-RU" dirty="0" smtClean="0"/>
              <a:t>, </a:t>
            </a:r>
            <a:r>
              <a:rPr lang="ru-RU" dirty="0" err="1" smtClean="0"/>
              <a:t>чатботы</a:t>
            </a:r>
            <a:r>
              <a:rPr lang="ru-RU" dirty="0" smtClean="0"/>
              <a:t> и т. п.)</a:t>
            </a:r>
          </a:p>
          <a:p>
            <a:r>
              <a:rPr lang="ru-RU" dirty="0" smtClean="0"/>
              <a:t>По </a:t>
            </a:r>
            <a:r>
              <a:rPr lang="ru-RU" dirty="0"/>
              <a:t>лемме и вектору грамматических значений можно </a:t>
            </a:r>
            <a:r>
              <a:rPr lang="ru-RU" dirty="0" err="1"/>
              <a:t>синтезировтать</a:t>
            </a:r>
            <a:r>
              <a:rPr lang="ru-RU" dirty="0"/>
              <a:t> </a:t>
            </a:r>
            <a:r>
              <a:rPr lang="ru-RU" dirty="0" smtClean="0"/>
              <a:t>словоформу. </a:t>
            </a:r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Стемминг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 состоят из морфем: </a:t>
            </a:r>
            <a:r>
              <a:rPr lang="ru-RU" dirty="0" err="1"/>
              <a:t>word</a:t>
            </a:r>
            <a:r>
              <a:rPr lang="ru-RU" dirty="0"/>
              <a:t> = </a:t>
            </a:r>
            <a:r>
              <a:rPr lang="ru-RU" dirty="0" err="1"/>
              <a:t>stem</a:t>
            </a:r>
            <a:r>
              <a:rPr lang="ru-RU" dirty="0"/>
              <a:t> + </a:t>
            </a:r>
            <a:r>
              <a:rPr lang="ru-RU" dirty="0" err="1"/>
              <a:t>affixes</a:t>
            </a:r>
            <a:r>
              <a:rPr lang="ru-RU" dirty="0"/>
              <a:t>. </a:t>
            </a:r>
            <a:r>
              <a:rPr lang="ru-RU" dirty="0" err="1" smtClean="0"/>
              <a:t>Стемминг</a:t>
            </a:r>
            <a:r>
              <a:rPr lang="ru-RU" dirty="0" smtClean="0"/>
              <a:t> позволяет </a:t>
            </a:r>
            <a:r>
              <a:rPr lang="ru-RU" dirty="0"/>
              <a:t>отбросить аффиксы (чаще всего </a:t>
            </a:r>
            <a:r>
              <a:rPr lang="ru-RU" dirty="0" smtClean="0"/>
              <a:t>– только суффиксы).</a:t>
            </a:r>
          </a:p>
          <a:p>
            <a:r>
              <a:rPr lang="ru-RU" dirty="0" smtClean="0"/>
              <a:t>Для русского языка можно использовать </a:t>
            </a:r>
            <a:r>
              <a:rPr lang="ru-RU" dirty="0" err="1" smtClean="0"/>
              <a:t>стеммер</a:t>
            </a:r>
            <a:r>
              <a:rPr lang="ru-RU" dirty="0" smtClean="0"/>
              <a:t> </a:t>
            </a:r>
            <a:r>
              <a:rPr lang="en-US" dirty="0" smtClean="0">
                <a:hlinkClick r:id="rId2"/>
              </a:rPr>
              <a:t>Snowball</a:t>
            </a:r>
            <a:r>
              <a:rPr lang="en-US" dirty="0" smtClean="0"/>
              <a:t>,</a:t>
            </a:r>
            <a:r>
              <a:rPr lang="ru-RU" dirty="0" smtClean="0"/>
              <a:t> реализующий алгоритм Портера</a:t>
            </a:r>
          </a:p>
          <a:p>
            <a:r>
              <a:rPr lang="ru-RU" dirty="0" smtClean="0"/>
              <a:t>Идея алгоритма следующая: </a:t>
            </a:r>
          </a:p>
          <a:p>
            <a:pPr lvl="1"/>
            <a:r>
              <a:rPr lang="ru-RU" dirty="0" smtClean="0"/>
              <a:t>Исчислим возможные суффиксы и окончания, объединив их в группы (например, окончания деепричастий, «</a:t>
            </a:r>
            <a:r>
              <a:rPr lang="ru-RU" dirty="0" err="1" smtClean="0"/>
              <a:t>ейш</a:t>
            </a:r>
            <a:r>
              <a:rPr lang="ru-RU" dirty="0" smtClean="0"/>
              <a:t>»</a:t>
            </a:r>
            <a:r>
              <a:rPr lang="en-US" dirty="0" smtClean="0"/>
              <a:t>/</a:t>
            </a:r>
            <a:r>
              <a:rPr lang="ru-RU" dirty="0" smtClean="0"/>
              <a:t>«</a:t>
            </a:r>
            <a:r>
              <a:rPr lang="ru-RU" dirty="0" err="1" smtClean="0"/>
              <a:t>ейше</a:t>
            </a:r>
            <a:r>
              <a:rPr lang="ru-RU" dirty="0" smtClean="0"/>
              <a:t>» «ост»</a:t>
            </a:r>
            <a:r>
              <a:rPr lang="en-US" dirty="0" smtClean="0"/>
              <a:t>/</a:t>
            </a:r>
            <a:r>
              <a:rPr lang="ru-RU" dirty="0" smtClean="0"/>
              <a:t>»ость»</a:t>
            </a:r>
            <a:r>
              <a:rPr lang="en-US" dirty="0" smtClean="0"/>
              <a:t> </a:t>
            </a:r>
            <a:r>
              <a:rPr lang="ru-RU" dirty="0" smtClean="0"/>
              <a:t>и т. п.)</a:t>
            </a:r>
          </a:p>
          <a:p>
            <a:pPr lvl="1"/>
            <a:r>
              <a:rPr lang="ru-RU" dirty="0" smtClean="0"/>
              <a:t>Будем удалять последовательно  удалять группы окончаний в «правильном порядке»  (см. описание алгоритма)</a:t>
            </a:r>
          </a:p>
          <a:p>
            <a:r>
              <a:rPr lang="ru-RU" dirty="0" smtClean="0"/>
              <a:t>Пример</a:t>
            </a:r>
            <a:r>
              <a:rPr lang="ru-RU" dirty="0"/>
              <a:t>:  быстрый, быстрее </a:t>
            </a:r>
            <a:r>
              <a:rPr lang="ru-RU" dirty="0" smtClean="0"/>
              <a:t>=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ru-RU" dirty="0" err="1" smtClean="0"/>
              <a:t>быст</a:t>
            </a:r>
            <a:r>
              <a:rPr lang="en-US" dirty="0"/>
              <a:t>;</a:t>
            </a:r>
            <a:r>
              <a:rPr lang="ru-RU" dirty="0" smtClean="0"/>
              <a:t> </a:t>
            </a:r>
            <a:r>
              <a:rPr lang="ru-RU" dirty="0"/>
              <a:t>побыстрее </a:t>
            </a:r>
            <a:r>
              <a:rPr lang="ru-RU" dirty="0" smtClean="0"/>
              <a:t>=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ru-RU" dirty="0" err="1"/>
              <a:t>побыст</a:t>
            </a:r>
            <a:endParaRPr lang="ru-RU" dirty="0" smtClean="0"/>
          </a:p>
          <a:p>
            <a:pPr lvl="1"/>
            <a:endParaRPr lang="ru-RU" dirty="0" smtClean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950" dirty="0" smtClean="0"/>
              <a:t>Содержание</a:t>
            </a:r>
            <a:endParaRPr lang="ru-RU" sz="495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600" dirty="0" smtClean="0"/>
              <a:t>Основные задачи </a:t>
            </a:r>
            <a:r>
              <a:rPr lang="en-US" sz="3600" dirty="0" smtClean="0"/>
              <a:t>NLP</a:t>
            </a:r>
            <a:endParaRPr lang="ru-RU" sz="3600" dirty="0"/>
          </a:p>
          <a:p>
            <a:r>
              <a:rPr lang="ru-RU" sz="3600" dirty="0" err="1" smtClean="0"/>
              <a:t>Пайплайн</a:t>
            </a:r>
            <a:r>
              <a:rPr lang="ru-RU" sz="3600" dirty="0" smtClean="0"/>
              <a:t> решения задач </a:t>
            </a:r>
            <a:r>
              <a:rPr lang="en-US" sz="3600" dirty="0" smtClean="0"/>
              <a:t>NLP</a:t>
            </a:r>
            <a:endParaRPr lang="en-US" sz="3600" dirty="0"/>
          </a:p>
          <a:p>
            <a:r>
              <a:rPr lang="ru-RU" sz="3600" dirty="0" smtClean="0"/>
              <a:t>Первые шаги: сегментация, </a:t>
            </a:r>
            <a:r>
              <a:rPr lang="ru-RU" sz="3600" dirty="0" err="1" smtClean="0"/>
              <a:t>токинезация</a:t>
            </a:r>
            <a:endParaRPr lang="en-US" sz="3600" dirty="0"/>
          </a:p>
          <a:p>
            <a:r>
              <a:rPr lang="ru-RU" sz="3600" dirty="0" smtClean="0"/>
              <a:t>Работа с русским: морфологический анализ, </a:t>
            </a:r>
            <a:r>
              <a:rPr lang="ru-RU" sz="3600" dirty="0" err="1" smtClean="0"/>
              <a:t>стемминг</a:t>
            </a:r>
            <a:endParaRPr lang="ru-RU" sz="3600" dirty="0"/>
          </a:p>
        </p:txBody>
      </p:sp>
    </p:spTree>
    <p:extLst>
      <p:ext uri="{BB962C8B-B14F-4D97-AF65-F5344CB8AC3E}">
        <p14:creationId xmlns="" xmlns:p14="http://schemas.microsoft.com/office/powerpoint/2010/main" val="396331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Грамматические характеристики по частям речи (пример из </a:t>
            </a:r>
            <a:r>
              <a:rPr lang="en-US" dirty="0" smtClean="0"/>
              <a:t>Mystem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20</a:t>
            </a:fld>
            <a:endParaRPr lang="ru-RU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55570"/>
            <a:ext cx="8218488" cy="3529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Словоизменительная парадигма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У каждого слова есть словоизменительная парадигма – список словоформ данной лексемы со всевозможными грамматическими характеристиками</a:t>
            </a:r>
          </a:p>
          <a:p>
            <a:r>
              <a:rPr lang="ru-RU" dirty="0" smtClean="0"/>
              <a:t>Решение задачи морфологического</a:t>
            </a:r>
            <a:br>
              <a:rPr lang="ru-RU" dirty="0" smtClean="0"/>
            </a:br>
            <a:r>
              <a:rPr lang="ru-RU" dirty="0" smtClean="0"/>
              <a:t>анализа для данной словоформы</a:t>
            </a:r>
            <a:br>
              <a:rPr lang="ru-RU" dirty="0" smtClean="0"/>
            </a:br>
            <a:r>
              <a:rPr lang="ru-RU" dirty="0" smtClean="0"/>
              <a:t>представляет собой нахождение</a:t>
            </a:r>
            <a:br>
              <a:rPr lang="ru-RU" dirty="0" smtClean="0"/>
            </a:br>
            <a:r>
              <a:rPr lang="ru-RU" dirty="0" smtClean="0"/>
              <a:t>лексемы такой, что в данном </a:t>
            </a:r>
            <a:br>
              <a:rPr lang="ru-RU" dirty="0" smtClean="0"/>
            </a:br>
            <a:r>
              <a:rPr lang="ru-RU" dirty="0" smtClean="0"/>
              <a:t>контексте </a:t>
            </a:r>
            <a:r>
              <a:rPr lang="ru-RU" dirty="0" err="1" smtClean="0"/>
              <a:t>словоформма</a:t>
            </a:r>
            <a:r>
              <a:rPr lang="ru-RU" dirty="0" smtClean="0"/>
              <a:t> относится</a:t>
            </a:r>
            <a:br>
              <a:rPr lang="ru-RU" dirty="0" smtClean="0"/>
            </a:br>
            <a:r>
              <a:rPr lang="ru-RU" dirty="0" smtClean="0"/>
              <a:t>к парадигме найденной лексемы.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Действительно, поняв каким элементом</a:t>
            </a:r>
            <a:br>
              <a:rPr lang="ru-RU" dirty="0" smtClean="0"/>
            </a:br>
            <a:r>
              <a:rPr lang="ru-RU" dirty="0" smtClean="0"/>
              <a:t>парадигму является словоформа можно</a:t>
            </a:r>
            <a:br>
              <a:rPr lang="ru-RU" dirty="0" smtClean="0"/>
            </a:br>
            <a:r>
              <a:rPr lang="ru-RU" dirty="0" smtClean="0"/>
              <a:t> определить ее грамматические характеристики</a:t>
            </a:r>
            <a:endParaRPr lang="ru-RU" dirty="0"/>
          </a:p>
          <a:p>
            <a:r>
              <a:rPr lang="ru-RU" dirty="0" err="1" smtClean="0"/>
              <a:t>Наример</a:t>
            </a:r>
            <a:r>
              <a:rPr lang="ru-RU" dirty="0" smtClean="0"/>
              <a:t> в предложении «Я плачу и плачу» первое плачу – 1. л., ед. ч., н. в. лексемы «платить» а второе «плачу» –  </a:t>
            </a:r>
            <a:r>
              <a:rPr lang="ru-RU" dirty="0"/>
              <a:t>1. л., ед. ч., н. в. </a:t>
            </a:r>
            <a:r>
              <a:rPr lang="ru-RU" dirty="0" smtClean="0"/>
              <a:t>лексемы «плакать»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21</a:t>
            </a:fld>
            <a:endParaRPr lang="ru-RU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2060" y="1806665"/>
            <a:ext cx="3330370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Mystem</a:t>
            </a:r>
            <a:r>
              <a:rPr lang="ru-RU" dirty="0" smtClean="0"/>
              <a:t>: идея алгоритма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Mystem</a:t>
            </a:r>
            <a:r>
              <a:rPr lang="ru-RU" dirty="0" smtClean="0"/>
              <a:t> реализуем алгоритм Сегаловича и</a:t>
            </a:r>
            <a:r>
              <a:rPr lang="en-US" dirty="0" smtClean="0"/>
              <a:t> </a:t>
            </a:r>
            <a:r>
              <a:rPr lang="ru-RU" dirty="0" smtClean="0"/>
              <a:t>позволяет эффективно находить для словоформы все возможные позиции в  словоизменительных парадигмах лексем</a:t>
            </a:r>
          </a:p>
          <a:p>
            <a:r>
              <a:rPr lang="ru-RU" dirty="0" smtClean="0"/>
              <a:t>Идея алгоритма – поиск словоформы в</a:t>
            </a:r>
            <a:r>
              <a:rPr lang="ru-RU" dirty="0"/>
              <a:t> </a:t>
            </a:r>
            <a:r>
              <a:rPr lang="ru-RU" dirty="0" smtClean="0"/>
              <a:t>двух префиксных деревьях</a:t>
            </a:r>
            <a:r>
              <a:rPr lang="en-US" dirty="0" smtClean="0"/>
              <a:t> (</a:t>
            </a:r>
            <a:r>
              <a:rPr lang="en-US" dirty="0" err="1" smtClean="0"/>
              <a:t>trie</a:t>
            </a:r>
            <a:r>
              <a:rPr lang="en-US" dirty="0" smtClean="0"/>
              <a:t>)</a:t>
            </a:r>
            <a:r>
              <a:rPr lang="ru-RU" dirty="0" smtClean="0"/>
              <a:t> – префиксном дереве инвертированных основ и префиксном дереве окончаний.</a:t>
            </a:r>
          </a:p>
          <a:p>
            <a:r>
              <a:rPr lang="ru-RU" dirty="0" smtClean="0"/>
              <a:t>Каждая лексема записана в виде </a:t>
            </a:r>
            <a:r>
              <a:rPr lang="en-US" dirty="0" err="1" smtClean="0"/>
              <a:t>inv$A</a:t>
            </a:r>
            <a:r>
              <a:rPr lang="ru-RU" dirty="0" smtClean="0"/>
              <a:t>, где </a:t>
            </a:r>
            <a:r>
              <a:rPr lang="en-US" dirty="0" smtClean="0"/>
              <a:t>inv </a:t>
            </a:r>
            <a:r>
              <a:rPr lang="ru-RU" dirty="0" smtClean="0"/>
              <a:t>– инвертированная основа, а «А» – парадигма.</a:t>
            </a:r>
          </a:p>
          <a:p>
            <a:pPr lvl="1"/>
            <a:r>
              <a:rPr lang="ru-RU" dirty="0" smtClean="0"/>
              <a:t>Например, для слова «топор» будем иметь следующую форму записи – «ропот</a:t>
            </a:r>
            <a:r>
              <a:rPr lang="en-US" dirty="0" smtClean="0"/>
              <a:t>$</a:t>
            </a:r>
            <a:r>
              <a:rPr lang="ru-RU" dirty="0" smtClean="0"/>
              <a:t>А», где А – всевозможные окончания («</a:t>
            </a:r>
            <a:r>
              <a:rPr lang="ru-RU" dirty="0" err="1" smtClean="0"/>
              <a:t>ы</a:t>
            </a:r>
            <a:r>
              <a:rPr lang="ru-RU" dirty="0" smtClean="0"/>
              <a:t>», «</a:t>
            </a:r>
            <a:r>
              <a:rPr lang="ru-RU" dirty="0" err="1" smtClean="0"/>
              <a:t>ом</a:t>
            </a:r>
            <a:r>
              <a:rPr lang="ru-RU" dirty="0" smtClean="0"/>
              <a:t>» «</a:t>
            </a:r>
            <a:r>
              <a:rPr lang="ru-RU" dirty="0" err="1" smtClean="0"/>
              <a:t>ами</a:t>
            </a:r>
            <a:r>
              <a:rPr lang="ru-RU" dirty="0" smtClean="0"/>
              <a:t>» и т. п.)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Сегаловича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23</a:t>
            </a:fld>
            <a:endParaRPr lang="ru-RU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442" y="1167594"/>
            <a:ext cx="782574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Выбор эталонного морфологического разбора из построенных гипотез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Unigram tagging – </a:t>
            </a:r>
            <a:r>
              <a:rPr lang="ru-RU" dirty="0" smtClean="0"/>
              <a:t>выбор наилучшей гипотезы разбора без информации о контексте. Выбираем самую частую</a:t>
            </a:r>
            <a:r>
              <a:rPr lang="en-US" dirty="0" smtClean="0"/>
              <a:t>/</a:t>
            </a:r>
            <a:r>
              <a:rPr lang="ru-RU" dirty="0" smtClean="0"/>
              <a:t>самую вероятную</a:t>
            </a:r>
          </a:p>
          <a:p>
            <a:r>
              <a:rPr lang="en-US" dirty="0" err="1" smtClean="0"/>
              <a:t>Ngram</a:t>
            </a:r>
            <a:r>
              <a:rPr lang="en-US" dirty="0" smtClean="0"/>
              <a:t> tagging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ru-RU" dirty="0"/>
              <a:t>выбор наилучшей гипотезы разбора </a:t>
            </a:r>
            <a:r>
              <a:rPr lang="ru-RU" dirty="0" smtClean="0"/>
              <a:t>используя информацию о </a:t>
            </a:r>
            <a:r>
              <a:rPr lang="en-US" dirty="0" smtClean="0"/>
              <a:t>n </a:t>
            </a:r>
            <a:r>
              <a:rPr lang="ru-RU" dirty="0" smtClean="0"/>
              <a:t>предыдущих </a:t>
            </a:r>
            <a:r>
              <a:rPr lang="ru-RU" dirty="0" err="1" smtClean="0"/>
              <a:t>токенах</a:t>
            </a:r>
            <a:endParaRPr lang="ru-RU" dirty="0" smtClean="0"/>
          </a:p>
          <a:p>
            <a:pPr lvl="1"/>
            <a:r>
              <a:rPr lang="ru-RU" dirty="0" smtClean="0"/>
              <a:t>Используем окно фиксированной длины: </a:t>
            </a:r>
            <a:endParaRPr lang="en-US" dirty="0" smtClean="0"/>
          </a:p>
          <a:p>
            <a:pPr lvl="2"/>
            <a:r>
              <a:rPr lang="en-US" dirty="0" smtClean="0"/>
              <a:t>SVM</a:t>
            </a:r>
          </a:p>
          <a:p>
            <a:pPr lvl="2"/>
            <a:r>
              <a:rPr lang="en-US" dirty="0" err="1" smtClean="0"/>
              <a:t>MaxEnt</a:t>
            </a:r>
            <a:endParaRPr lang="en-US" dirty="0" smtClean="0"/>
          </a:p>
          <a:p>
            <a:pPr lvl="2"/>
            <a:r>
              <a:rPr lang="en-US" dirty="0" smtClean="0"/>
              <a:t>SENNA</a:t>
            </a:r>
          </a:p>
          <a:p>
            <a:pPr lvl="1"/>
            <a:r>
              <a:rPr lang="ru-RU" dirty="0" smtClean="0"/>
              <a:t>Моделируем последовательность </a:t>
            </a:r>
            <a:r>
              <a:rPr lang="ru-RU" dirty="0" err="1" smtClean="0"/>
              <a:t>токенов</a:t>
            </a:r>
            <a:endParaRPr lang="en-US" dirty="0" smtClean="0"/>
          </a:p>
          <a:p>
            <a:pPr lvl="2"/>
            <a:r>
              <a:rPr lang="en-US" dirty="0" smtClean="0"/>
              <a:t>HMM</a:t>
            </a:r>
          </a:p>
          <a:p>
            <a:pPr lvl="2"/>
            <a:r>
              <a:rPr lang="en-US" dirty="0" smtClean="0"/>
              <a:t>CRF</a:t>
            </a:r>
          </a:p>
          <a:p>
            <a:pPr lvl="2"/>
            <a:r>
              <a:rPr lang="en-US" dirty="0" smtClean="0"/>
              <a:t>RNN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</a:t>
            </a:r>
            <a:r>
              <a:rPr lang="ru-RU" dirty="0" smtClean="0"/>
              <a:t>: основные задачи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Машинный перевод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Классификация текстов</a:t>
            </a:r>
          </a:p>
          <a:p>
            <a:pPr lvl="1"/>
            <a:r>
              <a:rPr lang="ru-RU" dirty="0" smtClean="0"/>
              <a:t>Спам</a:t>
            </a:r>
            <a:r>
              <a:rPr lang="en-US" dirty="0" smtClean="0"/>
              <a:t>/</a:t>
            </a:r>
            <a:r>
              <a:rPr lang="ru-RU" dirty="0" smtClean="0"/>
              <a:t>хам</a:t>
            </a:r>
          </a:p>
          <a:p>
            <a:pPr lvl="1"/>
            <a:r>
              <a:rPr lang="ru-RU" dirty="0" smtClean="0"/>
              <a:t>Тональность в отзывах</a:t>
            </a:r>
          </a:p>
          <a:p>
            <a:pPr lvl="1"/>
            <a:r>
              <a:rPr lang="ru-RU" dirty="0" smtClean="0"/>
              <a:t>Тематическая классификация</a:t>
            </a:r>
          </a:p>
          <a:p>
            <a:r>
              <a:rPr lang="ru-RU" dirty="0" smtClean="0"/>
              <a:t>Кластеризация текстов</a:t>
            </a:r>
          </a:p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555" y="1581639"/>
            <a:ext cx="7839102" cy="1035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5110" y="2706764"/>
            <a:ext cx="4560578" cy="2349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5200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</a:t>
            </a:r>
            <a:r>
              <a:rPr lang="ru-RU" dirty="0" smtClean="0"/>
              <a:t>: основные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Извлечение именованных сущностей </a:t>
            </a:r>
            <a:r>
              <a:rPr lang="en-US" dirty="0"/>
              <a:t>(NER</a:t>
            </a:r>
            <a:r>
              <a:rPr lang="en-US" dirty="0" smtClean="0"/>
              <a:t>)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/>
              <a:t>Синтаксический </a:t>
            </a:r>
            <a:r>
              <a:rPr lang="ru-RU" dirty="0" err="1"/>
              <a:t>парсинг</a:t>
            </a:r>
            <a:endParaRPr lang="en-US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1620" y="1671159"/>
            <a:ext cx="5625625" cy="1125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6615" y="3336836"/>
            <a:ext cx="5670630" cy="1161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</a:t>
            </a:r>
            <a:r>
              <a:rPr lang="ru-RU" dirty="0" smtClean="0"/>
              <a:t>: основные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Извлечение фактов</a:t>
            </a:r>
            <a:r>
              <a:rPr lang="en-US" dirty="0"/>
              <a:t>/</a:t>
            </a:r>
            <a:r>
              <a:rPr lang="ru-RU" dirty="0"/>
              <a:t>отношений </a:t>
            </a:r>
            <a:r>
              <a:rPr lang="en-US" dirty="0"/>
              <a:t>(relation extraction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  <a:p>
            <a:r>
              <a:rPr lang="ru-RU" dirty="0" err="1" smtClean="0"/>
              <a:t>Саммаризация</a:t>
            </a:r>
            <a:endParaRPr lang="en-US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4293" y="1536635"/>
            <a:ext cx="7263062" cy="103511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0023" y="2571750"/>
            <a:ext cx="5985665" cy="240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</a:t>
            </a:r>
            <a:r>
              <a:rPr lang="ru-RU" dirty="0" smtClean="0"/>
              <a:t>: основные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Вопросно-ответные </a:t>
            </a:r>
            <a:r>
              <a:rPr lang="ru-RU" dirty="0"/>
              <a:t>системы (</a:t>
            </a:r>
            <a:r>
              <a:rPr lang="en-US" dirty="0"/>
              <a:t>QA</a:t>
            </a:r>
            <a:r>
              <a:rPr lang="ru-RU" dirty="0" smtClean="0"/>
              <a:t>)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r>
              <a:rPr lang="ru-RU" dirty="0"/>
              <a:t>Диалоговые системы, </a:t>
            </a:r>
            <a:r>
              <a:rPr lang="ru-RU" dirty="0" err="1" smtClean="0"/>
              <a:t>чатботы</a:t>
            </a:r>
            <a:endParaRPr lang="ru-RU" dirty="0" smtClean="0"/>
          </a:p>
          <a:p>
            <a:pPr lvl="1"/>
            <a:r>
              <a:rPr lang="en-US" dirty="0" smtClean="0"/>
              <a:t>Amazon </a:t>
            </a:r>
            <a:r>
              <a:rPr lang="en-US" dirty="0" err="1" smtClean="0"/>
              <a:t>Alexa</a:t>
            </a:r>
            <a:endParaRPr lang="en-US" dirty="0" smtClean="0"/>
          </a:p>
          <a:p>
            <a:pPr lvl="1"/>
            <a:r>
              <a:rPr lang="en-US" dirty="0" err="1" smtClean="0"/>
              <a:t>Siri</a:t>
            </a:r>
            <a:endParaRPr lang="en-US" dirty="0" smtClean="0"/>
          </a:p>
          <a:p>
            <a:pPr lvl="1"/>
            <a:r>
              <a:rPr lang="ru-RU" dirty="0" smtClean="0"/>
              <a:t>Алиса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8313" y="1716655"/>
            <a:ext cx="7650850" cy="1428995"/>
          </a:xfrm>
          <a:prstGeom prst="rect">
            <a:avLst/>
          </a:prstGeom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9425" y="3096927"/>
            <a:ext cx="160972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81990" y="3145650"/>
            <a:ext cx="1260140" cy="1851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</a:t>
            </a:r>
            <a:r>
              <a:rPr lang="ru-RU" dirty="0" smtClean="0"/>
              <a:t>: сложности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Формулировки задач достаточно простые, однако сами задачи - нет: язык очень неоднозначный, есть омонимы и многозначные слова. </a:t>
            </a:r>
          </a:p>
          <a:p>
            <a:pPr lvl="1"/>
            <a:r>
              <a:rPr lang="ru-RU" dirty="0" smtClean="0"/>
              <a:t>Полисемия: остановка</a:t>
            </a:r>
            <a:r>
              <a:rPr lang="en-US" dirty="0" smtClean="0"/>
              <a:t>,</a:t>
            </a:r>
            <a:r>
              <a:rPr lang="ru-RU" dirty="0" smtClean="0"/>
              <a:t> стол,</a:t>
            </a:r>
            <a:r>
              <a:rPr lang="en-US" dirty="0" smtClean="0"/>
              <a:t> board, run</a:t>
            </a:r>
          </a:p>
          <a:p>
            <a:pPr lvl="1"/>
            <a:r>
              <a:rPr lang="ru-RU" dirty="0" smtClean="0"/>
              <a:t>Омонимия: ключ, лук, замок, печь</a:t>
            </a:r>
          </a:p>
          <a:p>
            <a:pPr lvl="1"/>
            <a:r>
              <a:rPr lang="en-US" dirty="0" smtClean="0"/>
              <a:t>Press space</a:t>
            </a:r>
            <a:r>
              <a:rPr lang="ru-RU" dirty="0" smtClean="0"/>
              <a:t> </a:t>
            </a:r>
            <a:r>
              <a:rPr lang="en-US" dirty="0" smtClean="0"/>
              <a:t>bar to continue -&gt; </a:t>
            </a:r>
            <a:r>
              <a:rPr lang="ru-RU" dirty="0" smtClean="0"/>
              <a:t>бар космический пресс продолжает работу</a:t>
            </a:r>
          </a:p>
          <a:p>
            <a:r>
              <a:rPr lang="ru-RU" dirty="0" smtClean="0"/>
              <a:t>Еще есть дополнительные тонкости такие: анафора, эллипсис и т. п.</a:t>
            </a:r>
          </a:p>
          <a:p>
            <a:pPr lvl="1"/>
            <a:r>
              <a:rPr lang="ru-RU" dirty="0" smtClean="0"/>
              <a:t>Анафора: Дворник мел двор. Он устал</a:t>
            </a:r>
          </a:p>
          <a:p>
            <a:pPr lvl="1"/>
            <a:r>
              <a:rPr lang="ru-RU" dirty="0" smtClean="0"/>
              <a:t>Эллипсис: Петя съел зеленое яблоко, а Маша - красное</a:t>
            </a:r>
          </a:p>
          <a:p>
            <a:r>
              <a:rPr lang="ru-RU" dirty="0"/>
              <a:t>Человек легко разрешает эту неоднозначность по контексту, компьютеру намного сложнее. 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95010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</a:t>
            </a:r>
            <a:r>
              <a:rPr lang="ru-RU" dirty="0" smtClean="0"/>
              <a:t>: к </a:t>
            </a:r>
            <a:r>
              <a:rPr lang="ru-RU" dirty="0" err="1" smtClean="0"/>
              <a:t>пайплайну</a:t>
            </a:r>
            <a:r>
              <a:rPr lang="ru-RU" dirty="0" smtClean="0"/>
              <a:t> </a:t>
            </a:r>
            <a:r>
              <a:rPr lang="en-US" dirty="0" smtClean="0"/>
              <a:t>NLP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 недавнего времени (1-3 года назад в зависимости от задачи) классические методы машинного обучения были не хуже </a:t>
            </a:r>
            <a:r>
              <a:rPr lang="ru-RU" dirty="0" err="1"/>
              <a:t>нейросетей</a:t>
            </a:r>
            <a:r>
              <a:rPr lang="ru-RU" dirty="0"/>
              <a:t>. Однако сейчас </a:t>
            </a:r>
            <a:r>
              <a:rPr lang="ru-RU" dirty="0" err="1"/>
              <a:t>нейросети</a:t>
            </a:r>
            <a:r>
              <a:rPr lang="ru-RU" dirty="0"/>
              <a:t> практически для всех задач дают более высокие результаты</a:t>
            </a:r>
          </a:p>
          <a:p>
            <a:r>
              <a:rPr lang="ru-RU" dirty="0"/>
              <a:t>Классические методы для каждой задачи использовали разные архитектуры и наборы признаков</a:t>
            </a:r>
          </a:p>
          <a:p>
            <a:r>
              <a:rPr lang="ru-RU" dirty="0"/>
              <a:t>Архитектуры </a:t>
            </a:r>
            <a:r>
              <a:rPr lang="ru-RU" dirty="0" err="1"/>
              <a:t>нейросетей</a:t>
            </a:r>
            <a:r>
              <a:rPr lang="ru-RU" dirty="0"/>
              <a:t> для разных задач различаются меньше, а признаки часто вообще не отличаются:</a:t>
            </a:r>
            <a:r>
              <a:rPr lang="en-US" dirty="0"/>
              <a:t> </a:t>
            </a:r>
            <a:r>
              <a:rPr lang="ru-RU" dirty="0"/>
              <a:t>сформировался </a:t>
            </a:r>
            <a:r>
              <a:rPr lang="ru-RU" dirty="0" err="1"/>
              <a:t>пайплайн</a:t>
            </a:r>
            <a:r>
              <a:rPr lang="ru-RU" dirty="0"/>
              <a:t> </a:t>
            </a:r>
            <a:r>
              <a:rPr lang="en-US" dirty="0"/>
              <a:t>NLP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442" y="186485"/>
            <a:ext cx="7416800" cy="891414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Пайплайн</a:t>
            </a:r>
            <a:r>
              <a:rPr lang="ru-RU" dirty="0" smtClean="0"/>
              <a:t> </a:t>
            </a:r>
            <a:r>
              <a:rPr lang="en-US" dirty="0" smtClean="0"/>
              <a:t>NLP</a:t>
            </a:r>
            <a:r>
              <a:rPr lang="ru-RU" dirty="0" smtClean="0"/>
              <a:t>: сегментация и </a:t>
            </a:r>
            <a:r>
              <a:rPr lang="ru-RU" dirty="0" err="1" smtClean="0"/>
              <a:t>токинезация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Для большинства задач объектом, по которому вычисляются признаки, является </a:t>
            </a:r>
            <a:r>
              <a:rPr lang="ru-RU" dirty="0" err="1" smtClean="0"/>
              <a:t>токен</a:t>
            </a:r>
            <a:r>
              <a:rPr lang="ru-RU" dirty="0" smtClean="0"/>
              <a:t> (отдельное слово)</a:t>
            </a:r>
          </a:p>
          <a:p>
            <a:r>
              <a:rPr lang="ru-RU" dirty="0" smtClean="0"/>
              <a:t>Представление </a:t>
            </a:r>
            <a:r>
              <a:rPr lang="ru-RU" dirty="0" err="1" smtClean="0"/>
              <a:t>токена</a:t>
            </a:r>
            <a:r>
              <a:rPr lang="ru-RU" dirty="0" smtClean="0"/>
              <a:t> должно включать представление о контексте </a:t>
            </a:r>
            <a:r>
              <a:rPr lang="ru-RU" dirty="0" err="1" smtClean="0"/>
              <a:t>токена</a:t>
            </a:r>
            <a:r>
              <a:rPr lang="ru-RU" dirty="0" smtClean="0"/>
              <a:t>. Обычно таким контекстом выступает предложение</a:t>
            </a:r>
          </a:p>
          <a:p>
            <a:r>
              <a:rPr lang="ru-RU" dirty="0" smtClean="0"/>
              <a:t>Для многих задач задача полностью решается на уровне предложения. Для других задач (например, </a:t>
            </a:r>
            <a:r>
              <a:rPr lang="ru-RU" dirty="0" err="1" smtClean="0"/>
              <a:t>чатботов</a:t>
            </a:r>
            <a:r>
              <a:rPr lang="ru-RU" dirty="0" smtClean="0"/>
              <a:t>) нужен контекст между предложениями</a:t>
            </a:r>
          </a:p>
          <a:p>
            <a:r>
              <a:rPr lang="ru-RU" dirty="0" smtClean="0"/>
              <a:t>Соответственно, первые 2 шага </a:t>
            </a:r>
            <a:r>
              <a:rPr lang="ru-RU" dirty="0" err="1" smtClean="0"/>
              <a:t>пайплайна</a:t>
            </a:r>
            <a:r>
              <a:rPr lang="ru-RU" dirty="0" smtClean="0"/>
              <a:t> – сегментация (разбиение текста на предложения) и </a:t>
            </a:r>
            <a:r>
              <a:rPr lang="ru-RU" dirty="0" err="1" smtClean="0"/>
              <a:t>токенезация</a:t>
            </a:r>
            <a:r>
              <a:rPr lang="ru-RU" dirty="0" smtClean="0"/>
              <a:t> (</a:t>
            </a:r>
            <a:r>
              <a:rPr lang="ru-RU" dirty="0"/>
              <a:t>разбиение </a:t>
            </a:r>
            <a:r>
              <a:rPr lang="ru-RU" dirty="0" smtClean="0"/>
              <a:t>предложений </a:t>
            </a:r>
            <a:r>
              <a:rPr lang="ru-RU" dirty="0"/>
              <a:t>на </a:t>
            </a:r>
            <a:r>
              <a:rPr lang="ru-RU" dirty="0" err="1" smtClean="0"/>
              <a:t>токены</a:t>
            </a:r>
            <a:r>
              <a:rPr lang="ru-RU" dirty="0" smtClean="0"/>
              <a:t> – отдельные слова)</a:t>
            </a:r>
          </a:p>
          <a:p>
            <a:endParaRPr lang="ru-R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11091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BBYY Corpor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0" tIns="0" rIns="0" bIns="0" rtlCol="0" anchor="b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e__x0442__x0432__x0435__x0442__x0441__x0442__x0432__x0435__x043d__x043d__x044b__x0439__x0020__x0437__x0430__x0020__x0448__x0430__x0431__x043b__x043e__x043d__x044b_ xmlns="1b68d7a2-7ffc-4e81-91b0-1900f50a0655">
      <UserInfo>
        <DisplayName/>
        <AccountId xsi:nil="true"/>
        <AccountType/>
      </UserInfo>
    </_x041e__x0442__x0432__x0435__x0442__x0441__x0442__x0432__x0435__x043d__x043d__x044b__x0439__x0020__x0437__x0430__x0020__x0448__x0430__x0431__x043b__x043e__x043d__x044b_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BB5050E19F454EB0E9B113FC084074" ma:contentTypeVersion="1" ma:contentTypeDescription="Create a new document." ma:contentTypeScope="" ma:versionID="bdabca07c525c9b86b444886fd4b5023">
  <xsd:schema xmlns:xsd="http://www.w3.org/2001/XMLSchema" xmlns:xs="http://www.w3.org/2001/XMLSchema" xmlns:p="http://schemas.microsoft.com/office/2006/metadata/properties" xmlns:ns2="1b68d7a2-7ffc-4e81-91b0-1900f50a0655" targetNamespace="http://schemas.microsoft.com/office/2006/metadata/properties" ma:root="true" ma:fieldsID="8cfe67294f8c0a7501cdaf04c56c9f0f" ns2:_="">
    <xsd:import namespace="1b68d7a2-7ffc-4e81-91b0-1900f50a0655"/>
    <xsd:element name="properties">
      <xsd:complexType>
        <xsd:sequence>
          <xsd:element name="documentManagement">
            <xsd:complexType>
              <xsd:all>
                <xsd:element ref="ns2:_x041e__x0442__x0432__x0435__x0442__x0441__x0442__x0432__x0435__x043d__x043d__x044b__x0439__x0020__x0437__x0430__x0020__x0448__x0430__x0431__x043b__x043e__x043d__x044b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68d7a2-7ffc-4e81-91b0-1900f50a0655" elementFormDefault="qualified">
    <xsd:import namespace="http://schemas.microsoft.com/office/2006/documentManagement/types"/>
    <xsd:import namespace="http://schemas.microsoft.com/office/infopath/2007/PartnerControls"/>
    <xsd:element name="_x041e__x0442__x0432__x0435__x0442__x0441__x0442__x0432__x0435__x043d__x043d__x044b__x0439__x0020__x0437__x0430__x0020__x0448__x0430__x0431__x043b__x043e__x043d__x044b_" ma:index="8" nillable="true" ma:displayName="Ответственный за шаблоны" ma:list="UserInfo" ma:SharePointGroup="0" ma:internalName="_x041e__x0442__x0432__x0435__x0442__x0441__x0442__x0432__x0435__x043d__x043d__x044b__x0439__x0020__x0437__x0430__x0020__x0448__x0430__x0431__x043b__x043e__x043d__x044b_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5EAFB1-D447-42B1-BBD2-F6D2B024BD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4F9C54-F177-4493-BF94-3780F7997C69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1b68d7a2-7ffc-4e81-91b0-1900f50a065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BBFE74D-00D6-4588-B06D-E0F570A347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68d7a2-7ffc-4e81-91b0-1900f50a06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38474</TotalTime>
  <Words>1222</Words>
  <Application>Microsoft Office PowerPoint</Application>
  <PresentationFormat>Экран (16:9)</PresentationFormat>
  <Paragraphs>166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ABBYY Corporate</vt:lpstr>
      <vt:lpstr>NLP: введение, базовые элементы пайплайна</vt:lpstr>
      <vt:lpstr>Содержание</vt:lpstr>
      <vt:lpstr>NLP: основные задачи</vt:lpstr>
      <vt:lpstr>NLP: основные задачи</vt:lpstr>
      <vt:lpstr>NLP: основные задачи</vt:lpstr>
      <vt:lpstr>NLP: основные задачи</vt:lpstr>
      <vt:lpstr>NLP: сложности</vt:lpstr>
      <vt:lpstr>NLP: к пайплайну NLP</vt:lpstr>
      <vt:lpstr>Пайплайн NLP: сегментация и токинезация</vt:lpstr>
      <vt:lpstr>Пайплайн NLP: дальнейшие шаги</vt:lpstr>
      <vt:lpstr>Токенизация</vt:lpstr>
      <vt:lpstr>Токенизация с помощью регэксов</vt:lpstr>
      <vt:lpstr>Сегментация предложений: идеи решений</vt:lpstr>
      <vt:lpstr>Сегментация предложений: устройство классификатора</vt:lpstr>
      <vt:lpstr>Нахождение аббревиатур</vt:lpstr>
      <vt:lpstr>Аббревиатуры в PunktSentenceTokenizer </vt:lpstr>
      <vt:lpstr>Стемминг и морфологический анализ</vt:lpstr>
      <vt:lpstr>Причины использования</vt:lpstr>
      <vt:lpstr>Стемминг</vt:lpstr>
      <vt:lpstr>Грамматические характеристики по частям речи (пример из Mystem)</vt:lpstr>
      <vt:lpstr>Словоизменительная парадигма</vt:lpstr>
      <vt:lpstr>Mystem: идея алгоритма</vt:lpstr>
      <vt:lpstr>Алгоритм Сегаловича</vt:lpstr>
      <vt:lpstr>Выбор эталонного морфологического разбора из построенных гипотез</vt:lpstr>
    </vt:vector>
  </TitlesOfParts>
  <Company>ABBYY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ASvetlichnaya</dc:creator>
  <cp:lastModifiedBy>1</cp:lastModifiedBy>
  <cp:revision>759</cp:revision>
  <dcterms:created xsi:type="dcterms:W3CDTF">2012-10-11T07:31:41Z</dcterms:created>
  <dcterms:modified xsi:type="dcterms:W3CDTF">2019-04-02T21:03:20Z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0x0101001DBB5050E19F454EB0E9B113FC084074</vt:lpwstr>
  </property>
</Properties>
</file>