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09" r:id="rId15"/>
    <p:sldId id="410" r:id="rId16"/>
    <p:sldId id="411" r:id="rId17"/>
    <p:sldId id="414" r:id="rId18"/>
    <p:sldId id="417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52" d="100"/>
          <a:sy n="152" d="100"/>
        </p:scale>
        <p:origin x="492" y="132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10.12.2018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Извлечение именованных сущностей (</a:t>
            </a:r>
            <a:r>
              <a:rPr lang="en-US" dirty="0" smtClean="0"/>
              <a:t>NER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Краткий обзор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 smtClean="0"/>
              <a:t>Иван Смуров, </a:t>
            </a:r>
            <a:r>
              <a:rPr lang="en-US" dirty="0" smtClean="0"/>
              <a:t>Ivan_S@abbyy.com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Входная посл.  </a:t>
            </a:r>
            <a:r>
              <a:rPr lang="en-US" dirty="0" smtClean="0"/>
              <a:t>:                         </a:t>
            </a:r>
            <a:r>
              <a:rPr lang="en-US" dirty="0" smtClean="0"/>
              <a:t>, </a:t>
            </a:r>
            <a:r>
              <a:rPr lang="ru-RU" dirty="0" smtClean="0"/>
              <a:t>выходная посл. для </a:t>
            </a:r>
            <a:r>
              <a:rPr lang="en-US" dirty="0" smtClean="0"/>
              <a:t>z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CRF </a:t>
            </a:r>
            <a:r>
              <a:rPr lang="ru-RU" dirty="0" smtClean="0"/>
              <a:t>оптимизирует условную вероятность всей выходной посл. При данной входной посл., где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       </a:t>
            </a:r>
            <a:r>
              <a:rPr lang="ru-RU" dirty="0" smtClean="0"/>
              <a:t>множество всех</a:t>
            </a:r>
            <a:br>
              <a:rPr lang="ru-RU" dirty="0" smtClean="0"/>
            </a:br>
            <a:r>
              <a:rPr lang="ru-RU" dirty="0" err="1" smtClean="0"/>
              <a:t>возм</a:t>
            </a:r>
            <a:r>
              <a:rPr lang="ru-RU" dirty="0" smtClean="0"/>
              <a:t>. меток, а </a:t>
            </a:r>
            <a:endParaRPr lang="en-US" dirty="0" smtClean="0"/>
          </a:p>
          <a:p>
            <a:r>
              <a:rPr lang="ru-RU" dirty="0" smtClean="0"/>
              <a:t>При обучение на множ</a:t>
            </a:r>
            <a:r>
              <a:rPr lang="ru-RU" dirty="0" smtClean="0"/>
              <a:t>естве</a:t>
            </a:r>
            <a:r>
              <a:rPr lang="en-US" dirty="0" smtClean="0"/>
              <a:t>              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оптимизируем</a:t>
            </a:r>
            <a:r>
              <a:rPr lang="en-US" dirty="0" smtClean="0"/>
              <a:t>                </a:t>
            </a:r>
            <a:r>
              <a:rPr lang="ru-RU" dirty="0" smtClean="0"/>
              <a:t>по ММП</a:t>
            </a:r>
            <a:r>
              <a:rPr lang="en-US" dirty="0" smtClean="0"/>
              <a:t>                       </a:t>
            </a:r>
            <a:endParaRPr lang="ru-RU" dirty="0" smtClean="0"/>
          </a:p>
          <a:p>
            <a:r>
              <a:rPr lang="ru-RU" dirty="0" smtClean="0"/>
              <a:t>Декодирование на тестовом множестве – нахождение посл.</a:t>
            </a:r>
            <a:r>
              <a:rPr lang="en-US" dirty="0" smtClean="0"/>
              <a:t> : </a:t>
            </a:r>
            <a:r>
              <a:rPr lang="ru-RU" dirty="0" smtClean="0"/>
              <a:t>   с максимальной условной вероятностью</a:t>
            </a:r>
            <a:endParaRPr lang="en-US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smtClean="0"/>
              <a:t>linear chain CRF </a:t>
            </a:r>
            <a:r>
              <a:rPr lang="ru-RU" dirty="0" smtClean="0"/>
              <a:t>обучение и декодирование эффективно разрешается с помощью алгоритма </a:t>
            </a:r>
            <a:r>
              <a:rPr lang="ru-RU" dirty="0" err="1" smtClean="0"/>
              <a:t>Витерби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динамика по путям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3" y="1272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38" y="2296355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170" y="2692517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70" y="2980986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50" y="3035638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092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888" y="3649735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NER</a:t>
            </a:r>
            <a:r>
              <a:rPr lang="ru-RU" dirty="0" smtClean="0"/>
              <a:t>: преданья </a:t>
            </a:r>
            <a:r>
              <a:rPr lang="ru-RU" dirty="0"/>
              <a:t>старины глубокой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Vaswani</a:t>
            </a:r>
            <a:r>
              <a:rPr lang="en-US" i="1" dirty="0" smtClean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</a:t>
            </a:r>
            <a:r>
              <a:rPr lang="en-US" dirty="0" smtClean="0"/>
              <a:t>SOTA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Простая идея по улучшению качества модели – добавить </a:t>
            </a:r>
            <a:r>
              <a:rPr lang="en-US" dirty="0" err="1" smtClean="0"/>
              <a:t>ELMo</a:t>
            </a:r>
            <a:r>
              <a:rPr lang="ru-RU" dirty="0" smtClean="0"/>
              <a:t> к </a:t>
            </a:r>
            <a:r>
              <a:rPr lang="ru-RU" dirty="0" err="1" smtClean="0"/>
              <a:t>словоформенным</a:t>
            </a:r>
            <a:r>
              <a:rPr lang="ru-RU" dirty="0" smtClean="0"/>
              <a:t> </a:t>
            </a:r>
            <a:r>
              <a:rPr lang="ru-RU" dirty="0" err="1" smtClean="0"/>
              <a:t>эмбеддингам</a:t>
            </a:r>
            <a:r>
              <a:rPr lang="ru-RU" dirty="0" smtClean="0"/>
              <a:t> в </a:t>
            </a:r>
            <a:r>
              <a:rPr lang="en-US" dirty="0" err="1" smtClean="0"/>
              <a:t>CharCNN</a:t>
            </a:r>
            <a:r>
              <a:rPr lang="en-US" dirty="0" smtClean="0"/>
              <a:t>-BLSTM-CRF</a:t>
            </a:r>
            <a:r>
              <a:rPr lang="ru-RU" dirty="0" smtClean="0"/>
              <a:t>. Появилось в </a:t>
            </a:r>
            <a:r>
              <a:rPr lang="en-US" dirty="0"/>
              <a:t> </a:t>
            </a:r>
            <a:r>
              <a:rPr lang="en-US" i="1" dirty="0" smtClean="0"/>
              <a:t>Deep </a:t>
            </a:r>
            <a:r>
              <a:rPr lang="en-US" i="1" dirty="0"/>
              <a:t>contextualized word </a:t>
            </a:r>
            <a:r>
              <a:rPr lang="en-US" i="1" dirty="0" smtClean="0"/>
              <a:t>representations</a:t>
            </a:r>
            <a:r>
              <a:rPr lang="ru-RU" i="1" dirty="0" smtClean="0"/>
              <a:t> </a:t>
            </a:r>
            <a:r>
              <a:rPr lang="en-US" i="1" dirty="0" smtClean="0"/>
              <a:t>Peters </a:t>
            </a:r>
            <a:r>
              <a:rPr lang="en-US" i="1" dirty="0"/>
              <a:t>et al., </a:t>
            </a:r>
            <a:r>
              <a:rPr lang="en-US" i="1" dirty="0" smtClean="0"/>
              <a:t>2018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Качество на </a:t>
            </a:r>
            <a:r>
              <a:rPr lang="en-US" dirty="0" err="1" smtClean="0"/>
              <a:t>CoNLL</a:t>
            </a:r>
            <a:r>
              <a:rPr lang="en-US" dirty="0" smtClean="0"/>
              <a:t> 2003 – 0</a:t>
            </a:r>
            <a:r>
              <a:rPr lang="ru-RU" dirty="0" smtClean="0"/>
              <a:t>.922</a:t>
            </a:r>
          </a:p>
          <a:p>
            <a:r>
              <a:rPr lang="en-US" dirty="0" smtClean="0"/>
              <a:t>Google </a:t>
            </a:r>
            <a:r>
              <a:rPr lang="ru-RU" dirty="0" smtClean="0"/>
              <a:t>сделал языковую модель похожую на </a:t>
            </a:r>
            <a:r>
              <a:rPr lang="en-US" dirty="0" err="1" smtClean="0"/>
              <a:t>ELMo</a:t>
            </a:r>
            <a:r>
              <a:rPr lang="en-US" dirty="0" smtClean="0"/>
              <a:t>, </a:t>
            </a:r>
            <a:r>
              <a:rPr lang="ru-RU" dirty="0" smtClean="0"/>
              <a:t>но на основе </a:t>
            </a:r>
            <a:r>
              <a:rPr lang="ru-RU" dirty="0" err="1" smtClean="0"/>
              <a:t>трансформера</a:t>
            </a:r>
            <a:r>
              <a:rPr lang="ru-RU" dirty="0" smtClean="0"/>
              <a:t>. Появилось в </a:t>
            </a:r>
            <a:r>
              <a:rPr lang="fr-FR" i="1" dirty="0" err="1" smtClean="0"/>
              <a:t>Devlin</a:t>
            </a:r>
            <a:r>
              <a:rPr lang="fr-FR" i="1" dirty="0" smtClean="0"/>
              <a:t> </a:t>
            </a:r>
            <a:r>
              <a:rPr lang="fr-FR" i="1" dirty="0"/>
              <a:t>et al., </a:t>
            </a:r>
            <a:r>
              <a:rPr lang="fr-FR" i="1" dirty="0" smtClean="0"/>
              <a:t>2018</a:t>
            </a:r>
            <a:r>
              <a:rPr lang="ru-RU" i="1" dirty="0" smtClean="0"/>
              <a:t> </a:t>
            </a:r>
            <a:r>
              <a:rPr lang="en-US" i="1" dirty="0"/>
              <a:t>BERT: Pre-training of Deep Bidirectional Transformers for Language </a:t>
            </a:r>
            <a:r>
              <a:rPr lang="en-US" i="1" dirty="0" smtClean="0"/>
              <a:t>Understanding</a:t>
            </a:r>
            <a:r>
              <a:rPr lang="ru-RU" i="1" dirty="0" smtClean="0"/>
              <a:t>.</a:t>
            </a:r>
            <a:br>
              <a:rPr lang="ru-RU" i="1" dirty="0" smtClean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 smtClean="0"/>
              <a:t>.928</a:t>
            </a:r>
            <a:endParaRPr lang="ru-RU" dirty="0"/>
          </a:p>
          <a:p>
            <a:r>
              <a:rPr lang="ru-RU" dirty="0" smtClean="0"/>
              <a:t>Текущее </a:t>
            </a:r>
            <a:r>
              <a:rPr lang="en-US" dirty="0"/>
              <a:t>SOTA Flair </a:t>
            </a:r>
            <a:r>
              <a:rPr lang="en-US" dirty="0" err="1"/>
              <a:t>embeddings</a:t>
            </a:r>
            <a:r>
              <a:rPr lang="en-US" dirty="0"/>
              <a:t>  </a:t>
            </a:r>
            <a:r>
              <a:rPr lang="ru-RU" dirty="0" smtClean="0"/>
              <a:t>– упрощение языковой модели из </a:t>
            </a:r>
            <a:r>
              <a:rPr lang="en-US" dirty="0" err="1" smtClean="0"/>
              <a:t>ELMo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Появилось в </a:t>
            </a:r>
            <a:r>
              <a:rPr lang="en-US" i="1" dirty="0" err="1"/>
              <a:t>Akbik</a:t>
            </a:r>
            <a:r>
              <a:rPr lang="en-US" i="1" dirty="0"/>
              <a:t> et al., 2018</a:t>
            </a:r>
            <a:r>
              <a:rPr lang="ru-RU" i="1" dirty="0" smtClean="0"/>
              <a:t> </a:t>
            </a:r>
            <a:r>
              <a:rPr lang="en-US" i="1" dirty="0" smtClean="0"/>
              <a:t>Contextual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en-US" i="1" dirty="0" smtClean="0"/>
              <a:t>String </a:t>
            </a:r>
            <a:r>
              <a:rPr lang="en-US" i="1" dirty="0" err="1"/>
              <a:t>Embeddings</a:t>
            </a:r>
            <a:r>
              <a:rPr lang="en-US" i="1" dirty="0"/>
              <a:t> for Sequence </a:t>
            </a:r>
            <a:r>
              <a:rPr lang="en-US" i="1" dirty="0" smtClean="0"/>
              <a:t>Labeling</a:t>
            </a:r>
            <a:r>
              <a:rPr lang="ru-RU" i="1" dirty="0" smtClean="0"/>
              <a:t>. </a:t>
            </a:r>
            <a:br>
              <a:rPr lang="ru-RU" i="1" dirty="0" smtClean="0"/>
            </a:br>
            <a:r>
              <a:rPr lang="ru-RU" dirty="0" smtClean="0"/>
              <a:t>Качество </a:t>
            </a:r>
            <a:r>
              <a:rPr lang="ru-RU" dirty="0"/>
              <a:t>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 smtClean="0"/>
              <a:t>.931</a:t>
            </a:r>
            <a:endParaRPr lang="ru-RU" dirty="0"/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937508"/>
            <a:ext cx="2465176" cy="9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 smtClean="0"/>
              <a:t>Содержание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Формулировка задачи </a:t>
            </a:r>
            <a:r>
              <a:rPr lang="en-US" sz="3600" dirty="0" smtClean="0"/>
              <a:t>NER</a:t>
            </a:r>
            <a:endParaRPr lang="ru-RU" sz="3600" dirty="0"/>
          </a:p>
          <a:p>
            <a:r>
              <a:rPr lang="ru-RU" sz="3600" dirty="0" smtClean="0"/>
              <a:t>Классические решения задачи </a:t>
            </a:r>
            <a:r>
              <a:rPr lang="en-US" sz="3600" dirty="0" smtClean="0"/>
              <a:t>NER</a:t>
            </a:r>
            <a:endParaRPr lang="en-US" sz="3600" dirty="0"/>
          </a:p>
          <a:p>
            <a:r>
              <a:rPr lang="ru-RU" sz="3600" dirty="0" err="1" smtClean="0"/>
              <a:t>Нейросетевые</a:t>
            </a:r>
            <a:r>
              <a:rPr lang="ru-RU" sz="3600" dirty="0" smtClean="0"/>
              <a:t> решения задачи </a:t>
            </a:r>
            <a:r>
              <a:rPr lang="en-US" sz="3600" dirty="0" smtClean="0"/>
              <a:t>NER</a:t>
            </a:r>
            <a:endParaRPr lang="en-US" sz="3600" dirty="0"/>
          </a:p>
          <a:p>
            <a:r>
              <a:rPr lang="ru-RU" sz="3600" dirty="0" smtClean="0"/>
              <a:t>Извлечение именованных сущностей: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от теории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 </a:t>
            </a:r>
            <a:r>
              <a:rPr lang="ru-RU" dirty="0"/>
              <a:t>зачем все это </a:t>
            </a:r>
            <a:r>
              <a:rPr lang="ru-RU" dirty="0" smtClean="0"/>
              <a:t>нужно?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 smtClean="0"/>
              <a:t>NER</a:t>
            </a:r>
            <a:r>
              <a:rPr lang="ru-RU" dirty="0" smtClean="0"/>
              <a:t>: обычно приведение неструктурированных </a:t>
            </a:r>
            <a:r>
              <a:rPr lang="ru-RU" dirty="0"/>
              <a:t>данных в более структурированный </a:t>
            </a:r>
            <a:r>
              <a:rPr lang="ru-RU" dirty="0" smtClean="0"/>
              <a:t>вид - текстов в таблицы и т. </a:t>
            </a:r>
            <a:r>
              <a:rPr lang="ru-RU" dirty="0"/>
              <a:t>д</a:t>
            </a:r>
            <a:r>
              <a:rPr lang="ru-RU" dirty="0" smtClean="0"/>
              <a:t>.)</a:t>
            </a:r>
            <a:endParaRPr lang="ru-RU" dirty="0"/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 smtClean="0"/>
              <a:t>NER</a:t>
            </a:r>
            <a:r>
              <a:rPr lang="ru-RU" dirty="0" smtClean="0"/>
              <a:t> </a:t>
            </a:r>
            <a:r>
              <a:rPr lang="ru-RU" dirty="0"/>
              <a:t>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/>
              <a:t>: </a:t>
            </a:r>
            <a:r>
              <a:rPr lang="ru-RU" dirty="0" smtClean="0"/>
              <a:t>в </a:t>
            </a:r>
            <a:r>
              <a:rPr lang="ru-RU" dirty="0"/>
              <a:t>чем подвох?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</a:t>
            </a:r>
            <a:r>
              <a:rPr lang="ru-RU" dirty="0" smtClean="0"/>
              <a:t>выделения </a:t>
            </a:r>
            <a:r>
              <a:rPr lang="ru-RU" dirty="0"/>
              <a:t>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en-US" dirty="0"/>
              <a:t>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</a:t>
            </a:r>
            <a:r>
              <a:rPr lang="en-US" dirty="0" smtClean="0"/>
              <a:t>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NER: </a:t>
            </a:r>
            <a:r>
              <a:rPr lang="ru-RU" dirty="0" smtClean="0"/>
              <a:t>метрики </a:t>
            </a:r>
            <a:r>
              <a:rPr lang="ru-RU" dirty="0"/>
              <a:t>и 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</a:t>
            </a:r>
            <a:r>
              <a:rPr lang="ru-RU" dirty="0" smtClean="0"/>
              <a:t>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</a:t>
            </a:r>
            <a:r>
              <a:rPr lang="en-US" dirty="0" smtClean="0"/>
              <a:t>0.9</a:t>
            </a:r>
            <a:r>
              <a:rPr lang="ru-RU" dirty="0" smtClean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 сведение к </a:t>
            </a:r>
            <a:r>
              <a:rPr lang="ru-RU" dirty="0"/>
              <a:t>задаче классификации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</a:t>
            </a:r>
            <a:r>
              <a:rPr lang="ru-RU" dirty="0" smtClean="0"/>
              <a:t>Иван Петрович Сидоров </a:t>
            </a:r>
            <a:r>
              <a:rPr lang="ru-RU" dirty="0"/>
              <a:t>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 smtClean="0"/>
              <a:t>B-PER </a:t>
            </a:r>
            <a:r>
              <a:rPr lang="ru-RU" dirty="0" smtClean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</a:t>
            </a:r>
            <a:r>
              <a:rPr lang="ru-RU" dirty="0" smtClean="0"/>
              <a:t>пересечение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</a:t>
            </a:r>
            <a:r>
              <a:rPr lang="ru-RU" dirty="0" smtClean="0"/>
              <a:t>: дела </a:t>
            </a:r>
            <a:r>
              <a:rPr lang="ru-RU" dirty="0"/>
              <a:t>давно минувших дней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</a:t>
            </a:r>
            <a:r>
              <a:rPr lang="ru-RU" dirty="0" smtClean="0"/>
              <a:t>корпусов могут дать неплохой результат</a:t>
            </a:r>
            <a:endParaRPr lang="ru-RU" dirty="0"/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Метки</a:t>
            </a:r>
            <a:r>
              <a:rPr lang="en-US" dirty="0" smtClean="0"/>
              <a:t> </a:t>
            </a:r>
            <a:r>
              <a:rPr lang="ru-RU" dirty="0" smtClean="0"/>
              <a:t>в схеме</a:t>
            </a:r>
            <a:r>
              <a:rPr lang="en-US" dirty="0" smtClean="0"/>
              <a:t> </a:t>
            </a:r>
            <a:r>
              <a:rPr lang="en-US" dirty="0" smtClean="0"/>
              <a:t>IOBES </a:t>
            </a:r>
            <a:r>
              <a:rPr lang="ru-RU" dirty="0" err="1" smtClean="0"/>
              <a:t>завсият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друг от друга</a:t>
            </a:r>
            <a:r>
              <a:rPr lang="en-US" dirty="0" smtClean="0"/>
              <a:t>. </a:t>
            </a:r>
            <a:r>
              <a:rPr lang="ru-RU" dirty="0" smtClean="0"/>
              <a:t>Напр. </a:t>
            </a:r>
            <a:r>
              <a:rPr lang="ru-RU" dirty="0" smtClean="0"/>
              <a:t>метка</a:t>
            </a:r>
            <a:r>
              <a:rPr lang="ru-RU" dirty="0" smtClean="0"/>
              <a:t> </a:t>
            </a:r>
            <a:r>
              <a:rPr lang="en-US" dirty="0" smtClean="0"/>
              <a:t>I-Per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может быть только после</a:t>
            </a:r>
            <a:br>
              <a:rPr lang="ru-RU" dirty="0" smtClean="0"/>
            </a:br>
            <a:r>
              <a:rPr lang="ru-RU" dirty="0" smtClean="0"/>
              <a:t>метки </a:t>
            </a:r>
            <a:r>
              <a:rPr lang="en-US" dirty="0" smtClean="0"/>
              <a:t>B-Per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I-Per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smtClean="0"/>
              <a:t>HMM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dirty="0" smtClean="0"/>
              <a:t>MEMM </a:t>
            </a:r>
            <a:r>
              <a:rPr lang="ru-RU" dirty="0" smtClean="0"/>
              <a:t>вероятности исходящих дуг нормируются для каждого состояния по-отдельности</a:t>
            </a:r>
            <a:r>
              <a:rPr lang="en-US" dirty="0" smtClean="0"/>
              <a:t>: </a:t>
            </a:r>
            <a:r>
              <a:rPr lang="en-US" dirty="0" smtClean="0"/>
              <a:t>label bias problem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557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37520</TotalTime>
  <Words>822</Words>
  <Application>Microsoft Office PowerPoint</Application>
  <PresentationFormat>On-screen Show 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Mangal</vt:lpstr>
      <vt:lpstr>Wingdings</vt:lpstr>
      <vt:lpstr>ABBYY Corporate</vt:lpstr>
      <vt:lpstr>Извлечение именованных сущностей (NER)</vt:lpstr>
      <vt:lpstr>Содержание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Label bias problem</vt:lpstr>
      <vt:lpstr>Conditional random field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Трансформер</vt:lpstr>
      <vt:lpstr>Текущее SOTA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704</cp:revision>
  <dcterms:created xsi:type="dcterms:W3CDTF">2012-10-11T07:31:41Z</dcterms:created>
  <dcterms:modified xsi:type="dcterms:W3CDTF">2018-12-10T15:34:38Z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