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1"/>
  </p:sldMasterIdLst>
  <p:notesMasterIdLst>
    <p:notesMasterId r:id="rId3"/>
  </p:notesMasterIdLst>
  <p:handoutMasterIdLst>
    <p:handoutMasterId r:id="rId4"/>
  </p:handoutMasterIdLst>
  <p:sldIdLst>
    <p:sldId id="257" r:id="rId2"/>
  </p:sldIdLst>
  <p:sldSz cx="37463413" cy="21067713"/>
  <p:notesSz cx="6858000" cy="9144000"/>
  <p:defaultTextStyle>
    <a:defPPr>
      <a:defRPr lang="en-US"/>
    </a:defPPr>
    <a:lvl1pPr marL="0" algn="l" defTabSz="2809388" rtl="0" eaLnBrk="1" latinLnBrk="0" hangingPunct="1">
      <a:defRPr sz="5531" kern="1200">
        <a:solidFill>
          <a:schemeClr val="tx1"/>
        </a:solidFill>
        <a:latin typeface="+mn-lt"/>
        <a:ea typeface="+mn-ea"/>
        <a:cs typeface="+mn-cs"/>
      </a:defRPr>
    </a:lvl1pPr>
    <a:lvl2pPr marL="1404694" algn="l" defTabSz="2809388" rtl="0" eaLnBrk="1" latinLnBrk="0" hangingPunct="1">
      <a:defRPr sz="5531" kern="1200">
        <a:solidFill>
          <a:schemeClr val="tx1"/>
        </a:solidFill>
        <a:latin typeface="+mn-lt"/>
        <a:ea typeface="+mn-ea"/>
        <a:cs typeface="+mn-cs"/>
      </a:defRPr>
    </a:lvl2pPr>
    <a:lvl3pPr marL="2809388" algn="l" defTabSz="2809388" rtl="0" eaLnBrk="1" latinLnBrk="0" hangingPunct="1">
      <a:defRPr sz="5531" kern="1200">
        <a:solidFill>
          <a:schemeClr val="tx1"/>
        </a:solidFill>
        <a:latin typeface="+mn-lt"/>
        <a:ea typeface="+mn-ea"/>
        <a:cs typeface="+mn-cs"/>
      </a:defRPr>
    </a:lvl3pPr>
    <a:lvl4pPr marL="4214082" algn="l" defTabSz="2809388" rtl="0" eaLnBrk="1" latinLnBrk="0" hangingPunct="1">
      <a:defRPr sz="5531" kern="1200">
        <a:solidFill>
          <a:schemeClr val="tx1"/>
        </a:solidFill>
        <a:latin typeface="+mn-lt"/>
        <a:ea typeface="+mn-ea"/>
        <a:cs typeface="+mn-cs"/>
      </a:defRPr>
    </a:lvl4pPr>
    <a:lvl5pPr marL="5618776" algn="l" defTabSz="2809388" rtl="0" eaLnBrk="1" latinLnBrk="0" hangingPunct="1">
      <a:defRPr sz="5531" kern="1200">
        <a:solidFill>
          <a:schemeClr val="tx1"/>
        </a:solidFill>
        <a:latin typeface="+mn-lt"/>
        <a:ea typeface="+mn-ea"/>
        <a:cs typeface="+mn-cs"/>
      </a:defRPr>
    </a:lvl5pPr>
    <a:lvl6pPr marL="7023470" algn="l" defTabSz="2809388" rtl="0" eaLnBrk="1" latinLnBrk="0" hangingPunct="1">
      <a:defRPr sz="5531" kern="1200">
        <a:solidFill>
          <a:schemeClr val="tx1"/>
        </a:solidFill>
        <a:latin typeface="+mn-lt"/>
        <a:ea typeface="+mn-ea"/>
        <a:cs typeface="+mn-cs"/>
      </a:defRPr>
    </a:lvl6pPr>
    <a:lvl7pPr marL="8428163" algn="l" defTabSz="2809388" rtl="0" eaLnBrk="1" latinLnBrk="0" hangingPunct="1">
      <a:defRPr sz="5531" kern="1200">
        <a:solidFill>
          <a:schemeClr val="tx1"/>
        </a:solidFill>
        <a:latin typeface="+mn-lt"/>
        <a:ea typeface="+mn-ea"/>
        <a:cs typeface="+mn-cs"/>
      </a:defRPr>
    </a:lvl7pPr>
    <a:lvl8pPr marL="9832858" algn="l" defTabSz="2809388" rtl="0" eaLnBrk="1" latinLnBrk="0" hangingPunct="1">
      <a:defRPr sz="5531" kern="1200">
        <a:solidFill>
          <a:schemeClr val="tx1"/>
        </a:solidFill>
        <a:latin typeface="+mn-lt"/>
        <a:ea typeface="+mn-ea"/>
        <a:cs typeface="+mn-cs"/>
      </a:defRPr>
    </a:lvl8pPr>
    <a:lvl9pPr marL="11237552" algn="l" defTabSz="2809388" rtl="0" eaLnBrk="1" latinLnBrk="0" hangingPunct="1">
      <a:defRPr sz="553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32" userDrawn="1">
          <p15:clr>
            <a:srgbClr val="A4A3A4"/>
          </p15:clr>
        </p15:guide>
        <p15:guide id="2" orient="horz" pos="3396" userDrawn="1">
          <p15:clr>
            <a:srgbClr val="A4A3A4"/>
          </p15:clr>
        </p15:guide>
        <p15:guide id="3" pos="23056" userDrawn="1">
          <p15:clr>
            <a:srgbClr val="A4A3A4"/>
          </p15:clr>
        </p15:guide>
        <p15:guide id="4" pos="520" userDrawn="1">
          <p15:clr>
            <a:srgbClr val="A4A3A4"/>
          </p15:clr>
        </p15:guide>
        <p15:guide id="5" pos="5848" userDrawn="1">
          <p15:clr>
            <a:srgbClr val="A4A3A4"/>
          </p15:clr>
        </p15:guide>
        <p15:guide id="6" pos="6232" userDrawn="1">
          <p15:clr>
            <a:srgbClr val="A4A3A4"/>
          </p15:clr>
        </p15:guide>
        <p15:guide id="7" pos="11608" userDrawn="1">
          <p15:clr>
            <a:srgbClr val="A4A3A4"/>
          </p15:clr>
        </p15:guide>
        <p15:guide id="8" pos="11992" userDrawn="1">
          <p15:clr>
            <a:srgbClr val="A4A3A4"/>
          </p15:clr>
        </p15:guide>
        <p15:guide id="9" pos="17368" userDrawn="1">
          <p15:clr>
            <a:srgbClr val="A4A3A4"/>
          </p15:clr>
        </p15:guide>
        <p15:guide id="10" pos="17752" userDrawn="1">
          <p15:clr>
            <a:srgbClr val="A4A3A4"/>
          </p15:clr>
        </p15:guide>
        <p15:guide id="11" orient="horz" pos="12684" userDrawn="1">
          <p15:clr>
            <a:srgbClr val="A4A3A4"/>
          </p15:clr>
        </p15:guide>
        <p15:guide id="12" orient="horz" pos="363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D54"/>
    <a:srgbClr val="003B63"/>
    <a:srgbClr val="FCF2F0"/>
    <a:srgbClr val="FFFFF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34"/>
    <p:restoredTop sz="96357" autoAdjust="0"/>
  </p:normalViewPr>
  <p:slideViewPr>
    <p:cSldViewPr snapToGrid="0" snapToObjects="1">
      <p:cViewPr varScale="1">
        <p:scale>
          <a:sx n="36" d="100"/>
          <a:sy n="36" d="100"/>
        </p:scale>
        <p:origin x="936" y="126"/>
      </p:cViewPr>
      <p:guideLst>
        <p:guide orient="horz" pos="3132"/>
        <p:guide orient="horz" pos="3396"/>
        <p:guide pos="23056"/>
        <p:guide pos="520"/>
        <p:guide pos="5848"/>
        <p:guide pos="6232"/>
        <p:guide pos="11608"/>
        <p:guide pos="11992"/>
        <p:guide pos="17368"/>
        <p:guide pos="17752"/>
        <p:guide orient="horz" pos="12684"/>
        <p:guide orient="horz" pos="3636"/>
      </p:guideLst>
    </p:cSldViewPr>
  </p:slid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93" d="100"/>
          <a:sy n="93" d="100"/>
        </p:scale>
        <p:origin x="3784"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836533-E22B-2B4C-B5E8-F902600A42DB}" type="datetimeFigureOut">
              <a:rPr lang="en-US" smtClean="0"/>
              <a:t>2/11/2022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BDD426-1ACA-1E4C-AE87-A547C473B7D0}" type="slidenum">
              <a:rPr lang="en-US" smtClean="0"/>
              <a:t>‹#›</a:t>
            </a:fld>
            <a:endParaRPr lang="en-US"/>
          </a:p>
        </p:txBody>
      </p:sp>
    </p:spTree>
    <p:extLst>
      <p:ext uri="{BB962C8B-B14F-4D97-AF65-F5344CB8AC3E}">
        <p14:creationId xmlns:p14="http://schemas.microsoft.com/office/powerpoint/2010/main" val="11342786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386D7A-222B-BC4E-982C-46748DC477C8}" type="datetimeFigureOut">
              <a:rPr lang="en-US" smtClean="0"/>
              <a:t>2/11/2022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F0EF6E-EB4E-C743-B793-CD7D10150F81}" type="slidenum">
              <a:rPr lang="en-US" smtClean="0"/>
              <a:t>‹#›</a:t>
            </a:fld>
            <a:endParaRPr lang="en-US"/>
          </a:p>
        </p:txBody>
      </p:sp>
    </p:spTree>
    <p:extLst>
      <p:ext uri="{BB962C8B-B14F-4D97-AF65-F5344CB8AC3E}">
        <p14:creationId xmlns:p14="http://schemas.microsoft.com/office/powerpoint/2010/main" val="1925180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b="1" dirty="0">
                <a:effectLst/>
                <a:latin typeface="Arial" panose="020B0604020202020204" pitchFamily="34" charset="0"/>
                <a:ea typeface="Calibri" panose="020F0502020204030204" pitchFamily="34" charset="0"/>
                <a:cs typeface="Times New Roman" panose="02020603050405020304" pitchFamily="18" charset="0"/>
              </a:rPr>
              <a:t>Predicting Player Performance in Cricket</a:t>
            </a:r>
            <a:endParaRPr lang="en-AU" sz="18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Effective player selection is critical for team performance in cricket. This is especially true at the international level, where the best players are selected to represent their nation, largely based on their perceived potential. However, without an accurate method for predicting the performance of batters, selections are often made based on traditional metrics deemed important with little empirical evidence, such as domestic batting averages. This project aims to develop a method for predicting batter performance at the international level based on their domestic careers. In doing so, we will identify and quantify the most important metrics for determining international success. This is achieved through the derivation of a Random Forest model that uses domestic data to predict the batting average of a player in One Day International cricket. The model is fitted based on a subset of domestic metrics determined to be most important through feature selection techniques including recursive feature elimination and clustering. This enables the development of a model that is explainable, efficient, and accurate. Experimentally, the results support the idea that player performance is largely determined by the traditional metrics currently used for player selection. They also provide insight into lesser-known metrics, such as which domestic formats produce better international batsmen and how a batter’s contribution to their team translates to international performance. These results allow us to identify the features of a batter’s domestic career that have the most significant influence on international performance. This has practical implications in team selection, talent identification and player comparison.</a:t>
            </a:r>
            <a:endParaRPr lang="en-AU"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4BF0EF6E-EB4E-C743-B793-CD7D10150F81}" type="slidenum">
              <a:rPr lang="en-US" smtClean="0"/>
              <a:t>1</a:t>
            </a:fld>
            <a:endParaRPr lang="en-US"/>
          </a:p>
        </p:txBody>
      </p:sp>
    </p:spTree>
    <p:extLst>
      <p:ext uri="{BB962C8B-B14F-4D97-AF65-F5344CB8AC3E}">
        <p14:creationId xmlns:p14="http://schemas.microsoft.com/office/powerpoint/2010/main" val="374419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Blank Background">
    <p:spTree>
      <p:nvGrpSpPr>
        <p:cNvPr id="1" name=""/>
        <p:cNvGrpSpPr/>
        <p:nvPr/>
      </p:nvGrpSpPr>
      <p:grpSpPr>
        <a:xfrm>
          <a:off x="0" y="0"/>
          <a:ext cx="0" cy="0"/>
          <a:chOff x="0" y="0"/>
          <a:chExt cx="0" cy="0"/>
        </a:xfrm>
      </p:grpSpPr>
      <p:cxnSp>
        <p:nvCxnSpPr>
          <p:cNvPr id="9" name="Straight Connector 9"/>
          <p:cNvCxnSpPr>
            <a:cxnSpLocks noChangeShapeType="1"/>
          </p:cNvCxnSpPr>
          <p:nvPr userDrawn="1"/>
        </p:nvCxnSpPr>
        <p:spPr bwMode="auto">
          <a:xfrm>
            <a:off x="9651761" y="5500608"/>
            <a:ext cx="780488" cy="58521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1" name="Straight Connector 10"/>
          <p:cNvCxnSpPr/>
          <p:nvPr userDrawn="1"/>
        </p:nvCxnSpPr>
        <p:spPr bwMode="auto">
          <a:xfrm>
            <a:off x="27001451" y="4370804"/>
            <a:ext cx="0" cy="16200000"/>
          </a:xfrm>
          <a:prstGeom prst="line">
            <a:avLst/>
          </a:prstGeom>
          <a:noFill/>
          <a:ln w="25400" cap="flat" cmpd="sng" algn="ctr">
            <a:solidFill>
              <a:schemeClr val="tx1"/>
            </a:solidFill>
            <a:prstDash val="dash"/>
            <a:round/>
            <a:headEnd type="oval" w="med" len="med"/>
            <a:tailEnd type="oval" w="med" len="med"/>
          </a:ln>
          <a:effectLst/>
        </p:spPr>
      </p:cxnSp>
      <p:sp>
        <p:nvSpPr>
          <p:cNvPr id="12" name="Content Placeholder 9"/>
          <p:cNvSpPr>
            <a:spLocks noGrp="1"/>
          </p:cNvSpPr>
          <p:nvPr>
            <p:ph sz="quarter" idx="10"/>
          </p:nvPr>
        </p:nvSpPr>
        <p:spPr>
          <a:xfrm>
            <a:off x="780489" y="4728266"/>
            <a:ext cx="8058712" cy="8449539"/>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2"/>
          <p:cNvSpPr>
            <a:spLocks noGrp="1"/>
          </p:cNvSpPr>
          <p:nvPr>
            <p:ph type="pic" sz="quarter" idx="16"/>
          </p:nvPr>
        </p:nvSpPr>
        <p:spPr>
          <a:xfrm>
            <a:off x="780488" y="13627361"/>
            <a:ext cx="8086421" cy="4769496"/>
          </a:xfrm>
          <a:prstGeom prst="rect">
            <a:avLst/>
          </a:prstGeom>
          <a:solidFill>
            <a:schemeClr val="bg2">
              <a:lumMod val="85000"/>
            </a:schemeClr>
          </a:solidFill>
        </p:spPr>
        <p:txBody>
          <a:bodyPr/>
          <a:lstStyle>
            <a:lvl1pPr marL="0" indent="0" algn="ctr">
              <a:buNone/>
              <a:defRPr sz="1800" b="1" i="0">
                <a:latin typeface="Arial" charset="0"/>
                <a:ea typeface="Arial" charset="0"/>
                <a:cs typeface="Arial" charset="0"/>
              </a:defRPr>
            </a:lvl1pPr>
          </a:lstStyle>
          <a:p>
            <a:pPr marL="0" indent="0" algn="ctr">
              <a:buNone/>
            </a:pPr>
            <a:endParaRPr lang="en-US" dirty="0"/>
          </a:p>
          <a:p>
            <a:pPr marL="0" indent="0" algn="ctr">
              <a:buNone/>
            </a:pPr>
            <a:endParaRPr lang="en-US" dirty="0"/>
          </a:p>
        </p:txBody>
      </p:sp>
      <p:sp>
        <p:nvSpPr>
          <p:cNvPr id="14" name="Picture Placeholder 2"/>
          <p:cNvSpPr>
            <a:spLocks noGrp="1"/>
          </p:cNvSpPr>
          <p:nvPr>
            <p:ph type="pic" sz="quarter" idx="17"/>
          </p:nvPr>
        </p:nvSpPr>
        <p:spPr>
          <a:xfrm>
            <a:off x="28333331" y="10016713"/>
            <a:ext cx="8363143" cy="4769496"/>
          </a:xfrm>
          <a:prstGeom prst="rect">
            <a:avLst/>
          </a:prstGeom>
          <a:solidFill>
            <a:schemeClr val="bg2">
              <a:lumMod val="85000"/>
            </a:schemeClr>
          </a:solidFill>
        </p:spPr>
        <p:txBody>
          <a:bodyPr/>
          <a:lstStyle>
            <a:lvl1pPr marL="0" indent="0" algn="ctr">
              <a:buNone/>
              <a:defRPr sz="1800" b="1" i="0">
                <a:latin typeface="Arial" charset="0"/>
                <a:ea typeface="Arial" charset="0"/>
                <a:cs typeface="Arial" charset="0"/>
              </a:defRPr>
            </a:lvl1pPr>
          </a:lstStyle>
          <a:p>
            <a:pPr marL="0" indent="0" algn="ctr">
              <a:buNone/>
            </a:pPr>
            <a:endParaRPr lang="en-US" dirty="0"/>
          </a:p>
        </p:txBody>
      </p:sp>
      <p:sp>
        <p:nvSpPr>
          <p:cNvPr id="15" name="Content Placeholder 9"/>
          <p:cNvSpPr>
            <a:spLocks noGrp="1"/>
          </p:cNvSpPr>
          <p:nvPr>
            <p:ph sz="quarter" idx="18"/>
          </p:nvPr>
        </p:nvSpPr>
        <p:spPr>
          <a:xfrm>
            <a:off x="9670473" y="4728265"/>
            <a:ext cx="8478981" cy="13654586"/>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9"/>
          <p:cNvSpPr>
            <a:spLocks noGrp="1"/>
          </p:cNvSpPr>
          <p:nvPr>
            <p:ph sz="quarter" idx="19"/>
          </p:nvPr>
        </p:nvSpPr>
        <p:spPr>
          <a:xfrm>
            <a:off x="18953018" y="4730482"/>
            <a:ext cx="8451273" cy="4464475"/>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0"/>
          </p:nvPr>
        </p:nvSpPr>
        <p:spPr>
          <a:xfrm>
            <a:off x="28314050" y="4728267"/>
            <a:ext cx="8363143" cy="4914497"/>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9"/>
          <p:cNvSpPr>
            <a:spLocks noGrp="1"/>
          </p:cNvSpPr>
          <p:nvPr>
            <p:ph sz="quarter" idx="21"/>
          </p:nvPr>
        </p:nvSpPr>
        <p:spPr>
          <a:xfrm>
            <a:off x="28340791" y="15186116"/>
            <a:ext cx="8363143" cy="2977194"/>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hart Placeholder 23"/>
          <p:cNvSpPr>
            <a:spLocks noGrp="1"/>
          </p:cNvSpPr>
          <p:nvPr>
            <p:ph type="chart" sz="quarter" idx="22"/>
          </p:nvPr>
        </p:nvSpPr>
        <p:spPr>
          <a:xfrm>
            <a:off x="19008436" y="9601401"/>
            <a:ext cx="8451273" cy="3719212"/>
          </a:xfrm>
          <a:prstGeom prst="rect">
            <a:avLst/>
          </a:prstGeom>
        </p:spPr>
        <p:txBody>
          <a:bodyPr/>
          <a:lstStyle>
            <a:lvl1pPr>
              <a:defRPr sz="2800"/>
            </a:lvl1pPr>
          </a:lstStyle>
          <a:p>
            <a:endParaRPr lang="en-US" dirty="0"/>
          </a:p>
        </p:txBody>
      </p:sp>
      <p:sp>
        <p:nvSpPr>
          <p:cNvPr id="20" name="Content Placeholder 9"/>
          <p:cNvSpPr>
            <a:spLocks noGrp="1"/>
          </p:cNvSpPr>
          <p:nvPr>
            <p:ph sz="quarter" idx="23"/>
          </p:nvPr>
        </p:nvSpPr>
        <p:spPr>
          <a:xfrm>
            <a:off x="18980727" y="13837496"/>
            <a:ext cx="8423564" cy="4466492"/>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6" name="Straight Connector 25"/>
          <p:cNvCxnSpPr>
            <a:cxnSpLocks/>
          </p:cNvCxnSpPr>
          <p:nvPr userDrawn="1"/>
        </p:nvCxnSpPr>
        <p:spPr bwMode="auto">
          <a:xfrm>
            <a:off x="10421191" y="4370803"/>
            <a:ext cx="0" cy="16200000"/>
          </a:xfrm>
          <a:prstGeom prst="line">
            <a:avLst/>
          </a:prstGeom>
          <a:noFill/>
          <a:ln w="25400" cap="flat" cmpd="sng" algn="ctr">
            <a:solidFill>
              <a:schemeClr val="tx1"/>
            </a:solidFill>
            <a:prstDash val="dash"/>
            <a:round/>
            <a:headEnd type="oval" w="med" len="med"/>
            <a:tailEnd type="oval" w="med" len="med"/>
          </a:ln>
          <a:effectLst/>
        </p:spPr>
      </p:cxnSp>
    </p:spTree>
    <p:extLst>
      <p:ext uri="{BB962C8B-B14F-4D97-AF65-F5344CB8AC3E}">
        <p14:creationId xmlns:p14="http://schemas.microsoft.com/office/powerpoint/2010/main" val="174817725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6"/>
          <p:cNvSpPr>
            <a:spLocks noChangeArrowheads="1"/>
          </p:cNvSpPr>
          <p:nvPr userDrawn="1"/>
        </p:nvSpPr>
        <p:spPr bwMode="auto">
          <a:xfrm>
            <a:off x="-1" y="0"/>
            <a:ext cx="37463413" cy="3512576"/>
          </a:xfrm>
          <a:prstGeom prst="rect">
            <a:avLst/>
          </a:prstGeom>
          <a:solidFill>
            <a:srgbClr val="003B63"/>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rgbClr val="003B63"/>
              </a:solidFill>
              <a:latin typeface="Arial" charset="0"/>
              <a:ea typeface="Arial" charset="0"/>
            </a:endParaRPr>
          </a:p>
        </p:txBody>
      </p:sp>
      <p:sp>
        <p:nvSpPr>
          <p:cNvPr id="5" name="Rectangle 4"/>
          <p:cNvSpPr/>
          <p:nvPr userDrawn="1"/>
        </p:nvSpPr>
        <p:spPr>
          <a:xfrm>
            <a:off x="-1" y="3478193"/>
            <a:ext cx="37463413" cy="180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QUT logo and symbol, meaning, history, PNG">
            <a:extLst>
              <a:ext uri="{FF2B5EF4-FFF2-40B4-BE49-F238E27FC236}">
                <a16:creationId xmlns:a16="http://schemas.microsoft.com/office/drawing/2014/main" id="{45EB4705-1120-4C0A-9033-6DD4A144212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2841037" y="636790"/>
            <a:ext cx="3980436" cy="2238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1499"/>
      </p:ext>
    </p:extLst>
  </p:cSld>
  <p:clrMap bg1="lt1" tx1="dk1" bg2="lt2" tx2="dk2" accent1="accent1" accent2="accent2" accent3="accent3" accent4="accent4" accent5="accent5" accent6="accent6" hlink="hlink" folHlink="folHlink"/>
  <p:sldLayoutIdLst>
    <p:sldLayoutId id="2147483688" r:id="rId1"/>
  </p:sldLayoutIdLst>
  <p:txStyles>
    <p:titleStyle>
      <a:lvl1pPr algn="l" defTabSz="2809037" rtl="0" eaLnBrk="1" latinLnBrk="0" hangingPunct="1">
        <a:lnSpc>
          <a:spcPct val="90000"/>
        </a:lnSpc>
        <a:spcBef>
          <a:spcPct val="0"/>
        </a:spcBef>
        <a:buNone/>
        <a:defRPr sz="13517" kern="1200">
          <a:solidFill>
            <a:schemeClr val="tx1"/>
          </a:solidFill>
          <a:latin typeface="+mj-lt"/>
          <a:ea typeface="+mj-ea"/>
          <a:cs typeface="+mj-cs"/>
        </a:defRPr>
      </a:lvl1pPr>
    </p:titleStyle>
    <p:bodyStyle>
      <a:lvl1pPr marL="702259" indent="-702259" algn="l" defTabSz="2809037" rtl="0" eaLnBrk="1" latinLnBrk="0" hangingPunct="1">
        <a:lnSpc>
          <a:spcPct val="90000"/>
        </a:lnSpc>
        <a:spcBef>
          <a:spcPts val="3072"/>
        </a:spcBef>
        <a:buFont typeface="Arial" panose="020B0604020202020204" pitchFamily="34" charset="0"/>
        <a:buChar char="•"/>
        <a:defRPr sz="8602" kern="1200">
          <a:solidFill>
            <a:schemeClr val="tx1"/>
          </a:solidFill>
          <a:latin typeface="+mn-lt"/>
          <a:ea typeface="+mn-ea"/>
          <a:cs typeface="+mn-cs"/>
        </a:defRPr>
      </a:lvl1pPr>
      <a:lvl2pPr marL="2106778" indent="-702259" algn="l" defTabSz="2809037" rtl="0" eaLnBrk="1" latinLnBrk="0" hangingPunct="1">
        <a:lnSpc>
          <a:spcPct val="90000"/>
        </a:lnSpc>
        <a:spcBef>
          <a:spcPts val="1536"/>
        </a:spcBef>
        <a:buFont typeface="Arial" panose="020B0604020202020204" pitchFamily="34" charset="0"/>
        <a:buChar char="•"/>
        <a:defRPr sz="7373" kern="1200">
          <a:solidFill>
            <a:schemeClr val="tx1"/>
          </a:solidFill>
          <a:latin typeface="+mn-lt"/>
          <a:ea typeface="+mn-ea"/>
          <a:cs typeface="+mn-cs"/>
        </a:defRPr>
      </a:lvl2pPr>
      <a:lvl3pPr marL="3511296" indent="-702259" algn="l" defTabSz="2809037" rtl="0" eaLnBrk="1" latinLnBrk="0" hangingPunct="1">
        <a:lnSpc>
          <a:spcPct val="90000"/>
        </a:lnSpc>
        <a:spcBef>
          <a:spcPts val="1536"/>
        </a:spcBef>
        <a:buFont typeface="Arial" panose="020B0604020202020204" pitchFamily="34" charset="0"/>
        <a:buChar char="•"/>
        <a:defRPr sz="6144" kern="1200">
          <a:solidFill>
            <a:schemeClr val="tx1"/>
          </a:solidFill>
          <a:latin typeface="+mn-lt"/>
          <a:ea typeface="+mn-ea"/>
          <a:cs typeface="+mn-cs"/>
        </a:defRPr>
      </a:lvl3pPr>
      <a:lvl4pPr marL="4915814" indent="-702259" algn="l" defTabSz="2809037" rtl="0" eaLnBrk="1" latinLnBrk="0" hangingPunct="1">
        <a:lnSpc>
          <a:spcPct val="90000"/>
        </a:lnSpc>
        <a:spcBef>
          <a:spcPts val="1536"/>
        </a:spcBef>
        <a:buFont typeface="Arial" panose="020B0604020202020204" pitchFamily="34" charset="0"/>
        <a:buChar char="•"/>
        <a:defRPr sz="5530" kern="1200">
          <a:solidFill>
            <a:schemeClr val="tx1"/>
          </a:solidFill>
          <a:latin typeface="+mn-lt"/>
          <a:ea typeface="+mn-ea"/>
          <a:cs typeface="+mn-cs"/>
        </a:defRPr>
      </a:lvl4pPr>
      <a:lvl5pPr marL="6320333" indent="-702259" algn="l" defTabSz="2809037" rtl="0" eaLnBrk="1" latinLnBrk="0" hangingPunct="1">
        <a:lnSpc>
          <a:spcPct val="90000"/>
        </a:lnSpc>
        <a:spcBef>
          <a:spcPts val="1536"/>
        </a:spcBef>
        <a:buFont typeface="Arial" panose="020B0604020202020204" pitchFamily="34" charset="0"/>
        <a:buChar char="•"/>
        <a:defRPr sz="5530" kern="1200">
          <a:solidFill>
            <a:schemeClr val="tx1"/>
          </a:solidFill>
          <a:latin typeface="+mn-lt"/>
          <a:ea typeface="+mn-ea"/>
          <a:cs typeface="+mn-cs"/>
        </a:defRPr>
      </a:lvl5pPr>
      <a:lvl6pPr marL="7724851" indent="-702259" algn="l" defTabSz="2809037" rtl="0" eaLnBrk="1" latinLnBrk="0" hangingPunct="1">
        <a:lnSpc>
          <a:spcPct val="90000"/>
        </a:lnSpc>
        <a:spcBef>
          <a:spcPts val="1536"/>
        </a:spcBef>
        <a:buFont typeface="Arial" panose="020B0604020202020204" pitchFamily="34" charset="0"/>
        <a:buChar char="•"/>
        <a:defRPr sz="5530" kern="1200">
          <a:solidFill>
            <a:schemeClr val="tx1"/>
          </a:solidFill>
          <a:latin typeface="+mn-lt"/>
          <a:ea typeface="+mn-ea"/>
          <a:cs typeface="+mn-cs"/>
        </a:defRPr>
      </a:lvl6pPr>
      <a:lvl7pPr marL="9129370" indent="-702259" algn="l" defTabSz="2809037" rtl="0" eaLnBrk="1" latinLnBrk="0" hangingPunct="1">
        <a:lnSpc>
          <a:spcPct val="90000"/>
        </a:lnSpc>
        <a:spcBef>
          <a:spcPts val="1536"/>
        </a:spcBef>
        <a:buFont typeface="Arial" panose="020B0604020202020204" pitchFamily="34" charset="0"/>
        <a:buChar char="•"/>
        <a:defRPr sz="5530" kern="1200">
          <a:solidFill>
            <a:schemeClr val="tx1"/>
          </a:solidFill>
          <a:latin typeface="+mn-lt"/>
          <a:ea typeface="+mn-ea"/>
          <a:cs typeface="+mn-cs"/>
        </a:defRPr>
      </a:lvl7pPr>
      <a:lvl8pPr marL="10533888" indent="-702259" algn="l" defTabSz="2809037" rtl="0" eaLnBrk="1" latinLnBrk="0" hangingPunct="1">
        <a:lnSpc>
          <a:spcPct val="90000"/>
        </a:lnSpc>
        <a:spcBef>
          <a:spcPts val="1536"/>
        </a:spcBef>
        <a:buFont typeface="Arial" panose="020B0604020202020204" pitchFamily="34" charset="0"/>
        <a:buChar char="•"/>
        <a:defRPr sz="5530" kern="1200">
          <a:solidFill>
            <a:schemeClr val="tx1"/>
          </a:solidFill>
          <a:latin typeface="+mn-lt"/>
          <a:ea typeface="+mn-ea"/>
          <a:cs typeface="+mn-cs"/>
        </a:defRPr>
      </a:lvl8pPr>
      <a:lvl9pPr marL="11938406" indent="-702259" algn="l" defTabSz="2809037" rtl="0" eaLnBrk="1" latinLnBrk="0" hangingPunct="1">
        <a:lnSpc>
          <a:spcPct val="90000"/>
        </a:lnSpc>
        <a:spcBef>
          <a:spcPts val="1536"/>
        </a:spcBef>
        <a:buFont typeface="Arial" panose="020B0604020202020204" pitchFamily="34" charset="0"/>
        <a:buChar char="•"/>
        <a:defRPr sz="5530" kern="1200">
          <a:solidFill>
            <a:schemeClr val="tx1"/>
          </a:solidFill>
          <a:latin typeface="+mn-lt"/>
          <a:ea typeface="+mn-ea"/>
          <a:cs typeface="+mn-cs"/>
        </a:defRPr>
      </a:lvl9pPr>
    </p:bodyStyle>
    <p:otherStyle>
      <a:defPPr>
        <a:defRPr lang="en-US"/>
      </a:defPPr>
      <a:lvl1pPr marL="0" algn="l" defTabSz="2809037" rtl="0" eaLnBrk="1" latinLnBrk="0" hangingPunct="1">
        <a:defRPr sz="5530" kern="1200">
          <a:solidFill>
            <a:schemeClr val="tx1"/>
          </a:solidFill>
          <a:latin typeface="+mn-lt"/>
          <a:ea typeface="+mn-ea"/>
          <a:cs typeface="+mn-cs"/>
        </a:defRPr>
      </a:lvl1pPr>
      <a:lvl2pPr marL="1404518" algn="l" defTabSz="2809037" rtl="0" eaLnBrk="1" latinLnBrk="0" hangingPunct="1">
        <a:defRPr sz="5530" kern="1200">
          <a:solidFill>
            <a:schemeClr val="tx1"/>
          </a:solidFill>
          <a:latin typeface="+mn-lt"/>
          <a:ea typeface="+mn-ea"/>
          <a:cs typeface="+mn-cs"/>
        </a:defRPr>
      </a:lvl2pPr>
      <a:lvl3pPr marL="2809037" algn="l" defTabSz="2809037" rtl="0" eaLnBrk="1" latinLnBrk="0" hangingPunct="1">
        <a:defRPr sz="5530" kern="1200">
          <a:solidFill>
            <a:schemeClr val="tx1"/>
          </a:solidFill>
          <a:latin typeface="+mn-lt"/>
          <a:ea typeface="+mn-ea"/>
          <a:cs typeface="+mn-cs"/>
        </a:defRPr>
      </a:lvl3pPr>
      <a:lvl4pPr marL="4213555" algn="l" defTabSz="2809037" rtl="0" eaLnBrk="1" latinLnBrk="0" hangingPunct="1">
        <a:defRPr sz="5530" kern="1200">
          <a:solidFill>
            <a:schemeClr val="tx1"/>
          </a:solidFill>
          <a:latin typeface="+mn-lt"/>
          <a:ea typeface="+mn-ea"/>
          <a:cs typeface="+mn-cs"/>
        </a:defRPr>
      </a:lvl4pPr>
      <a:lvl5pPr marL="5618074" algn="l" defTabSz="2809037" rtl="0" eaLnBrk="1" latinLnBrk="0" hangingPunct="1">
        <a:defRPr sz="5530" kern="1200">
          <a:solidFill>
            <a:schemeClr val="tx1"/>
          </a:solidFill>
          <a:latin typeface="+mn-lt"/>
          <a:ea typeface="+mn-ea"/>
          <a:cs typeface="+mn-cs"/>
        </a:defRPr>
      </a:lvl5pPr>
      <a:lvl6pPr marL="7022592" algn="l" defTabSz="2809037" rtl="0" eaLnBrk="1" latinLnBrk="0" hangingPunct="1">
        <a:defRPr sz="5530" kern="1200">
          <a:solidFill>
            <a:schemeClr val="tx1"/>
          </a:solidFill>
          <a:latin typeface="+mn-lt"/>
          <a:ea typeface="+mn-ea"/>
          <a:cs typeface="+mn-cs"/>
        </a:defRPr>
      </a:lvl6pPr>
      <a:lvl7pPr marL="8427110" algn="l" defTabSz="2809037" rtl="0" eaLnBrk="1" latinLnBrk="0" hangingPunct="1">
        <a:defRPr sz="5530" kern="1200">
          <a:solidFill>
            <a:schemeClr val="tx1"/>
          </a:solidFill>
          <a:latin typeface="+mn-lt"/>
          <a:ea typeface="+mn-ea"/>
          <a:cs typeface="+mn-cs"/>
        </a:defRPr>
      </a:lvl7pPr>
      <a:lvl8pPr marL="9831629" algn="l" defTabSz="2809037" rtl="0" eaLnBrk="1" latinLnBrk="0" hangingPunct="1">
        <a:defRPr sz="5530" kern="1200">
          <a:solidFill>
            <a:schemeClr val="tx1"/>
          </a:solidFill>
          <a:latin typeface="+mn-lt"/>
          <a:ea typeface="+mn-ea"/>
          <a:cs typeface="+mn-cs"/>
        </a:defRPr>
      </a:lvl8pPr>
      <a:lvl9pPr marL="11236147" algn="l" defTabSz="2809037" rtl="0" eaLnBrk="1" latinLnBrk="0" hangingPunct="1">
        <a:defRPr sz="5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2.wdp"/><Relationship Id="rId11" Type="http://schemas.openxmlformats.org/officeDocument/2006/relationships/image" Target="../media/image6.png"/><Relationship Id="rId5" Type="http://schemas.openxmlformats.org/officeDocument/2006/relationships/image" Target="../media/image3.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ChangeArrowheads="1"/>
          </p:cNvSpPr>
          <p:nvPr/>
        </p:nvSpPr>
        <p:spPr bwMode="auto">
          <a:xfrm>
            <a:off x="845328" y="338671"/>
            <a:ext cx="21590962" cy="284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43" tIns="45614" rIns="91243" bIns="45614">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defRPr/>
            </a:pPr>
            <a:r>
              <a:rPr lang="en-US" altLang="en-US" sz="6400" dirty="0">
                <a:solidFill>
                  <a:srgbClr val="FFFFFF"/>
                </a:solidFill>
                <a:latin typeface="+mn-lt"/>
                <a:ea typeface="Arial" charset="0"/>
              </a:rPr>
              <a:t>PREDICTING PLAYER PERFORMANCE IN CRICKET</a:t>
            </a:r>
          </a:p>
          <a:p>
            <a:pPr>
              <a:spcAft>
                <a:spcPts val="600"/>
              </a:spcAft>
              <a:defRPr/>
            </a:pPr>
            <a:r>
              <a:rPr lang="en-US" altLang="en-US" sz="3800" dirty="0">
                <a:solidFill>
                  <a:srgbClr val="FFFFFF"/>
                </a:solidFill>
                <a:latin typeface="+mn-lt"/>
                <a:ea typeface="Arial" charset="0"/>
              </a:rPr>
              <a:t>QUT Science VRES 2022 Showcase</a:t>
            </a:r>
          </a:p>
          <a:p>
            <a:pPr>
              <a:spcBef>
                <a:spcPts val="1200"/>
              </a:spcBef>
              <a:defRPr/>
            </a:pPr>
            <a:r>
              <a:rPr lang="en-US" altLang="en-US" sz="2600" dirty="0">
                <a:solidFill>
                  <a:srgbClr val="FFFFFF"/>
                </a:solidFill>
                <a:latin typeface="+mn-lt"/>
                <a:ea typeface="Arial" charset="0"/>
              </a:rPr>
              <a:t>Alex Kenna</a:t>
            </a:r>
          </a:p>
          <a:p>
            <a:pPr>
              <a:spcBef>
                <a:spcPts val="1200"/>
              </a:spcBef>
              <a:defRPr/>
            </a:pPr>
            <a:r>
              <a:rPr lang="en-US" altLang="en-US" sz="2600" dirty="0">
                <a:solidFill>
                  <a:srgbClr val="FFFFFF"/>
                </a:solidFill>
                <a:latin typeface="+mn-lt"/>
                <a:ea typeface="Arial" charset="0"/>
              </a:rPr>
              <a:t>Supervisors: Prof. Chris </a:t>
            </a:r>
            <a:r>
              <a:rPr lang="en-US" altLang="en-US" sz="2600" dirty="0" err="1">
                <a:solidFill>
                  <a:srgbClr val="FFFFFF"/>
                </a:solidFill>
                <a:latin typeface="+mn-lt"/>
                <a:ea typeface="Arial" charset="0"/>
              </a:rPr>
              <a:t>Drovandi</a:t>
            </a:r>
            <a:r>
              <a:rPr lang="en-US" altLang="en-US" sz="2600" dirty="0">
                <a:solidFill>
                  <a:srgbClr val="FFFFFF"/>
                </a:solidFill>
                <a:latin typeface="+mn-lt"/>
                <a:ea typeface="Arial" charset="0"/>
              </a:rPr>
              <a:t> (QUT), Dr. Kate Saunders (QUT), Thomas Body (Cricket Australia), Charles Evans (QLD Cricket)</a:t>
            </a:r>
          </a:p>
        </p:txBody>
      </p:sp>
      <p:sp>
        <p:nvSpPr>
          <p:cNvPr id="14" name="TextBox 3"/>
          <p:cNvSpPr txBox="1">
            <a:spLocks noChangeArrowheads="1"/>
          </p:cNvSpPr>
          <p:nvPr/>
        </p:nvSpPr>
        <p:spPr bwMode="auto">
          <a:xfrm>
            <a:off x="810546" y="4400721"/>
            <a:ext cx="9116734" cy="4393767"/>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3600"/>
              </a:lnSpc>
              <a:spcAft>
                <a:spcPts val="1000"/>
              </a:spcAft>
            </a:pPr>
            <a:r>
              <a:rPr lang="en-US" sz="4000" b="1" dirty="0">
                <a:solidFill>
                  <a:srgbClr val="003B63"/>
                </a:solidFill>
                <a:latin typeface="+mj-lt"/>
              </a:rPr>
              <a:t>Introduction</a:t>
            </a:r>
            <a:r>
              <a:rPr lang="en-US" sz="3200" b="1" dirty="0">
                <a:solidFill>
                  <a:srgbClr val="005BBB"/>
                </a:solidFill>
              </a:rPr>
              <a:t> </a:t>
            </a:r>
          </a:p>
          <a:p>
            <a:pPr>
              <a:lnSpc>
                <a:spcPts val="4200"/>
              </a:lnSpc>
            </a:pPr>
            <a:r>
              <a:rPr lang="en-US" altLang="en-US" sz="2600" dirty="0">
                <a:solidFill>
                  <a:schemeClr val="tx1">
                    <a:lumMod val="75000"/>
                  </a:schemeClr>
                </a:solidFill>
                <a:latin typeface="Arial" charset="0"/>
                <a:ea typeface="Arial" charset="0"/>
              </a:rPr>
              <a:t>Selection for international cricket is largely based on the perceived potential of a player using metrics not backed by empirical evidence. A consistent method for team selection is required. To achieve this, we developed a model to predict batter performance in One Day International cricket based on domestic performances. The model is intended to supplement the traditional metrics currently used.</a:t>
            </a:r>
          </a:p>
        </p:txBody>
      </p:sp>
      <p:sp>
        <p:nvSpPr>
          <p:cNvPr id="16" name="TextBox 15"/>
          <p:cNvSpPr txBox="1"/>
          <p:nvPr/>
        </p:nvSpPr>
        <p:spPr>
          <a:xfrm>
            <a:off x="785271" y="9874936"/>
            <a:ext cx="8820000" cy="6400727"/>
          </a:xfrm>
          <a:prstGeom prst="rect">
            <a:avLst/>
          </a:prstGeom>
          <a:solidFill>
            <a:schemeClr val="bg1">
              <a:alpha val="63000"/>
            </a:schemeClr>
          </a:solidFill>
          <a:effectLst/>
        </p:spPr>
        <p:txBody>
          <a:bodyPr wrap="square">
            <a:spAutoFit/>
          </a:bodyPr>
          <a:lstStyle/>
          <a:p>
            <a:pPr>
              <a:lnSpc>
                <a:spcPts val="3600"/>
              </a:lnSpc>
              <a:spcAft>
                <a:spcPts val="1000"/>
              </a:spcAft>
              <a:defRPr/>
            </a:pPr>
            <a:r>
              <a:rPr lang="en-US" sz="4000" b="1" dirty="0">
                <a:solidFill>
                  <a:srgbClr val="003B63"/>
                </a:solidFill>
              </a:rPr>
              <a:t>Method</a:t>
            </a:r>
          </a:p>
          <a:p>
            <a:pPr>
              <a:lnSpc>
                <a:spcPts val="3600"/>
              </a:lnSpc>
              <a:spcAft>
                <a:spcPts val="1000"/>
              </a:spcAft>
              <a:defRPr/>
            </a:pPr>
            <a:r>
              <a:rPr lang="en-US" sz="2600" b="1" dirty="0">
                <a:solidFill>
                  <a:schemeClr val="tx1">
                    <a:lumMod val="75000"/>
                  </a:schemeClr>
                </a:solidFill>
                <a:latin typeface="Arial" charset="0"/>
                <a:ea typeface="Arial" charset="0"/>
                <a:cs typeface="Arial" charset="0"/>
              </a:rPr>
              <a:t>Random Forest </a:t>
            </a:r>
            <a:r>
              <a:rPr lang="en-US" sz="2600" dirty="0">
                <a:solidFill>
                  <a:schemeClr val="tx1">
                    <a:lumMod val="75000"/>
                  </a:schemeClr>
                </a:solidFill>
                <a:latin typeface="Arial" charset="0"/>
                <a:ea typeface="Arial" charset="0"/>
                <a:cs typeface="Arial" charset="0"/>
              </a:rPr>
              <a:t>model was developed from a summary of player domestic and international performances. </a:t>
            </a:r>
            <a:r>
              <a:rPr lang="en-US" sz="2600" b="1" dirty="0">
                <a:solidFill>
                  <a:schemeClr val="tx1">
                    <a:lumMod val="75000"/>
                  </a:schemeClr>
                </a:solidFill>
                <a:latin typeface="Arial" charset="0"/>
                <a:ea typeface="Arial" charset="0"/>
                <a:cs typeface="Arial" charset="0"/>
              </a:rPr>
              <a:t>Clustering</a:t>
            </a:r>
            <a:r>
              <a:rPr lang="en-US" sz="2600" dirty="0">
                <a:solidFill>
                  <a:schemeClr val="tx1">
                    <a:lumMod val="75000"/>
                  </a:schemeClr>
                </a:solidFill>
                <a:latin typeface="Arial" charset="0"/>
                <a:ea typeface="Arial" charset="0"/>
                <a:cs typeface="Arial" charset="0"/>
              </a:rPr>
              <a:t> and </a:t>
            </a:r>
            <a:r>
              <a:rPr lang="en-US" sz="2600" b="1" dirty="0">
                <a:solidFill>
                  <a:schemeClr val="tx1">
                    <a:lumMod val="75000"/>
                  </a:schemeClr>
                </a:solidFill>
                <a:latin typeface="Arial" charset="0"/>
                <a:ea typeface="Arial" charset="0"/>
                <a:cs typeface="Arial" charset="0"/>
              </a:rPr>
              <a:t>Recursive Feature Elimination </a:t>
            </a:r>
            <a:r>
              <a:rPr lang="en-US" sz="2600" dirty="0">
                <a:solidFill>
                  <a:schemeClr val="tx1">
                    <a:lumMod val="75000"/>
                  </a:schemeClr>
                </a:solidFill>
                <a:latin typeface="Arial" charset="0"/>
                <a:ea typeface="Arial" charset="0"/>
                <a:cs typeface="Arial" charset="0"/>
              </a:rPr>
              <a:t>were used to determine the most important domestic metrics. </a:t>
            </a:r>
            <a:r>
              <a:rPr lang="en-US" sz="2600" b="1" dirty="0">
                <a:solidFill>
                  <a:schemeClr val="tx1">
                    <a:lumMod val="75000"/>
                  </a:schemeClr>
                </a:solidFill>
                <a:latin typeface="Arial" charset="0"/>
                <a:ea typeface="Arial" charset="0"/>
                <a:cs typeface="Arial" charset="0"/>
              </a:rPr>
              <a:t>Random Search </a:t>
            </a:r>
            <a:r>
              <a:rPr lang="en-US" sz="2600" dirty="0">
                <a:solidFill>
                  <a:schemeClr val="tx1">
                    <a:lumMod val="75000"/>
                  </a:schemeClr>
                </a:solidFill>
                <a:latin typeface="Arial" charset="0"/>
                <a:ea typeface="Arial" charset="0"/>
                <a:cs typeface="Arial" charset="0"/>
              </a:rPr>
              <a:t>and </a:t>
            </a:r>
            <a:r>
              <a:rPr lang="en-US" sz="2600" b="1" dirty="0">
                <a:solidFill>
                  <a:schemeClr val="tx1">
                    <a:lumMod val="75000"/>
                  </a:schemeClr>
                </a:solidFill>
                <a:latin typeface="Arial" charset="0"/>
                <a:ea typeface="Arial" charset="0"/>
                <a:cs typeface="Arial" charset="0"/>
              </a:rPr>
              <a:t>Grid Search</a:t>
            </a:r>
            <a:r>
              <a:rPr lang="en-US" sz="2600" dirty="0">
                <a:solidFill>
                  <a:schemeClr val="tx1">
                    <a:lumMod val="75000"/>
                  </a:schemeClr>
                </a:solidFill>
                <a:latin typeface="Arial" charset="0"/>
                <a:ea typeface="Arial" charset="0"/>
                <a:cs typeface="Arial" charset="0"/>
              </a:rPr>
              <a:t> were used to </a:t>
            </a:r>
            <a:r>
              <a:rPr lang="en-US" sz="2600" dirty="0" err="1">
                <a:solidFill>
                  <a:schemeClr val="tx1">
                    <a:lumMod val="75000"/>
                  </a:schemeClr>
                </a:solidFill>
                <a:latin typeface="Arial" charset="0"/>
                <a:ea typeface="Arial" charset="0"/>
                <a:cs typeface="Arial" charset="0"/>
              </a:rPr>
              <a:t>optimise</a:t>
            </a:r>
            <a:r>
              <a:rPr lang="en-US" sz="2600" dirty="0">
                <a:solidFill>
                  <a:schemeClr val="tx1">
                    <a:lumMod val="75000"/>
                  </a:schemeClr>
                </a:solidFill>
                <a:latin typeface="Arial" charset="0"/>
                <a:ea typeface="Arial" charset="0"/>
                <a:cs typeface="Arial" charset="0"/>
              </a:rPr>
              <a:t> the model’s hyperparameters.</a:t>
            </a:r>
          </a:p>
          <a:p>
            <a:pPr>
              <a:lnSpc>
                <a:spcPts val="3600"/>
              </a:lnSpc>
              <a:spcBef>
                <a:spcPts val="1200"/>
              </a:spcBef>
              <a:spcAft>
                <a:spcPts val="1000"/>
              </a:spcAft>
              <a:defRPr/>
            </a:pPr>
            <a:r>
              <a:rPr lang="en-US" sz="2600" b="1" dirty="0">
                <a:solidFill>
                  <a:srgbClr val="003B63"/>
                </a:solidFill>
                <a:latin typeface="Arial" charset="0"/>
                <a:ea typeface="Arial" charset="0"/>
                <a:cs typeface="Arial" charset="0"/>
              </a:rPr>
              <a:t>STEPS</a:t>
            </a:r>
            <a:endParaRPr lang="en-US" sz="2600" dirty="0">
              <a:solidFill>
                <a:srgbClr val="003B63"/>
              </a:solidFill>
              <a:latin typeface="Arial" charset="0"/>
              <a:ea typeface="Arial" charset="0"/>
              <a:cs typeface="Arial" charset="0"/>
            </a:endParaRPr>
          </a:p>
          <a:p>
            <a:pPr marL="971550" lvl="1" indent="-514350">
              <a:lnSpc>
                <a:spcPts val="3600"/>
              </a:lnSpc>
              <a:spcAft>
                <a:spcPts val="700"/>
              </a:spcAft>
              <a:buClr>
                <a:srgbClr val="003B63"/>
              </a:buClr>
              <a:buSzPct val="100000"/>
              <a:buFont typeface="+mj-lt"/>
              <a:buAutoNum type="arabicPeriod"/>
              <a:defRPr/>
            </a:pPr>
            <a:r>
              <a:rPr lang="en-US" sz="2600" dirty="0">
                <a:solidFill>
                  <a:schemeClr val="tx1">
                    <a:lumMod val="75000"/>
                  </a:schemeClr>
                </a:solidFill>
                <a:latin typeface="Arial" charset="0"/>
                <a:ea typeface="Arial" charset="0"/>
                <a:cs typeface="Arial" charset="0"/>
              </a:rPr>
              <a:t>Data cleaning and </a:t>
            </a:r>
            <a:r>
              <a:rPr lang="en-US" sz="2600" dirty="0" err="1">
                <a:solidFill>
                  <a:schemeClr val="tx1">
                    <a:lumMod val="75000"/>
                  </a:schemeClr>
                </a:solidFill>
                <a:latin typeface="Arial" charset="0"/>
                <a:ea typeface="Arial" charset="0"/>
                <a:cs typeface="Arial" charset="0"/>
              </a:rPr>
              <a:t>summarisation</a:t>
            </a:r>
            <a:r>
              <a:rPr lang="en-US" sz="2600" dirty="0">
                <a:solidFill>
                  <a:schemeClr val="tx1">
                    <a:lumMod val="75000"/>
                  </a:schemeClr>
                </a:solidFill>
                <a:latin typeface="Arial" charset="0"/>
                <a:ea typeface="Arial" charset="0"/>
                <a:cs typeface="Arial" charset="0"/>
              </a:rPr>
              <a:t>.</a:t>
            </a:r>
          </a:p>
          <a:p>
            <a:pPr marL="971550" lvl="1" indent="-514350">
              <a:lnSpc>
                <a:spcPts val="3600"/>
              </a:lnSpc>
              <a:spcAft>
                <a:spcPts val="700"/>
              </a:spcAft>
              <a:buClr>
                <a:srgbClr val="003B63"/>
              </a:buClr>
              <a:buSzPct val="100000"/>
              <a:buFont typeface="+mj-lt"/>
              <a:buAutoNum type="arabicPeriod"/>
              <a:defRPr/>
            </a:pPr>
            <a:r>
              <a:rPr lang="en-US" sz="2600" dirty="0">
                <a:solidFill>
                  <a:schemeClr val="tx1">
                    <a:lumMod val="75000"/>
                  </a:schemeClr>
                </a:solidFill>
                <a:latin typeface="Arial" charset="0"/>
                <a:ea typeface="Arial" charset="0"/>
                <a:cs typeface="Arial" charset="0"/>
              </a:rPr>
              <a:t>Feature selection.</a:t>
            </a:r>
          </a:p>
          <a:p>
            <a:pPr marL="971550" lvl="1" indent="-514350">
              <a:lnSpc>
                <a:spcPts val="3600"/>
              </a:lnSpc>
              <a:spcAft>
                <a:spcPts val="700"/>
              </a:spcAft>
              <a:buClr>
                <a:srgbClr val="003B63"/>
              </a:buClr>
              <a:buSzPct val="100000"/>
              <a:buFont typeface="+mj-lt"/>
              <a:buAutoNum type="arabicPeriod"/>
              <a:defRPr/>
            </a:pPr>
            <a:r>
              <a:rPr lang="en-US" sz="2600" dirty="0">
                <a:solidFill>
                  <a:schemeClr val="tx1">
                    <a:lumMod val="75000"/>
                  </a:schemeClr>
                </a:solidFill>
                <a:latin typeface="Arial" charset="0"/>
                <a:ea typeface="Arial" charset="0"/>
                <a:cs typeface="Arial" charset="0"/>
              </a:rPr>
              <a:t>Hyperparameter tuning.</a:t>
            </a:r>
          </a:p>
          <a:p>
            <a:pPr marL="971550" lvl="1" indent="-514350">
              <a:lnSpc>
                <a:spcPts val="3600"/>
              </a:lnSpc>
              <a:spcAft>
                <a:spcPts val="700"/>
              </a:spcAft>
              <a:buClr>
                <a:srgbClr val="003B63"/>
              </a:buClr>
              <a:buSzPct val="100000"/>
              <a:buFont typeface="+mj-lt"/>
              <a:buAutoNum type="arabicPeriod"/>
              <a:defRPr/>
            </a:pPr>
            <a:r>
              <a:rPr lang="en-US" sz="2600" dirty="0">
                <a:solidFill>
                  <a:schemeClr val="tx1">
                    <a:lumMod val="75000"/>
                  </a:schemeClr>
                </a:solidFill>
                <a:latin typeface="Arial" charset="0"/>
                <a:ea typeface="Arial" charset="0"/>
                <a:cs typeface="Arial" charset="0"/>
              </a:rPr>
              <a:t>Model Testing</a:t>
            </a:r>
          </a:p>
        </p:txBody>
      </p:sp>
      <p:sp>
        <p:nvSpPr>
          <p:cNvPr id="26" name="TextBox 25"/>
          <p:cNvSpPr txBox="1"/>
          <p:nvPr/>
        </p:nvSpPr>
        <p:spPr>
          <a:xfrm>
            <a:off x="10949013" y="4404938"/>
            <a:ext cx="8100302" cy="555345"/>
          </a:xfrm>
          <a:prstGeom prst="rect">
            <a:avLst/>
          </a:prstGeom>
          <a:solidFill>
            <a:schemeClr val="bg1">
              <a:alpha val="63000"/>
            </a:schemeClr>
          </a:solidFill>
          <a:effectLst/>
        </p:spPr>
        <p:txBody>
          <a:bodyPr wrap="square">
            <a:spAutoFit/>
          </a:bodyPr>
          <a:lstStyle/>
          <a:p>
            <a:pPr>
              <a:lnSpc>
                <a:spcPts val="3600"/>
              </a:lnSpc>
              <a:spcAft>
                <a:spcPts val="1000"/>
              </a:spcAft>
              <a:defRPr/>
            </a:pPr>
            <a:r>
              <a:rPr lang="en-US" sz="4000" b="1" dirty="0">
                <a:solidFill>
                  <a:srgbClr val="003B63"/>
                </a:solidFill>
              </a:rPr>
              <a:t>Results</a:t>
            </a:r>
            <a:endParaRPr lang="en-US" sz="2600" dirty="0">
              <a:solidFill>
                <a:schemeClr val="tx1">
                  <a:lumMod val="75000"/>
                </a:schemeClr>
              </a:solidFill>
              <a:latin typeface="Arial" panose="020B0604020202020204" pitchFamily="34" charset="0"/>
              <a:cs typeface="Arial" panose="020B0604020202020204" pitchFamily="34" charset="0"/>
            </a:endParaRPr>
          </a:p>
        </p:txBody>
      </p:sp>
      <p:sp>
        <p:nvSpPr>
          <p:cNvPr id="47" name="TextBox 46"/>
          <p:cNvSpPr txBox="1"/>
          <p:nvPr/>
        </p:nvSpPr>
        <p:spPr>
          <a:xfrm>
            <a:off x="27643431" y="11920909"/>
            <a:ext cx="8709985" cy="6182718"/>
          </a:xfrm>
          <a:prstGeom prst="rect">
            <a:avLst/>
          </a:prstGeom>
          <a:solidFill>
            <a:schemeClr val="bg1">
              <a:alpha val="63000"/>
            </a:schemeClr>
          </a:solidFill>
          <a:effectLst/>
        </p:spPr>
        <p:txBody>
          <a:bodyPr wrap="square">
            <a:spAutoFit/>
          </a:bodyPr>
          <a:lstStyle/>
          <a:p>
            <a:pPr>
              <a:lnSpc>
                <a:spcPts val="3600"/>
              </a:lnSpc>
              <a:spcAft>
                <a:spcPts val="1000"/>
              </a:spcAft>
              <a:defRPr/>
            </a:pPr>
            <a:r>
              <a:rPr lang="en-US" sz="4000" b="1" dirty="0">
                <a:solidFill>
                  <a:srgbClr val="003B63"/>
                </a:solidFill>
              </a:rPr>
              <a:t>Conclusion and Future Work</a:t>
            </a:r>
          </a:p>
          <a:p>
            <a:pPr>
              <a:lnSpc>
                <a:spcPts val="3600"/>
              </a:lnSpc>
              <a:spcAft>
                <a:spcPts val="1200"/>
              </a:spcAft>
              <a:defRPr/>
            </a:pPr>
            <a:r>
              <a:rPr lang="en-US" sz="2600" dirty="0">
                <a:solidFill>
                  <a:schemeClr val="tx1">
                    <a:lumMod val="75000"/>
                  </a:schemeClr>
                </a:solidFill>
                <a:latin typeface="Arial" charset="0"/>
                <a:ea typeface="Arial" charset="0"/>
                <a:cs typeface="Arial" charset="0"/>
              </a:rPr>
              <a:t>Using the developed model, we have been able to:</a:t>
            </a:r>
          </a:p>
          <a:p>
            <a:pPr marL="914400" lvl="1" indent="-457200">
              <a:lnSpc>
                <a:spcPts val="3600"/>
              </a:lnSpc>
              <a:spcAft>
                <a:spcPts val="1200"/>
              </a:spcAft>
              <a:buClr>
                <a:srgbClr val="003B63"/>
              </a:buClr>
              <a:buSzPct val="125000"/>
              <a:buFont typeface="Arial" charset="0"/>
              <a:buChar char="•"/>
              <a:defRPr/>
            </a:pPr>
            <a:r>
              <a:rPr lang="en-US" sz="2600" b="1" dirty="0">
                <a:solidFill>
                  <a:schemeClr val="tx1">
                    <a:lumMod val="75000"/>
                  </a:schemeClr>
                </a:solidFill>
                <a:latin typeface="Arial" charset="0"/>
                <a:ea typeface="Arial" charset="0"/>
                <a:cs typeface="Arial" charset="0"/>
              </a:rPr>
              <a:t>Accurately</a:t>
            </a:r>
            <a:r>
              <a:rPr lang="en-US" sz="2600" dirty="0">
                <a:solidFill>
                  <a:schemeClr val="tx1">
                    <a:lumMod val="75000"/>
                  </a:schemeClr>
                </a:solidFill>
                <a:latin typeface="Arial" charset="0"/>
                <a:ea typeface="Arial" charset="0"/>
                <a:cs typeface="Arial" charset="0"/>
              </a:rPr>
              <a:t> </a:t>
            </a:r>
            <a:r>
              <a:rPr lang="en-US" sz="2600" b="1" dirty="0">
                <a:solidFill>
                  <a:schemeClr val="tx1">
                    <a:lumMod val="75000"/>
                  </a:schemeClr>
                </a:solidFill>
                <a:latin typeface="Arial" charset="0"/>
                <a:ea typeface="Arial" charset="0"/>
                <a:cs typeface="Arial" charset="0"/>
              </a:rPr>
              <a:t>predict</a:t>
            </a:r>
            <a:r>
              <a:rPr lang="en-US" sz="2600" dirty="0">
                <a:solidFill>
                  <a:schemeClr val="tx1">
                    <a:lumMod val="75000"/>
                  </a:schemeClr>
                </a:solidFill>
                <a:latin typeface="Arial" charset="0"/>
                <a:ea typeface="Arial" charset="0"/>
                <a:cs typeface="Arial" charset="0"/>
              </a:rPr>
              <a:t> player One Day International batting averages (</a:t>
            </a:r>
            <a:r>
              <a:rPr lang="en-US" sz="2600" b="1" dirty="0">
                <a:solidFill>
                  <a:schemeClr val="tx1">
                    <a:lumMod val="75000"/>
                  </a:schemeClr>
                </a:solidFill>
                <a:latin typeface="Arial" charset="0"/>
                <a:ea typeface="Arial" charset="0"/>
                <a:cs typeface="Arial" charset="0"/>
              </a:rPr>
              <a:t>11% increase </a:t>
            </a:r>
            <a:r>
              <a:rPr lang="en-US" sz="2600" dirty="0">
                <a:solidFill>
                  <a:schemeClr val="tx1">
                    <a:lumMod val="75000"/>
                  </a:schemeClr>
                </a:solidFill>
                <a:latin typeface="Arial" charset="0"/>
                <a:ea typeface="Arial" charset="0"/>
                <a:cs typeface="Arial" charset="0"/>
              </a:rPr>
              <a:t>compared to traditional metrics).</a:t>
            </a:r>
            <a:endParaRPr lang="en-US" sz="2600" b="1" dirty="0">
              <a:solidFill>
                <a:schemeClr val="tx1">
                  <a:lumMod val="75000"/>
                </a:schemeClr>
              </a:solidFill>
              <a:latin typeface="Arial" charset="0"/>
              <a:ea typeface="Arial" charset="0"/>
              <a:cs typeface="Arial" charset="0"/>
            </a:endParaRPr>
          </a:p>
          <a:p>
            <a:pPr marL="914400" lvl="1" indent="-457200">
              <a:lnSpc>
                <a:spcPts val="3600"/>
              </a:lnSpc>
              <a:spcAft>
                <a:spcPts val="1200"/>
              </a:spcAft>
              <a:buClr>
                <a:srgbClr val="003B63"/>
              </a:buClr>
              <a:buSzPct val="125000"/>
              <a:buFont typeface="Arial" charset="0"/>
              <a:buChar char="•"/>
              <a:defRPr/>
            </a:pPr>
            <a:r>
              <a:rPr lang="en-US" sz="2600" dirty="0">
                <a:solidFill>
                  <a:schemeClr val="tx1">
                    <a:lumMod val="75000"/>
                  </a:schemeClr>
                </a:solidFill>
                <a:latin typeface="Arial" charset="0"/>
                <a:ea typeface="Arial" charset="0"/>
                <a:cs typeface="Arial" charset="0"/>
              </a:rPr>
              <a:t>Determine the </a:t>
            </a:r>
            <a:r>
              <a:rPr lang="en-US" sz="2600" b="1" dirty="0">
                <a:solidFill>
                  <a:schemeClr val="tx1">
                    <a:lumMod val="75000"/>
                  </a:schemeClr>
                </a:solidFill>
                <a:latin typeface="Arial" charset="0"/>
                <a:ea typeface="Arial" charset="0"/>
                <a:cs typeface="Arial" charset="0"/>
              </a:rPr>
              <a:t>most important features </a:t>
            </a:r>
            <a:r>
              <a:rPr lang="en-US" sz="2600" dirty="0">
                <a:solidFill>
                  <a:schemeClr val="tx1">
                    <a:lumMod val="75000"/>
                  </a:schemeClr>
                </a:solidFill>
                <a:latin typeface="Arial" charset="0"/>
                <a:ea typeface="Arial" charset="0"/>
                <a:cs typeface="Arial" charset="0"/>
              </a:rPr>
              <a:t>of a batter’s domestic career.</a:t>
            </a:r>
          </a:p>
          <a:p>
            <a:pPr>
              <a:lnSpc>
                <a:spcPts val="3600"/>
              </a:lnSpc>
              <a:spcAft>
                <a:spcPts val="1200"/>
              </a:spcAft>
              <a:buClr>
                <a:schemeClr val="tx2"/>
              </a:buClr>
              <a:buSzPct val="125000"/>
              <a:defRPr/>
            </a:pPr>
            <a:r>
              <a:rPr lang="en-US" sz="2600" dirty="0">
                <a:solidFill>
                  <a:schemeClr val="tx1">
                    <a:lumMod val="75000"/>
                  </a:schemeClr>
                </a:solidFill>
                <a:latin typeface="Arial" charset="0"/>
                <a:ea typeface="Arial" charset="0"/>
                <a:cs typeface="Arial" charset="0"/>
              </a:rPr>
              <a:t>Future work includes:</a:t>
            </a:r>
          </a:p>
          <a:p>
            <a:pPr marL="887413" indent="-430213">
              <a:lnSpc>
                <a:spcPts val="3600"/>
              </a:lnSpc>
              <a:spcAft>
                <a:spcPts val="1200"/>
              </a:spcAft>
              <a:buClr>
                <a:srgbClr val="003B63"/>
              </a:buClr>
              <a:buSzPct val="125000"/>
              <a:buFont typeface="Arial" panose="020B0604020202020204" pitchFamily="34" charset="0"/>
              <a:buChar char="•"/>
              <a:defRPr/>
            </a:pPr>
            <a:r>
              <a:rPr lang="en-US" sz="2600" dirty="0">
                <a:solidFill>
                  <a:schemeClr val="tx1">
                    <a:lumMod val="75000"/>
                  </a:schemeClr>
                </a:solidFill>
                <a:latin typeface="Arial" charset="0"/>
                <a:ea typeface="Arial" charset="0"/>
                <a:cs typeface="Arial" charset="0"/>
              </a:rPr>
              <a:t>Extension to include </a:t>
            </a:r>
            <a:r>
              <a:rPr lang="en-US" sz="2600" b="1" dirty="0">
                <a:solidFill>
                  <a:schemeClr val="tx1">
                    <a:lumMod val="75000"/>
                  </a:schemeClr>
                </a:solidFill>
                <a:latin typeface="Arial" charset="0"/>
                <a:ea typeface="Arial" charset="0"/>
                <a:cs typeface="Arial" charset="0"/>
              </a:rPr>
              <a:t>women’s formats</a:t>
            </a:r>
            <a:r>
              <a:rPr lang="en-US" sz="2600" dirty="0">
                <a:solidFill>
                  <a:schemeClr val="tx1">
                    <a:lumMod val="75000"/>
                  </a:schemeClr>
                </a:solidFill>
                <a:latin typeface="Arial" charset="0"/>
                <a:ea typeface="Arial" charset="0"/>
                <a:cs typeface="Arial" charset="0"/>
              </a:rPr>
              <a:t>.</a:t>
            </a:r>
          </a:p>
          <a:p>
            <a:pPr marL="887413" indent="-430213">
              <a:lnSpc>
                <a:spcPts val="3600"/>
              </a:lnSpc>
              <a:spcAft>
                <a:spcPts val="1200"/>
              </a:spcAft>
              <a:buClr>
                <a:srgbClr val="003B63"/>
              </a:buClr>
              <a:buSzPct val="125000"/>
              <a:buFont typeface="Arial" panose="020B0604020202020204" pitchFamily="34" charset="0"/>
              <a:buChar char="•"/>
              <a:defRPr/>
            </a:pPr>
            <a:r>
              <a:rPr lang="en-US" sz="2600" b="1" dirty="0">
                <a:solidFill>
                  <a:schemeClr val="tx1">
                    <a:lumMod val="75000"/>
                  </a:schemeClr>
                </a:solidFill>
                <a:latin typeface="Arial" charset="0"/>
                <a:ea typeface="Arial" charset="0"/>
                <a:cs typeface="Arial" charset="0"/>
              </a:rPr>
              <a:t>Removal</a:t>
            </a:r>
            <a:r>
              <a:rPr lang="en-US" sz="2600" dirty="0">
                <a:solidFill>
                  <a:schemeClr val="tx1">
                    <a:lumMod val="75000"/>
                  </a:schemeClr>
                </a:solidFill>
                <a:latin typeface="Arial" charset="0"/>
                <a:ea typeface="Arial" charset="0"/>
                <a:cs typeface="Arial" charset="0"/>
              </a:rPr>
              <a:t> of </a:t>
            </a:r>
            <a:r>
              <a:rPr lang="en-US" sz="2600" b="1" dirty="0">
                <a:solidFill>
                  <a:schemeClr val="tx1">
                    <a:lumMod val="75000"/>
                  </a:schemeClr>
                </a:solidFill>
                <a:latin typeface="Arial" charset="0"/>
                <a:ea typeface="Arial" charset="0"/>
                <a:cs typeface="Arial" charset="0"/>
              </a:rPr>
              <a:t>specialist</a:t>
            </a:r>
            <a:r>
              <a:rPr lang="en-US" sz="2600" dirty="0">
                <a:solidFill>
                  <a:schemeClr val="tx1">
                    <a:lumMod val="75000"/>
                  </a:schemeClr>
                </a:solidFill>
                <a:latin typeface="Arial" charset="0"/>
                <a:ea typeface="Arial" charset="0"/>
                <a:cs typeface="Arial" charset="0"/>
              </a:rPr>
              <a:t> </a:t>
            </a:r>
            <a:r>
              <a:rPr lang="en-US" sz="2600" b="1" dirty="0">
                <a:solidFill>
                  <a:schemeClr val="tx1">
                    <a:lumMod val="75000"/>
                  </a:schemeClr>
                </a:solidFill>
                <a:latin typeface="Arial" charset="0"/>
                <a:ea typeface="Arial" charset="0"/>
                <a:cs typeface="Arial" charset="0"/>
              </a:rPr>
              <a:t>bowlers</a:t>
            </a:r>
            <a:r>
              <a:rPr lang="en-US" sz="2600" dirty="0">
                <a:solidFill>
                  <a:schemeClr val="tx1">
                    <a:lumMod val="75000"/>
                  </a:schemeClr>
                </a:solidFill>
                <a:latin typeface="Arial" charset="0"/>
                <a:ea typeface="Arial" charset="0"/>
                <a:cs typeface="Arial" charset="0"/>
              </a:rPr>
              <a:t> from the dataset.</a:t>
            </a:r>
          </a:p>
          <a:p>
            <a:pPr marL="887413" indent="-430213">
              <a:lnSpc>
                <a:spcPts val="3600"/>
              </a:lnSpc>
              <a:spcAft>
                <a:spcPts val="1200"/>
              </a:spcAft>
              <a:buClr>
                <a:srgbClr val="003B63"/>
              </a:buClr>
              <a:buSzPct val="125000"/>
              <a:buFont typeface="Arial" panose="020B0604020202020204" pitchFamily="34" charset="0"/>
              <a:buChar char="•"/>
              <a:defRPr/>
            </a:pPr>
            <a:r>
              <a:rPr lang="en-US" sz="2600" dirty="0">
                <a:solidFill>
                  <a:schemeClr val="tx1">
                    <a:lumMod val="75000"/>
                  </a:schemeClr>
                </a:solidFill>
                <a:latin typeface="Arial" charset="0"/>
                <a:ea typeface="Arial" charset="0"/>
                <a:cs typeface="Arial" charset="0"/>
              </a:rPr>
              <a:t>Further </a:t>
            </a:r>
            <a:r>
              <a:rPr lang="en-US" sz="2600" b="1" dirty="0">
                <a:solidFill>
                  <a:schemeClr val="tx1">
                    <a:lumMod val="75000"/>
                  </a:schemeClr>
                </a:solidFill>
                <a:latin typeface="Arial" charset="0"/>
                <a:ea typeface="Arial" charset="0"/>
                <a:cs typeface="Arial" charset="0"/>
              </a:rPr>
              <a:t>testing</a:t>
            </a:r>
            <a:r>
              <a:rPr lang="en-US" sz="2600" dirty="0">
                <a:solidFill>
                  <a:schemeClr val="tx1">
                    <a:lumMod val="75000"/>
                  </a:schemeClr>
                </a:solidFill>
                <a:latin typeface="Arial" charset="0"/>
                <a:ea typeface="Arial" charset="0"/>
                <a:cs typeface="Arial" charset="0"/>
              </a:rPr>
              <a:t> as new data becomes available.</a:t>
            </a:r>
          </a:p>
        </p:txBody>
      </p:sp>
      <p:cxnSp>
        <p:nvCxnSpPr>
          <p:cNvPr id="101" name="Straight Connector 100"/>
          <p:cNvCxnSpPr>
            <a:cxnSpLocks/>
          </p:cNvCxnSpPr>
          <p:nvPr/>
        </p:nvCxnSpPr>
        <p:spPr bwMode="auto">
          <a:xfrm>
            <a:off x="762057" y="9276033"/>
            <a:ext cx="9000000" cy="0"/>
          </a:xfrm>
          <a:prstGeom prst="line">
            <a:avLst/>
          </a:prstGeom>
          <a:noFill/>
          <a:ln w="25400" cap="flat" cmpd="sng" algn="ctr">
            <a:solidFill>
              <a:schemeClr val="tx1"/>
            </a:solidFill>
            <a:prstDash val="dash"/>
            <a:round/>
            <a:headEnd type="none" w="med" len="med"/>
            <a:tailEnd type="none" w="med" len="med"/>
          </a:ln>
          <a:effectLst/>
        </p:spPr>
      </p:cxnSp>
      <p:cxnSp>
        <p:nvCxnSpPr>
          <p:cNvPr id="102" name="Straight Connector 101"/>
          <p:cNvCxnSpPr/>
          <p:nvPr/>
        </p:nvCxnSpPr>
        <p:spPr bwMode="auto">
          <a:xfrm flipV="1">
            <a:off x="27463431" y="18279647"/>
            <a:ext cx="9000000" cy="0"/>
          </a:xfrm>
          <a:prstGeom prst="line">
            <a:avLst/>
          </a:prstGeom>
          <a:noFill/>
          <a:ln w="25400" cap="flat" cmpd="sng" algn="ctr">
            <a:solidFill>
              <a:schemeClr val="tx1"/>
            </a:solidFill>
            <a:prstDash val="dash"/>
            <a:round/>
            <a:headEnd type="none" w="med" len="med"/>
            <a:tailEnd type="none" w="med" len="med"/>
          </a:ln>
          <a:effectLst/>
        </p:spPr>
      </p:cxnSp>
      <p:sp>
        <p:nvSpPr>
          <p:cNvPr id="93" name="Rectangle 92"/>
          <p:cNvSpPr/>
          <p:nvPr/>
        </p:nvSpPr>
        <p:spPr>
          <a:xfrm>
            <a:off x="28447324" y="19399526"/>
            <a:ext cx="8658065" cy="1291144"/>
          </a:xfrm>
          <a:prstGeom prst="rect">
            <a:avLst/>
          </a:prstGeom>
        </p:spPr>
        <p:txBody>
          <a:bodyPr wrap="square">
            <a:noAutofit/>
          </a:bodyPr>
          <a:lstStyle/>
          <a:p>
            <a:pPr>
              <a:spcAft>
                <a:spcPts val="800"/>
              </a:spcAft>
              <a:defRPr/>
            </a:pPr>
            <a:r>
              <a:rPr lang="en-US" altLang="en-US" sz="2400" dirty="0">
                <a:solidFill>
                  <a:schemeClr val="bg1"/>
                </a:solidFill>
                <a:ea typeface="Arial" charset="0"/>
              </a:rPr>
              <a:t>Queensland University of Technology</a:t>
            </a:r>
            <a:br>
              <a:rPr lang="en-US" altLang="en-US" sz="2400" dirty="0">
                <a:solidFill>
                  <a:schemeClr val="bg1"/>
                </a:solidFill>
                <a:ea typeface="Arial" charset="0"/>
              </a:rPr>
            </a:br>
            <a:r>
              <a:rPr lang="en-US" altLang="en-US" sz="2400" dirty="0">
                <a:solidFill>
                  <a:schemeClr val="bg1"/>
                </a:solidFill>
                <a:ea typeface="Arial" charset="0"/>
              </a:rPr>
              <a:t>Department of Mathematics</a:t>
            </a:r>
          </a:p>
          <a:p>
            <a:pPr>
              <a:spcAft>
                <a:spcPts val="80"/>
              </a:spcAft>
              <a:defRPr/>
            </a:pPr>
            <a:r>
              <a:rPr lang="en-US" sz="2400" b="1" dirty="0">
                <a:solidFill>
                  <a:schemeClr val="bg1"/>
                </a:solidFill>
              </a:rPr>
              <a:t>qut.edu.au</a:t>
            </a:r>
          </a:p>
          <a:p>
            <a:pPr>
              <a:spcAft>
                <a:spcPts val="80"/>
              </a:spcAft>
              <a:defRPr/>
            </a:pPr>
            <a:endParaRPr lang="en-US" altLang="en-US" sz="2400" dirty="0">
              <a:solidFill>
                <a:schemeClr val="bg1"/>
              </a:solidFill>
              <a:ea typeface="Arial" charset="0"/>
            </a:endParaRPr>
          </a:p>
        </p:txBody>
      </p:sp>
      <p:sp>
        <p:nvSpPr>
          <p:cNvPr id="98" name="TextBox 97">
            <a:extLst>
              <a:ext uri="{FF2B5EF4-FFF2-40B4-BE49-F238E27FC236}">
                <a16:creationId xmlns:a16="http://schemas.microsoft.com/office/drawing/2014/main" id="{F1D86031-EDAF-4FCE-AE81-EF3A3D83D144}"/>
              </a:ext>
            </a:extLst>
          </p:cNvPr>
          <p:cNvSpPr txBox="1"/>
          <p:nvPr/>
        </p:nvSpPr>
        <p:spPr>
          <a:xfrm>
            <a:off x="27643431" y="4468641"/>
            <a:ext cx="8820000" cy="6798271"/>
          </a:xfrm>
          <a:prstGeom prst="rect">
            <a:avLst/>
          </a:prstGeom>
          <a:solidFill>
            <a:schemeClr val="bg1">
              <a:alpha val="63000"/>
            </a:schemeClr>
          </a:solidFill>
          <a:effectLst/>
        </p:spPr>
        <p:txBody>
          <a:bodyPr wrap="square">
            <a:spAutoFit/>
          </a:bodyPr>
          <a:lstStyle/>
          <a:p>
            <a:pPr>
              <a:lnSpc>
                <a:spcPts val="3600"/>
              </a:lnSpc>
              <a:spcAft>
                <a:spcPts val="1000"/>
              </a:spcAft>
              <a:defRPr/>
            </a:pPr>
            <a:r>
              <a:rPr lang="en-US" sz="4000" b="1" dirty="0">
                <a:solidFill>
                  <a:srgbClr val="003B63"/>
                </a:solidFill>
              </a:rPr>
              <a:t>Discussion</a:t>
            </a:r>
          </a:p>
          <a:p>
            <a:pPr>
              <a:lnSpc>
                <a:spcPts val="3600"/>
              </a:lnSpc>
              <a:spcAft>
                <a:spcPts val="1200"/>
              </a:spcAft>
              <a:defRPr/>
            </a:pPr>
            <a:r>
              <a:rPr lang="en-US" sz="2600" dirty="0">
                <a:solidFill>
                  <a:schemeClr val="tx1">
                    <a:lumMod val="75000"/>
                  </a:schemeClr>
                </a:solidFill>
                <a:latin typeface="Arial" panose="020B0604020202020204" pitchFamily="34" charset="0"/>
                <a:ea typeface="Arial" charset="0"/>
                <a:cs typeface="Arial" panose="020B0604020202020204" pitchFamily="34" charset="0"/>
              </a:rPr>
              <a:t>Key takeaways of the results:</a:t>
            </a:r>
            <a:endParaRPr lang="en-US" sz="2600" dirty="0">
              <a:solidFill>
                <a:schemeClr val="tx1">
                  <a:lumMod val="75000"/>
                </a:schemeClr>
              </a:solidFill>
              <a:latin typeface="Arial" charset="0"/>
              <a:ea typeface="Arial" charset="0"/>
              <a:cs typeface="Arial" charset="0"/>
            </a:endParaRPr>
          </a:p>
          <a:p>
            <a:pPr marL="971550" lvl="1" indent="-514350">
              <a:lnSpc>
                <a:spcPts val="3600"/>
              </a:lnSpc>
              <a:spcAft>
                <a:spcPts val="1200"/>
              </a:spcAft>
              <a:buClr>
                <a:srgbClr val="003B63"/>
              </a:buClr>
              <a:buSzPct val="100000"/>
              <a:buFont typeface="+mj-lt"/>
              <a:buAutoNum type="alphaUcPeriod"/>
              <a:defRPr/>
            </a:pPr>
            <a:r>
              <a:rPr lang="en-US" sz="2600" dirty="0">
                <a:solidFill>
                  <a:schemeClr val="tx1">
                    <a:lumMod val="75000"/>
                  </a:schemeClr>
                </a:solidFill>
                <a:latin typeface="Arial" charset="0"/>
                <a:ea typeface="Arial" charset="0"/>
                <a:cs typeface="Arial" charset="0"/>
              </a:rPr>
              <a:t>The model </a:t>
            </a:r>
            <a:r>
              <a:rPr lang="en-US" sz="2600" b="1" dirty="0">
                <a:solidFill>
                  <a:schemeClr val="tx1">
                    <a:lumMod val="75000"/>
                  </a:schemeClr>
                </a:solidFill>
                <a:latin typeface="Arial" charset="0"/>
                <a:ea typeface="Arial" charset="0"/>
                <a:cs typeface="Arial" charset="0"/>
              </a:rPr>
              <a:t>accuracy plateaus </a:t>
            </a:r>
            <a:r>
              <a:rPr lang="en-US" sz="2600" dirty="0">
                <a:solidFill>
                  <a:schemeClr val="tx1">
                    <a:lumMod val="75000"/>
                  </a:schemeClr>
                </a:solidFill>
                <a:latin typeface="Arial" charset="0"/>
                <a:ea typeface="Arial" charset="0"/>
                <a:cs typeface="Arial" charset="0"/>
              </a:rPr>
              <a:t>after the </a:t>
            </a:r>
            <a:r>
              <a:rPr lang="en-AU" sz="2600" b="1" i="0" dirty="0">
                <a:solidFill>
                  <a:schemeClr val="tx1">
                    <a:lumMod val="75000"/>
                  </a:schemeClr>
                </a:solidFill>
                <a:effectLst/>
                <a:latin typeface="arial" panose="020B0604020202020204" pitchFamily="34" charset="0"/>
              </a:rPr>
              <a:t>~20 </a:t>
            </a:r>
            <a:r>
              <a:rPr lang="en-AU" sz="2600" b="0" i="0" dirty="0">
                <a:solidFill>
                  <a:schemeClr val="tx1">
                    <a:lumMod val="75000"/>
                  </a:schemeClr>
                </a:solidFill>
                <a:effectLst/>
                <a:latin typeface="arial" panose="020B0604020202020204" pitchFamily="34" charset="0"/>
              </a:rPr>
              <a:t>most important </a:t>
            </a:r>
            <a:r>
              <a:rPr lang="en-AU" sz="2600" b="1" i="0" dirty="0">
                <a:solidFill>
                  <a:schemeClr val="tx1">
                    <a:lumMod val="75000"/>
                  </a:schemeClr>
                </a:solidFill>
                <a:effectLst/>
                <a:latin typeface="arial" panose="020B0604020202020204" pitchFamily="34" charset="0"/>
              </a:rPr>
              <a:t>features</a:t>
            </a:r>
            <a:r>
              <a:rPr lang="en-AU" sz="2600" b="0" i="0" dirty="0">
                <a:solidFill>
                  <a:schemeClr val="tx1">
                    <a:lumMod val="75000"/>
                  </a:schemeClr>
                </a:solidFill>
                <a:effectLst/>
                <a:latin typeface="arial" panose="020B0604020202020204" pitchFamily="34" charset="0"/>
              </a:rPr>
              <a:t>.</a:t>
            </a:r>
            <a:endParaRPr lang="en-US" sz="2600" dirty="0">
              <a:solidFill>
                <a:schemeClr val="tx1">
                  <a:lumMod val="75000"/>
                </a:schemeClr>
              </a:solidFill>
              <a:latin typeface="Arial" charset="0"/>
              <a:ea typeface="Arial" charset="0"/>
              <a:cs typeface="Arial" charset="0"/>
            </a:endParaRPr>
          </a:p>
          <a:p>
            <a:pPr marL="971550" lvl="1" indent="-514350">
              <a:lnSpc>
                <a:spcPts val="3600"/>
              </a:lnSpc>
              <a:spcAft>
                <a:spcPts val="1200"/>
              </a:spcAft>
              <a:buClr>
                <a:srgbClr val="003B63"/>
              </a:buClr>
              <a:buSzPct val="100000"/>
              <a:buFont typeface="+mj-lt"/>
              <a:buAutoNum type="alphaUcPeriod"/>
              <a:defRPr/>
            </a:pPr>
            <a:r>
              <a:rPr lang="en-US" sz="2600" dirty="0">
                <a:solidFill>
                  <a:schemeClr val="tx1">
                    <a:lumMod val="75000"/>
                  </a:schemeClr>
                </a:solidFill>
                <a:latin typeface="Arial" charset="0"/>
                <a:ea typeface="Arial" charset="0"/>
                <a:cs typeface="Arial" charset="0"/>
              </a:rPr>
              <a:t>The model accurately </a:t>
            </a:r>
            <a:r>
              <a:rPr lang="en-US" sz="2600" b="1" dirty="0">
                <a:solidFill>
                  <a:schemeClr val="tx1">
                    <a:lumMod val="75000"/>
                  </a:schemeClr>
                </a:solidFill>
                <a:latin typeface="Arial" charset="0"/>
                <a:ea typeface="Arial" charset="0"/>
                <a:cs typeface="Arial" charset="0"/>
              </a:rPr>
              <a:t>predicts</a:t>
            </a:r>
            <a:r>
              <a:rPr lang="en-US" sz="2600" dirty="0">
                <a:solidFill>
                  <a:schemeClr val="tx1">
                    <a:lumMod val="75000"/>
                  </a:schemeClr>
                </a:solidFill>
                <a:latin typeface="Arial" charset="0"/>
                <a:ea typeface="Arial" charset="0"/>
                <a:cs typeface="Arial" charset="0"/>
              </a:rPr>
              <a:t> whether a player has a </a:t>
            </a:r>
            <a:r>
              <a:rPr lang="en-US" sz="2600" b="1" dirty="0">
                <a:solidFill>
                  <a:schemeClr val="tx1">
                    <a:lumMod val="75000"/>
                  </a:schemeClr>
                </a:solidFill>
                <a:latin typeface="Arial" charset="0"/>
                <a:ea typeface="Arial" charset="0"/>
                <a:cs typeface="Arial" charset="0"/>
              </a:rPr>
              <a:t>low</a:t>
            </a:r>
            <a:r>
              <a:rPr lang="en-US" sz="2600" dirty="0">
                <a:solidFill>
                  <a:schemeClr val="tx1">
                    <a:lumMod val="75000"/>
                  </a:schemeClr>
                </a:solidFill>
                <a:latin typeface="Arial" charset="0"/>
                <a:ea typeface="Arial" charset="0"/>
                <a:cs typeface="Arial" charset="0"/>
              </a:rPr>
              <a:t> or </a:t>
            </a:r>
            <a:r>
              <a:rPr lang="en-US" sz="2600" b="1" dirty="0">
                <a:solidFill>
                  <a:schemeClr val="tx1">
                    <a:lumMod val="75000"/>
                  </a:schemeClr>
                </a:solidFill>
                <a:latin typeface="Arial" charset="0"/>
                <a:ea typeface="Arial" charset="0"/>
                <a:cs typeface="Arial" charset="0"/>
              </a:rPr>
              <a:t>high batting average</a:t>
            </a:r>
            <a:r>
              <a:rPr lang="en-US" sz="2600" dirty="0">
                <a:solidFill>
                  <a:schemeClr val="tx1">
                    <a:lumMod val="75000"/>
                  </a:schemeClr>
                </a:solidFill>
                <a:latin typeface="Arial" charset="0"/>
                <a:ea typeface="Arial" charset="0"/>
                <a:cs typeface="Arial" charset="0"/>
              </a:rPr>
              <a:t>. Most points are close to the diagonal, suggesting </a:t>
            </a:r>
            <a:r>
              <a:rPr lang="en-US" sz="2600" b="1" dirty="0">
                <a:solidFill>
                  <a:schemeClr val="tx1">
                    <a:lumMod val="75000"/>
                  </a:schemeClr>
                </a:solidFill>
                <a:latin typeface="Arial" charset="0"/>
                <a:ea typeface="Arial" charset="0"/>
                <a:cs typeface="Arial" charset="0"/>
              </a:rPr>
              <a:t>high accuracy</a:t>
            </a:r>
            <a:r>
              <a:rPr lang="en-US" sz="2600" dirty="0">
                <a:solidFill>
                  <a:schemeClr val="tx1">
                    <a:lumMod val="75000"/>
                  </a:schemeClr>
                </a:solidFill>
                <a:latin typeface="Arial" charset="0"/>
                <a:ea typeface="Arial" charset="0"/>
                <a:cs typeface="Arial" charset="0"/>
              </a:rPr>
              <a:t>.</a:t>
            </a:r>
          </a:p>
          <a:p>
            <a:pPr marL="971550" lvl="1" indent="-514350">
              <a:lnSpc>
                <a:spcPts val="3600"/>
              </a:lnSpc>
              <a:spcAft>
                <a:spcPts val="1200"/>
              </a:spcAft>
              <a:buClr>
                <a:srgbClr val="003B63"/>
              </a:buClr>
              <a:buSzPct val="100000"/>
              <a:buFont typeface="+mj-lt"/>
              <a:buAutoNum type="alphaUcPeriod"/>
              <a:defRPr/>
            </a:pPr>
            <a:r>
              <a:rPr lang="en-US" sz="2600" dirty="0">
                <a:solidFill>
                  <a:schemeClr val="tx1">
                    <a:lumMod val="75000"/>
                  </a:schemeClr>
                </a:solidFill>
                <a:latin typeface="Arial" charset="0"/>
                <a:ea typeface="Arial" charset="0"/>
                <a:cs typeface="Arial" charset="0"/>
              </a:rPr>
              <a:t>Feature reduction and hyperparameter tuning provide significant increases to model performance. Using both, a player's </a:t>
            </a:r>
            <a:r>
              <a:rPr lang="en-US" sz="2600" b="1" dirty="0">
                <a:solidFill>
                  <a:schemeClr val="tx1">
                    <a:lumMod val="75000"/>
                  </a:schemeClr>
                </a:solidFill>
                <a:latin typeface="Arial" charset="0"/>
                <a:ea typeface="Arial" charset="0"/>
                <a:cs typeface="Arial" charset="0"/>
              </a:rPr>
              <a:t>predicted average </a:t>
            </a:r>
            <a:r>
              <a:rPr lang="en-US" sz="2600" dirty="0">
                <a:solidFill>
                  <a:schemeClr val="tx1">
                    <a:lumMod val="75000"/>
                  </a:schemeClr>
                </a:solidFill>
                <a:latin typeface="Arial" charset="0"/>
                <a:ea typeface="Arial" charset="0"/>
                <a:cs typeface="Arial" charset="0"/>
              </a:rPr>
              <a:t>is typically </a:t>
            </a:r>
            <a:r>
              <a:rPr lang="en-US" sz="2600" b="1" dirty="0">
                <a:solidFill>
                  <a:schemeClr val="tx1">
                    <a:lumMod val="75000"/>
                  </a:schemeClr>
                </a:solidFill>
                <a:latin typeface="Arial" charset="0"/>
                <a:ea typeface="Arial" charset="0"/>
                <a:cs typeface="Arial" charset="0"/>
              </a:rPr>
              <a:t>within 3.63 </a:t>
            </a:r>
            <a:r>
              <a:rPr lang="en-US" sz="2600" dirty="0">
                <a:solidFill>
                  <a:schemeClr val="tx1">
                    <a:lumMod val="75000"/>
                  </a:schemeClr>
                </a:solidFill>
                <a:latin typeface="Arial" charset="0"/>
                <a:ea typeface="Arial" charset="0"/>
                <a:cs typeface="Arial" charset="0"/>
              </a:rPr>
              <a:t>runs of their </a:t>
            </a:r>
            <a:r>
              <a:rPr lang="en-US" sz="2600" b="1" dirty="0">
                <a:solidFill>
                  <a:schemeClr val="tx1">
                    <a:lumMod val="75000"/>
                  </a:schemeClr>
                </a:solidFill>
                <a:latin typeface="Arial" charset="0"/>
                <a:ea typeface="Arial" charset="0"/>
                <a:cs typeface="Arial" charset="0"/>
              </a:rPr>
              <a:t>true average</a:t>
            </a:r>
            <a:endParaRPr lang="en-US" sz="2600" dirty="0">
              <a:solidFill>
                <a:schemeClr val="tx1">
                  <a:lumMod val="75000"/>
                </a:schemeClr>
              </a:solidFill>
              <a:latin typeface="Arial" charset="0"/>
              <a:ea typeface="Arial" charset="0"/>
              <a:cs typeface="Arial" charset="0"/>
            </a:endParaRPr>
          </a:p>
          <a:p>
            <a:pPr marL="971550" lvl="1" indent="-514350">
              <a:lnSpc>
                <a:spcPts val="3600"/>
              </a:lnSpc>
              <a:spcAft>
                <a:spcPts val="1200"/>
              </a:spcAft>
              <a:buClr>
                <a:srgbClr val="003B63"/>
              </a:buClr>
              <a:buSzPct val="100000"/>
              <a:buFont typeface="+mj-lt"/>
              <a:buAutoNum type="alphaUcPeriod"/>
              <a:defRPr/>
            </a:pPr>
            <a:r>
              <a:rPr lang="en-US" sz="2600" dirty="0">
                <a:solidFill>
                  <a:schemeClr val="tx1">
                    <a:lumMod val="75000"/>
                  </a:schemeClr>
                </a:solidFill>
                <a:latin typeface="Arial" charset="0"/>
                <a:ea typeface="Arial" charset="0"/>
                <a:cs typeface="Arial" charset="0"/>
                <a:sym typeface="Symbol" panose="05050102010706020507" pitchFamily="18" charset="2"/>
              </a:rPr>
              <a:t>͏</a:t>
            </a:r>
            <a:r>
              <a:rPr lang="en-US" sz="2600" b="1" dirty="0">
                <a:solidFill>
                  <a:schemeClr val="tx1">
                    <a:lumMod val="75000"/>
                  </a:schemeClr>
                </a:solidFill>
                <a:latin typeface="Arial" charset="0"/>
                <a:ea typeface="Arial" charset="0"/>
                <a:cs typeface="Arial" charset="0"/>
              </a:rPr>
              <a:t>Traditional</a:t>
            </a:r>
            <a:r>
              <a:rPr lang="en-US" sz="2600" dirty="0">
                <a:solidFill>
                  <a:schemeClr val="tx1">
                    <a:lumMod val="75000"/>
                  </a:schemeClr>
                </a:solidFill>
                <a:latin typeface="Arial" charset="0"/>
                <a:ea typeface="Arial" charset="0"/>
                <a:cs typeface="Arial" charset="0"/>
              </a:rPr>
              <a:t> </a:t>
            </a:r>
            <a:r>
              <a:rPr lang="en-US" sz="2600" b="1" dirty="0">
                <a:solidFill>
                  <a:schemeClr val="tx1">
                    <a:lumMod val="75000"/>
                  </a:schemeClr>
                </a:solidFill>
                <a:latin typeface="Arial" charset="0"/>
                <a:ea typeface="Arial" charset="0"/>
                <a:cs typeface="Arial" charset="0"/>
              </a:rPr>
              <a:t>metrics</a:t>
            </a:r>
            <a:r>
              <a:rPr lang="en-US" sz="2600" dirty="0">
                <a:solidFill>
                  <a:schemeClr val="tx1">
                    <a:lumMod val="75000"/>
                  </a:schemeClr>
                </a:solidFill>
                <a:latin typeface="Arial" charset="0"/>
                <a:ea typeface="Arial" charset="0"/>
                <a:cs typeface="Arial" charset="0"/>
              </a:rPr>
              <a:t> such as batting average </a:t>
            </a:r>
            <a:r>
              <a:rPr lang="en-US" sz="2600" b="1" dirty="0">
                <a:solidFill>
                  <a:schemeClr val="tx1">
                    <a:lumMod val="75000"/>
                  </a:schemeClr>
                </a:solidFill>
                <a:latin typeface="Arial" charset="0"/>
                <a:ea typeface="Arial" charset="0"/>
                <a:cs typeface="Arial" charset="0"/>
              </a:rPr>
              <a:t>are</a:t>
            </a:r>
            <a:r>
              <a:rPr lang="en-US" sz="2600" dirty="0">
                <a:solidFill>
                  <a:schemeClr val="tx1">
                    <a:lumMod val="75000"/>
                  </a:schemeClr>
                </a:solidFill>
                <a:latin typeface="Arial" charset="0"/>
                <a:ea typeface="Arial" charset="0"/>
                <a:cs typeface="Arial" charset="0"/>
              </a:rPr>
              <a:t> </a:t>
            </a:r>
            <a:r>
              <a:rPr lang="en-US" sz="2600" b="1" dirty="0">
                <a:solidFill>
                  <a:schemeClr val="tx1">
                    <a:lumMod val="75000"/>
                  </a:schemeClr>
                </a:solidFill>
                <a:latin typeface="Arial" charset="0"/>
                <a:ea typeface="Arial" charset="0"/>
                <a:cs typeface="Arial" charset="0"/>
              </a:rPr>
              <a:t>important</a:t>
            </a:r>
            <a:r>
              <a:rPr lang="en-US" sz="2600" dirty="0">
                <a:solidFill>
                  <a:schemeClr val="tx1">
                    <a:lumMod val="75000"/>
                  </a:schemeClr>
                </a:solidFill>
                <a:latin typeface="Arial" charset="0"/>
                <a:ea typeface="Arial" charset="0"/>
                <a:cs typeface="Arial" charset="0"/>
              </a:rPr>
              <a:t> in determining player performance.</a:t>
            </a:r>
          </a:p>
        </p:txBody>
      </p:sp>
      <p:sp>
        <p:nvSpPr>
          <p:cNvPr id="103" name="TextBox 102">
            <a:extLst>
              <a:ext uri="{FF2B5EF4-FFF2-40B4-BE49-F238E27FC236}">
                <a16:creationId xmlns:a16="http://schemas.microsoft.com/office/drawing/2014/main" id="{93FE8DF5-DF73-4560-AEA7-C954C76516EB}"/>
              </a:ext>
            </a:extLst>
          </p:cNvPr>
          <p:cNvSpPr txBox="1"/>
          <p:nvPr/>
        </p:nvSpPr>
        <p:spPr>
          <a:xfrm>
            <a:off x="27643431" y="18697579"/>
            <a:ext cx="9000000" cy="2339230"/>
          </a:xfrm>
          <a:prstGeom prst="rect">
            <a:avLst/>
          </a:prstGeom>
          <a:solidFill>
            <a:schemeClr val="bg1">
              <a:alpha val="63000"/>
            </a:schemeClr>
          </a:solidFill>
          <a:effectLst/>
        </p:spPr>
        <p:txBody>
          <a:bodyPr wrap="square">
            <a:spAutoFit/>
          </a:bodyPr>
          <a:lstStyle/>
          <a:p>
            <a:pPr>
              <a:lnSpc>
                <a:spcPts val="3600"/>
              </a:lnSpc>
              <a:spcAft>
                <a:spcPts val="1000"/>
              </a:spcAft>
              <a:buClr>
                <a:schemeClr val="tx2"/>
              </a:buClr>
              <a:defRPr/>
            </a:pPr>
            <a:r>
              <a:rPr lang="en-US" sz="4000" b="1" dirty="0">
                <a:solidFill>
                  <a:srgbClr val="003B63"/>
                </a:solidFill>
                <a:latin typeface="+mj-lt"/>
              </a:rPr>
              <a:t>References</a:t>
            </a:r>
            <a:r>
              <a:rPr lang="en-US" sz="4000" dirty="0">
                <a:solidFill>
                  <a:srgbClr val="003B63"/>
                </a:solidFill>
                <a:latin typeface="+mj-lt"/>
                <a:ea typeface="Arial" charset="0"/>
                <a:cs typeface="Arial" charset="0"/>
              </a:rPr>
              <a:t> </a:t>
            </a:r>
            <a:r>
              <a:rPr lang="en-US" sz="2400" dirty="0">
                <a:solidFill>
                  <a:schemeClr val="tx1">
                    <a:lumMod val="75000"/>
                  </a:schemeClr>
                </a:solidFill>
                <a:latin typeface="Arial" charset="0"/>
                <a:ea typeface="Arial" charset="0"/>
                <a:cs typeface="Arial" charset="0"/>
              </a:rPr>
              <a:t> </a:t>
            </a:r>
          </a:p>
          <a:p>
            <a:pPr>
              <a:lnSpc>
                <a:spcPts val="3325"/>
              </a:lnSpc>
              <a:buClr>
                <a:srgbClr val="003B63"/>
              </a:buClr>
              <a:buSzPct val="90000"/>
              <a:buFont typeface="+mj-lt"/>
              <a:buAutoNum type="arabicPeriod"/>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Pedregosa</a:t>
            </a:r>
            <a:r>
              <a:rPr lang="en-US" sz="1800" dirty="0">
                <a:effectLst/>
                <a:latin typeface="Arial" panose="020B0604020202020204" pitchFamily="34" charset="0"/>
                <a:ea typeface="Calibri" panose="020F0502020204030204" pitchFamily="34" charset="0"/>
                <a:cs typeface="Times New Roman" panose="02020603050405020304" pitchFamily="18" charset="0"/>
              </a:rPr>
              <a:t>, F.,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Varoquaux</a:t>
            </a:r>
            <a:r>
              <a:rPr lang="en-US" sz="1800" dirty="0">
                <a:effectLst/>
                <a:latin typeface="Arial" panose="020B0604020202020204" pitchFamily="34" charset="0"/>
                <a:ea typeface="Calibri" panose="020F0502020204030204" pitchFamily="34" charset="0"/>
                <a:cs typeface="Times New Roman" panose="02020603050405020304" pitchFamily="18" charset="0"/>
              </a:rPr>
              <a:t>, G.,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Gramfort</a:t>
            </a:r>
            <a:r>
              <a:rPr lang="en-US" sz="1800" dirty="0">
                <a:effectLst/>
                <a:latin typeface="Arial" panose="020B0604020202020204" pitchFamily="34" charset="0"/>
                <a:ea typeface="Calibri" panose="020F0502020204030204" pitchFamily="34" charset="0"/>
                <a:cs typeface="Times New Roman" panose="02020603050405020304" pitchFamily="18" charset="0"/>
              </a:rPr>
              <a:t>, A., Michel, V.,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Thirion</a:t>
            </a:r>
            <a:r>
              <a:rPr lang="en-US" sz="1800" dirty="0">
                <a:effectLst/>
                <a:latin typeface="Arial" panose="020B0604020202020204" pitchFamily="34" charset="0"/>
                <a:ea typeface="Calibri" panose="020F0502020204030204" pitchFamily="34" charset="0"/>
                <a:cs typeface="Times New Roman" panose="02020603050405020304" pitchFamily="18" charset="0"/>
              </a:rPr>
              <a:t>, B., Grisel, O., ...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Duchesnay</a:t>
            </a:r>
            <a:r>
              <a:rPr lang="en-US" sz="1800" dirty="0">
                <a:effectLst/>
                <a:latin typeface="Arial" panose="020B0604020202020204" pitchFamily="34" charset="0"/>
                <a:ea typeface="Calibri" panose="020F0502020204030204" pitchFamily="34" charset="0"/>
                <a:cs typeface="Times New Roman" panose="02020603050405020304" pitchFamily="18" charset="0"/>
              </a:rPr>
              <a:t>, E. (2011). Scikit-learn: Machine Learning in Python. </a:t>
            </a:r>
            <a:r>
              <a:rPr lang="en-US" sz="1800" i="1" dirty="0">
                <a:effectLst/>
                <a:latin typeface="Arial" panose="020B0604020202020204" pitchFamily="34" charset="0"/>
                <a:ea typeface="Calibri" panose="020F0502020204030204" pitchFamily="34" charset="0"/>
                <a:cs typeface="Times New Roman" panose="02020603050405020304" pitchFamily="18" charset="0"/>
              </a:rPr>
              <a:t>Journal of Machine Learning Research</a:t>
            </a:r>
            <a:r>
              <a:rPr lang="en-US" sz="1800" dirty="0">
                <a:effectLst/>
                <a:latin typeface="Arial" panose="020B0604020202020204" pitchFamily="34" charset="0"/>
                <a:ea typeface="Calibri" panose="020F0502020204030204" pitchFamily="34" charset="0"/>
                <a:cs typeface="Times New Roman" panose="02020603050405020304" pitchFamily="18" charset="0"/>
              </a:rPr>
              <a:t>, 2825-2830.</a:t>
            </a:r>
            <a:endParaRPr lang="en-AU" sz="1800" dirty="0">
              <a:effectLst/>
              <a:latin typeface="Arial" panose="020B0604020202020204" pitchFamily="34" charset="0"/>
              <a:ea typeface="Calibri" panose="020F0502020204030204" pitchFamily="34" charset="0"/>
              <a:cs typeface="Times New Roman" panose="02020603050405020304" pitchFamily="18" charset="0"/>
            </a:endParaRPr>
          </a:p>
          <a:p>
            <a:pPr>
              <a:lnSpc>
                <a:spcPts val="3325"/>
              </a:lnSpc>
              <a:buClr>
                <a:srgbClr val="003B63"/>
              </a:buClr>
              <a:buSzPct val="90000"/>
              <a:buFont typeface="+mj-lt"/>
              <a:buAutoNum type="arabicPeriod"/>
              <a:defRPr/>
            </a:pPr>
            <a:endParaRPr lang="en-US" altLang="en-US" sz="2400" dirty="0">
              <a:solidFill>
                <a:schemeClr val="tx1">
                  <a:lumMod val="75000"/>
                </a:schemeClr>
              </a:solidFill>
              <a:latin typeface="Arial" panose="020B0604020202020204" pitchFamily="34" charset="0"/>
              <a:ea typeface="Calibri" panose="020F0502020204030204" pitchFamily="34" charset="0"/>
              <a:cs typeface="Arial" panose="020B0604020202020204" pitchFamily="34" charset="0"/>
            </a:endParaRPr>
          </a:p>
        </p:txBody>
      </p:sp>
      <p:sp>
        <p:nvSpPr>
          <p:cNvPr id="108" name="TextBox 107">
            <a:extLst>
              <a:ext uri="{FF2B5EF4-FFF2-40B4-BE49-F238E27FC236}">
                <a16:creationId xmlns:a16="http://schemas.microsoft.com/office/drawing/2014/main" id="{5A788974-68A2-44FD-9E74-CD9BF8513E3D}"/>
              </a:ext>
            </a:extLst>
          </p:cNvPr>
          <p:cNvSpPr txBox="1"/>
          <p:nvPr/>
        </p:nvSpPr>
        <p:spPr>
          <a:xfrm>
            <a:off x="11640809" y="17604648"/>
            <a:ext cx="8073994" cy="707886"/>
          </a:xfrm>
          <a:prstGeom prst="rect">
            <a:avLst/>
          </a:prstGeom>
          <a:solidFill>
            <a:schemeClr val="bg1">
              <a:alpha val="42000"/>
            </a:schemeClr>
          </a:solidFill>
        </p:spPr>
        <p:txBody>
          <a:bodyPr wrap="square">
            <a:spAutoFit/>
          </a:bodyPr>
          <a:lstStyle/>
          <a:p>
            <a:pPr>
              <a:spcBef>
                <a:spcPts val="600"/>
              </a:spcBef>
              <a:buClr>
                <a:schemeClr val="tx2"/>
              </a:buClr>
              <a:defRPr/>
            </a:pPr>
            <a:r>
              <a:rPr lang="en-US" sz="2000" i="1" dirty="0">
                <a:solidFill>
                  <a:schemeClr val="tx1">
                    <a:lumMod val="75000"/>
                  </a:schemeClr>
                </a:solidFill>
                <a:latin typeface="Arial" charset="0"/>
                <a:ea typeface="Arial" charset="0"/>
                <a:cs typeface="Arial" charset="0"/>
              </a:rPr>
              <a:t>Model comparison using Mean Absolute Error, Root Mean Squared Error, and Coefficient of Determination (R</a:t>
            </a:r>
            <a:r>
              <a:rPr lang="en-US" sz="2000" i="1" baseline="30000" dirty="0">
                <a:solidFill>
                  <a:schemeClr val="tx1">
                    <a:lumMod val="75000"/>
                  </a:schemeClr>
                </a:solidFill>
                <a:latin typeface="Arial" charset="0"/>
                <a:ea typeface="Arial" charset="0"/>
                <a:cs typeface="Arial" charset="0"/>
              </a:rPr>
              <a:t>2</a:t>
            </a:r>
            <a:r>
              <a:rPr lang="en-US" sz="2000" i="1" dirty="0">
                <a:solidFill>
                  <a:schemeClr val="tx1">
                    <a:lumMod val="75000"/>
                  </a:schemeClr>
                </a:solidFill>
                <a:latin typeface="Arial" charset="0"/>
                <a:ea typeface="Arial" charset="0"/>
                <a:cs typeface="Arial" charset="0"/>
              </a:rPr>
              <a:t>).</a:t>
            </a:r>
          </a:p>
        </p:txBody>
      </p:sp>
      <p:graphicFrame>
        <p:nvGraphicFramePr>
          <p:cNvPr id="110" name="Table 109">
            <a:extLst>
              <a:ext uri="{FF2B5EF4-FFF2-40B4-BE49-F238E27FC236}">
                <a16:creationId xmlns:a16="http://schemas.microsoft.com/office/drawing/2014/main" id="{01B23D08-F3C1-4F33-B364-6B3C22ADC58E}"/>
              </a:ext>
            </a:extLst>
          </p:cNvPr>
          <p:cNvGraphicFramePr>
            <a:graphicFrameLocks noGrp="1"/>
          </p:cNvGraphicFramePr>
          <p:nvPr>
            <p:extLst>
              <p:ext uri="{D42A27DB-BD31-4B8C-83A1-F6EECF244321}">
                <p14:modId xmlns:p14="http://schemas.microsoft.com/office/powerpoint/2010/main" val="1920625087"/>
              </p:ext>
            </p:extLst>
          </p:nvPr>
        </p:nvGraphicFramePr>
        <p:xfrm>
          <a:off x="21440816" y="12791943"/>
          <a:ext cx="4885767" cy="6948000"/>
        </p:xfrm>
        <a:graphic>
          <a:graphicData uri="http://schemas.openxmlformats.org/drawingml/2006/table">
            <a:tbl>
              <a:tblPr firstRow="1" bandRow="1">
                <a:tableStyleId>{6E25E649-3F16-4E02-A733-19D2CDBF48F0}</a:tableStyleId>
              </a:tblPr>
              <a:tblGrid>
                <a:gridCol w="4885767">
                  <a:extLst>
                    <a:ext uri="{9D8B030D-6E8A-4147-A177-3AD203B41FA5}">
                      <a16:colId xmlns:a16="http://schemas.microsoft.com/office/drawing/2014/main" val="20000"/>
                    </a:ext>
                  </a:extLst>
                </a:gridCol>
              </a:tblGrid>
              <a:tr h="828000">
                <a:tc>
                  <a:txBody>
                    <a:bodyPr/>
                    <a:lstStyle/>
                    <a:p>
                      <a:pPr algn="ctr"/>
                      <a:r>
                        <a:rPr lang="en-US" sz="3200" dirty="0">
                          <a:ln>
                            <a:noFill/>
                            <a:prstDash val="dash"/>
                          </a:ln>
                        </a:rPr>
                        <a:t>Domestic Metrics</a:t>
                      </a:r>
                      <a:endParaRPr lang="en-US" sz="3200" b="1" dirty="0">
                        <a:ln>
                          <a:noFill/>
                          <a:prstDash val="dash"/>
                        </a:ln>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B63"/>
                    </a:solidFill>
                  </a:tcPr>
                </a:tc>
                <a:extLst>
                  <a:ext uri="{0D108BD9-81ED-4DB2-BD59-A6C34878D82A}">
                    <a16:rowId xmlns:a16="http://schemas.microsoft.com/office/drawing/2014/main" val="10000"/>
                  </a:ext>
                </a:extLst>
              </a:tr>
              <a:tr h="612000">
                <a:tc>
                  <a:txBody>
                    <a:bodyPr/>
                    <a:lstStyle/>
                    <a:p>
                      <a:pPr algn="ctr"/>
                      <a:r>
                        <a:rPr lang="en-US" sz="2600" b="0" cap="none" spc="0" dirty="0">
                          <a:ln>
                            <a:noFill/>
                          </a:ln>
                          <a:solidFill>
                            <a:schemeClr val="tx1"/>
                          </a:solidFill>
                          <a:effectLst/>
                          <a:latin typeface="Arial" panose="020B0604020202020204" pitchFamily="34" charset="0"/>
                          <a:cs typeface="Arial" panose="020B0604020202020204" pitchFamily="34" charset="0"/>
                        </a:rPr>
                        <a:t>Batting Position</a:t>
                      </a:r>
                    </a:p>
                  </a:txBody>
                  <a:tcPr anchor="ctr">
                    <a:lnL w="12700" cap="flat" cmpd="sng" algn="ctr">
                      <a:noFill/>
                      <a:prstDash val="solid"/>
                      <a:round/>
                      <a:headEnd type="none" w="med" len="med"/>
                      <a:tailEnd type="none" w="med" len="med"/>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12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0" cap="none" spc="0" dirty="0">
                          <a:ln>
                            <a:noFill/>
                          </a:ln>
                          <a:solidFill>
                            <a:schemeClr val="tx1"/>
                          </a:solidFill>
                          <a:effectLst/>
                          <a:latin typeface="Arial" panose="020B0604020202020204" pitchFamily="34" charset="0"/>
                          <a:cs typeface="Arial" panose="020B0604020202020204" pitchFamily="34" charset="0"/>
                        </a:rPr>
                        <a:t>Team Highest Scorer %</a:t>
                      </a:r>
                    </a:p>
                  </a:txBody>
                  <a:tcPr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12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0" cap="none" spc="0" dirty="0">
                          <a:ln>
                            <a:noFill/>
                          </a:ln>
                          <a:solidFill>
                            <a:schemeClr val="tx1"/>
                          </a:solidFill>
                          <a:effectLst/>
                          <a:latin typeface="Arial" panose="020B0604020202020204" pitchFamily="34" charset="0"/>
                          <a:cs typeface="Arial" panose="020B0604020202020204" pitchFamily="34" charset="0"/>
                        </a:rPr>
                        <a:t>Start Rate</a:t>
                      </a:r>
                    </a:p>
                  </a:txBody>
                  <a:tcPr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612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0" cap="none" spc="0" dirty="0">
                          <a:ln>
                            <a:noFill/>
                          </a:ln>
                          <a:solidFill>
                            <a:schemeClr val="tx1"/>
                          </a:solidFill>
                          <a:effectLst/>
                          <a:latin typeface="Arial" panose="020B0604020202020204" pitchFamily="34" charset="0"/>
                          <a:cs typeface="Arial" panose="020B0604020202020204" pitchFamily="34" charset="0"/>
                        </a:rPr>
                        <a:t>Team Run Contribution</a:t>
                      </a:r>
                    </a:p>
                  </a:txBody>
                  <a:tcPr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612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0" cap="none" spc="0" dirty="0">
                          <a:ln>
                            <a:noFill/>
                          </a:ln>
                          <a:solidFill>
                            <a:schemeClr val="tx1"/>
                          </a:solidFill>
                          <a:effectLst/>
                          <a:latin typeface="Arial" panose="020B0604020202020204" pitchFamily="34" charset="0"/>
                          <a:cs typeface="Arial" panose="020B0604020202020204" pitchFamily="34" charset="0"/>
                        </a:rPr>
                        <a:t>Average Ball Count</a:t>
                      </a: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612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0" cap="none" spc="0" dirty="0">
                          <a:ln>
                            <a:noFill/>
                          </a:ln>
                          <a:solidFill>
                            <a:schemeClr val="tx1"/>
                          </a:solidFill>
                          <a:effectLst/>
                          <a:latin typeface="Arial" panose="020B0604020202020204" pitchFamily="34" charset="0"/>
                          <a:cs typeface="Arial" panose="020B0604020202020204" pitchFamily="34" charset="0"/>
                        </a:rPr>
                        <a:t>Match Count</a:t>
                      </a: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46672250"/>
                  </a:ext>
                </a:extLst>
              </a:tr>
              <a:tr h="612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0" cap="none" spc="0" dirty="0">
                          <a:ln>
                            <a:noFill/>
                          </a:ln>
                          <a:solidFill>
                            <a:schemeClr val="tx1"/>
                          </a:solidFill>
                          <a:effectLst/>
                          <a:latin typeface="Arial" panose="020B0604020202020204" pitchFamily="34" charset="0"/>
                          <a:cs typeface="Arial" panose="020B0604020202020204" pitchFamily="34" charset="0"/>
                        </a:rPr>
                        <a:t>Batting Average</a:t>
                      </a: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02499045"/>
                  </a:ext>
                </a:extLst>
              </a:tr>
              <a:tr h="612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0" cap="none" spc="0" dirty="0">
                          <a:ln>
                            <a:noFill/>
                          </a:ln>
                          <a:solidFill>
                            <a:schemeClr val="tx1"/>
                          </a:solidFill>
                          <a:effectLst/>
                          <a:latin typeface="Arial" panose="020B0604020202020204" pitchFamily="34" charset="0"/>
                          <a:cs typeface="Arial" panose="020B0604020202020204" pitchFamily="34" charset="0"/>
                        </a:rPr>
                        <a:t>High Score</a:t>
                      </a: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0445109"/>
                  </a:ext>
                </a:extLst>
              </a:tr>
              <a:tr h="612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0" cap="none" spc="0" dirty="0">
                          <a:ln>
                            <a:noFill/>
                          </a:ln>
                          <a:solidFill>
                            <a:schemeClr val="tx1"/>
                          </a:solidFill>
                          <a:effectLst/>
                          <a:latin typeface="Arial" panose="020B0604020202020204" pitchFamily="34" charset="0"/>
                          <a:cs typeface="Arial" panose="020B0604020202020204" pitchFamily="34" charset="0"/>
                        </a:rPr>
                        <a:t>Four Rate</a:t>
                      </a: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8138741"/>
                  </a:ext>
                </a:extLst>
              </a:tr>
              <a:tr h="612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0" cap="none" spc="0" dirty="0">
                          <a:ln>
                            <a:noFill/>
                          </a:ln>
                          <a:solidFill>
                            <a:schemeClr val="tx1"/>
                          </a:solidFill>
                          <a:effectLst/>
                          <a:latin typeface="Arial" panose="020B0604020202020204" pitchFamily="34" charset="0"/>
                          <a:cs typeface="Arial" panose="020B0604020202020204" pitchFamily="34" charset="0"/>
                        </a:rPr>
                        <a:t>50 Rate</a:t>
                      </a: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8234829"/>
                  </a:ext>
                </a:extLst>
              </a:tr>
            </a:tbl>
          </a:graphicData>
        </a:graphic>
      </p:graphicFrame>
      <p:cxnSp>
        <p:nvCxnSpPr>
          <p:cNvPr id="112" name="Straight Connector 111">
            <a:extLst>
              <a:ext uri="{FF2B5EF4-FFF2-40B4-BE49-F238E27FC236}">
                <a16:creationId xmlns:a16="http://schemas.microsoft.com/office/drawing/2014/main" id="{9941B534-B68D-4838-80D0-3649F9966445}"/>
              </a:ext>
            </a:extLst>
          </p:cNvPr>
          <p:cNvCxnSpPr/>
          <p:nvPr/>
        </p:nvCxnSpPr>
        <p:spPr bwMode="auto">
          <a:xfrm flipV="1">
            <a:off x="27463431" y="11574379"/>
            <a:ext cx="9000000" cy="0"/>
          </a:xfrm>
          <a:prstGeom prst="line">
            <a:avLst/>
          </a:prstGeom>
          <a:noFill/>
          <a:ln w="25400" cap="flat" cmpd="sng" algn="ctr">
            <a:solidFill>
              <a:schemeClr val="tx1"/>
            </a:solidFill>
            <a:prstDash val="dash"/>
            <a:round/>
            <a:headEnd type="none" w="med" len="med"/>
            <a:tailEnd type="none" w="med" len="med"/>
          </a:ln>
          <a:effectLst/>
        </p:spPr>
      </p:cxnSp>
      <p:sp>
        <p:nvSpPr>
          <p:cNvPr id="113" name="TextBox 112">
            <a:extLst>
              <a:ext uri="{FF2B5EF4-FFF2-40B4-BE49-F238E27FC236}">
                <a16:creationId xmlns:a16="http://schemas.microsoft.com/office/drawing/2014/main" id="{3D720A5B-0A63-4BF6-8F20-33C142C92C5F}"/>
              </a:ext>
            </a:extLst>
          </p:cNvPr>
          <p:cNvSpPr txBox="1"/>
          <p:nvPr/>
        </p:nvSpPr>
        <p:spPr>
          <a:xfrm>
            <a:off x="21440816" y="19985058"/>
            <a:ext cx="5207776" cy="400110"/>
          </a:xfrm>
          <a:prstGeom prst="rect">
            <a:avLst/>
          </a:prstGeom>
          <a:solidFill>
            <a:schemeClr val="bg1">
              <a:alpha val="42000"/>
            </a:schemeClr>
          </a:solidFill>
        </p:spPr>
        <p:txBody>
          <a:bodyPr wrap="square">
            <a:spAutoFit/>
          </a:bodyPr>
          <a:lstStyle/>
          <a:p>
            <a:pPr algn="ctr">
              <a:spcBef>
                <a:spcPts val="600"/>
              </a:spcBef>
              <a:buClr>
                <a:schemeClr val="tx2"/>
              </a:buClr>
              <a:defRPr/>
            </a:pPr>
            <a:r>
              <a:rPr lang="en-US" sz="2000" i="1" dirty="0">
                <a:solidFill>
                  <a:schemeClr val="tx1">
                    <a:lumMod val="75000"/>
                  </a:schemeClr>
                </a:solidFill>
                <a:latin typeface="Arial" charset="0"/>
                <a:ea typeface="Arial" charset="0"/>
                <a:cs typeface="Arial" charset="0"/>
              </a:rPr>
              <a:t>Sample of  most important domestic metrics.</a:t>
            </a:r>
          </a:p>
        </p:txBody>
      </p:sp>
      <p:pic>
        <p:nvPicPr>
          <p:cNvPr id="117" name="Picture 116">
            <a:extLst>
              <a:ext uri="{FF2B5EF4-FFF2-40B4-BE49-F238E27FC236}">
                <a16:creationId xmlns:a16="http://schemas.microsoft.com/office/drawing/2014/main" id="{77173CDB-EECF-490B-B8A9-CC271C430321}"/>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Effect>
                      <a14:saturation sat="400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0949013" y="6137003"/>
            <a:ext cx="464970" cy="464970"/>
          </a:xfrm>
          <a:prstGeom prst="rect">
            <a:avLst/>
          </a:prstGeom>
          <a:noFill/>
          <a:ln>
            <a:noFill/>
          </a:ln>
        </p:spPr>
      </p:pic>
      <p:pic>
        <p:nvPicPr>
          <p:cNvPr id="118" name="Picture 117">
            <a:extLst>
              <a:ext uri="{FF2B5EF4-FFF2-40B4-BE49-F238E27FC236}">
                <a16:creationId xmlns:a16="http://schemas.microsoft.com/office/drawing/2014/main" id="{3E6A6771-FB9D-496E-9D49-495EBD31869F}"/>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11200"/>
                    </a14:imgEffect>
                    <a14:imgEffect>
                      <a14:saturation sat="400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9203885" y="6137003"/>
            <a:ext cx="464970" cy="464970"/>
          </a:xfrm>
          <a:prstGeom prst="rect">
            <a:avLst/>
          </a:prstGeom>
        </p:spPr>
      </p:pic>
      <p:pic>
        <p:nvPicPr>
          <p:cNvPr id="119" name="Picture 118">
            <a:extLst>
              <a:ext uri="{FF2B5EF4-FFF2-40B4-BE49-F238E27FC236}">
                <a16:creationId xmlns:a16="http://schemas.microsoft.com/office/drawing/2014/main" id="{0CE3CBA7-CFCB-4AC6-B73A-8DFFDE4C8EEE}"/>
              </a:ext>
            </a:extLst>
          </p:cNvPr>
          <p:cNvPicPr>
            <a:picLocks noChangeAspect="1"/>
          </p:cNvPicPr>
          <p:nvPr/>
        </p:nvPicPr>
        <p:blipFill>
          <a:blip r:embed="rId7">
            <a:extLst>
              <a:ext uri="{BEBA8EAE-BF5A-486C-A8C5-ECC9F3942E4B}">
                <a14:imgProps xmlns:a14="http://schemas.microsoft.com/office/drawing/2010/main">
                  <a14:imgLayer r:embed="rId8">
                    <a14:imgEffect>
                      <a14:colorTemperature colorTemp="11200"/>
                    </a14:imgEffect>
                    <a14:imgEffect>
                      <a14:saturation sat="400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0949013" y="12791403"/>
            <a:ext cx="464970" cy="464970"/>
          </a:xfrm>
          <a:prstGeom prst="rect">
            <a:avLst/>
          </a:prstGeom>
        </p:spPr>
      </p:pic>
      <p:pic>
        <p:nvPicPr>
          <p:cNvPr id="120" name="Picture 119">
            <a:extLst>
              <a:ext uri="{FF2B5EF4-FFF2-40B4-BE49-F238E27FC236}">
                <a16:creationId xmlns:a16="http://schemas.microsoft.com/office/drawing/2014/main" id="{5D288CC7-4C3B-43CE-AC79-7BEFE3486A2A}"/>
              </a:ext>
            </a:extLst>
          </p:cNvPr>
          <p:cNvPicPr>
            <a:picLocks noChangeAspect="1"/>
          </p:cNvPicPr>
          <p:nvPr/>
        </p:nvPicPr>
        <p:blipFill>
          <a:blip r:embed="rId9">
            <a:extLst>
              <a:ext uri="{BEBA8EAE-BF5A-486C-A8C5-ECC9F3942E4B}">
                <a14:imgProps xmlns:a14="http://schemas.microsoft.com/office/drawing/2010/main">
                  <a14:imgLayer r:embed="rId10">
                    <a14:imgEffect>
                      <a14:colorTemperature colorTemp="11200"/>
                    </a14:imgEffect>
                    <a14:imgEffect>
                      <a14:saturation sat="400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20471579" y="12796136"/>
            <a:ext cx="464970" cy="464970"/>
          </a:xfrm>
          <a:prstGeom prst="rect">
            <a:avLst/>
          </a:prstGeom>
        </p:spPr>
      </p:pic>
      <p:graphicFrame>
        <p:nvGraphicFramePr>
          <p:cNvPr id="122" name="Table 121">
            <a:extLst>
              <a:ext uri="{FF2B5EF4-FFF2-40B4-BE49-F238E27FC236}">
                <a16:creationId xmlns:a16="http://schemas.microsoft.com/office/drawing/2014/main" id="{6D56E237-08FC-4580-AB9B-B693394AA49A}"/>
              </a:ext>
            </a:extLst>
          </p:cNvPr>
          <p:cNvGraphicFramePr>
            <a:graphicFrameLocks noGrp="1"/>
          </p:cNvGraphicFramePr>
          <p:nvPr>
            <p:extLst>
              <p:ext uri="{D42A27DB-BD31-4B8C-83A1-F6EECF244321}">
                <p14:modId xmlns:p14="http://schemas.microsoft.com/office/powerpoint/2010/main" val="853639845"/>
              </p:ext>
            </p:extLst>
          </p:nvPr>
        </p:nvGraphicFramePr>
        <p:xfrm>
          <a:off x="11766797" y="12796136"/>
          <a:ext cx="8095587" cy="4539840"/>
        </p:xfrm>
        <a:graphic>
          <a:graphicData uri="http://schemas.openxmlformats.org/drawingml/2006/table">
            <a:tbl>
              <a:tblPr firstRow="1" bandRow="1">
                <a:tableStyleId>{6E25E649-3F16-4E02-A733-19D2CDBF48F0}</a:tableStyleId>
              </a:tblPr>
              <a:tblGrid>
                <a:gridCol w="3775587">
                  <a:extLst>
                    <a:ext uri="{9D8B030D-6E8A-4147-A177-3AD203B41FA5}">
                      <a16:colId xmlns:a16="http://schemas.microsoft.com/office/drawing/2014/main" val="20000"/>
                    </a:ext>
                  </a:extLst>
                </a:gridCol>
                <a:gridCol w="1440000">
                  <a:extLst>
                    <a:ext uri="{9D8B030D-6E8A-4147-A177-3AD203B41FA5}">
                      <a16:colId xmlns:a16="http://schemas.microsoft.com/office/drawing/2014/main" val="20001"/>
                    </a:ext>
                  </a:extLst>
                </a:gridCol>
                <a:gridCol w="1440000">
                  <a:extLst>
                    <a:ext uri="{9D8B030D-6E8A-4147-A177-3AD203B41FA5}">
                      <a16:colId xmlns:a16="http://schemas.microsoft.com/office/drawing/2014/main" val="20002"/>
                    </a:ext>
                  </a:extLst>
                </a:gridCol>
                <a:gridCol w="1440000">
                  <a:extLst>
                    <a:ext uri="{9D8B030D-6E8A-4147-A177-3AD203B41FA5}">
                      <a16:colId xmlns:a16="http://schemas.microsoft.com/office/drawing/2014/main" val="20003"/>
                    </a:ext>
                  </a:extLst>
                </a:gridCol>
              </a:tblGrid>
              <a:tr h="828000">
                <a:tc gridSpan="4">
                  <a:txBody>
                    <a:bodyPr/>
                    <a:lstStyle/>
                    <a:p>
                      <a:pPr algn="ctr"/>
                      <a:r>
                        <a:rPr lang="en-US" sz="3200" dirty="0">
                          <a:ln>
                            <a:noFill/>
                            <a:prstDash val="dash"/>
                          </a:ln>
                          <a:latin typeface="Arial" panose="020B0604020202020204" pitchFamily="34" charset="0"/>
                          <a:cs typeface="Arial" panose="020B0604020202020204" pitchFamily="34" charset="0"/>
                        </a:rPr>
                        <a:t>Model Performance</a:t>
                      </a:r>
                      <a:endParaRPr lang="en-US" sz="3200" b="1" dirty="0">
                        <a:ln>
                          <a:noFill/>
                          <a:prstDash val="dash"/>
                        </a:ln>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B63"/>
                    </a:solid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dirty="0">
                        <a:ln>
                          <a:solidFill>
                            <a:schemeClr val="tx1"/>
                          </a:solidFill>
                          <a:prstDash val="dash"/>
                        </a:ln>
                      </a:endParaRPr>
                    </a:p>
                  </a:txBody>
                  <a:tcPr>
                    <a:lnL w="12700" cap="flat" cmpd="sng" algn="ctr">
                      <a:noFill/>
                      <a:prstDash val="sysDash"/>
                      <a:round/>
                      <a:headEnd type="none" w="med" len="med"/>
                      <a:tailEnd type="none" w="med" len="med"/>
                    </a:lnL>
                    <a:lnR w="3175" cap="flat" cmpd="sng" algn="ctr">
                      <a:solidFill>
                        <a:schemeClr val="bg2">
                          <a:lumMod val="75000"/>
                        </a:schemeClr>
                      </a:solidFill>
                      <a:prstDash val="sysDash"/>
                      <a:round/>
                      <a:headEnd type="none" w="med" len="med"/>
                      <a:tailEnd type="none" w="med" len="med"/>
                    </a:lnR>
                    <a:lnT w="3175" cap="flat" cmpd="sng" algn="ctr">
                      <a:solidFill>
                        <a:schemeClr val="bg2">
                          <a:lumMod val="75000"/>
                        </a:scheme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648000">
                <a:tc>
                  <a:txBody>
                    <a:bodyPr/>
                    <a:lstStyle/>
                    <a:p>
                      <a:pPr algn="ctr"/>
                      <a:endParaRPr lang="en-US" sz="2600" b="0" cap="none" spc="0" dirty="0">
                        <a:ln>
                          <a:noFill/>
                        </a:ln>
                        <a:solidFill>
                          <a:schemeClr val="tx1"/>
                        </a:solidFill>
                        <a:effectLst/>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2600" b="1" cap="none" spc="0" dirty="0">
                          <a:ln>
                            <a:noFill/>
                          </a:ln>
                          <a:effectLst/>
                          <a:latin typeface="Arial" panose="020B0604020202020204" pitchFamily="34" charset="0"/>
                          <a:cs typeface="Arial" panose="020B0604020202020204" pitchFamily="34" charset="0"/>
                        </a:rPr>
                        <a:t>MAE</a:t>
                      </a:r>
                      <a:endParaRPr lang="en-US" sz="2600" b="1" cap="none" spc="0" dirty="0">
                        <a:ln>
                          <a:noFill/>
                        </a:ln>
                        <a:solidFill>
                          <a:schemeClr val="tx1"/>
                        </a:solidFill>
                        <a:effectLst/>
                        <a:latin typeface="Arial" panose="020B0604020202020204" pitchFamily="34" charset="0"/>
                        <a:cs typeface="Arial" panose="020B0604020202020204" pitchFamily="34" charset="0"/>
                      </a:endParaRPr>
                    </a:p>
                  </a:txBody>
                  <a:tcPr anchor="ctr">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1" cap="none" spc="0" dirty="0">
                          <a:ln>
                            <a:noFill/>
                          </a:ln>
                          <a:effectLst/>
                          <a:latin typeface="Arial" panose="020B0604020202020204" pitchFamily="34" charset="0"/>
                          <a:cs typeface="Arial" panose="020B0604020202020204" pitchFamily="34" charset="0"/>
                        </a:rPr>
                        <a:t>RMSE</a:t>
                      </a:r>
                      <a:endParaRPr lang="en-US" sz="2600" b="1" cap="none" spc="0" dirty="0">
                        <a:ln>
                          <a:noFill/>
                        </a:ln>
                        <a:solidFill>
                          <a:schemeClr val="tx1"/>
                        </a:solidFill>
                        <a:effectLst/>
                        <a:latin typeface="Arial" panose="020B0604020202020204" pitchFamily="34" charset="0"/>
                        <a:cs typeface="Arial" panose="020B0604020202020204" pitchFamily="34" charset="0"/>
                      </a:endParaRPr>
                    </a:p>
                  </a:txBody>
                  <a:tcPr anchor="ctr">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1" cap="none" spc="0" dirty="0">
                          <a:ln>
                            <a:noFill/>
                          </a:ln>
                          <a:effectLst/>
                          <a:latin typeface="Arial" panose="020B0604020202020204" pitchFamily="34" charset="0"/>
                          <a:cs typeface="Arial" panose="020B0604020202020204" pitchFamily="34" charset="0"/>
                        </a:rPr>
                        <a:t>R</a:t>
                      </a:r>
                      <a:r>
                        <a:rPr lang="en-US" sz="2600" b="1" cap="none" spc="0" baseline="30000" dirty="0">
                          <a:ln>
                            <a:noFill/>
                          </a:ln>
                          <a:effectLst/>
                          <a:latin typeface="Arial" panose="020B0604020202020204" pitchFamily="34" charset="0"/>
                          <a:cs typeface="Arial" panose="020B0604020202020204" pitchFamily="34" charset="0"/>
                        </a:rPr>
                        <a:t>2</a:t>
                      </a:r>
                      <a:endParaRPr lang="en-US" sz="2600" b="1" cap="none" spc="0" dirty="0">
                        <a:ln>
                          <a:noFill/>
                        </a:ln>
                        <a:solidFill>
                          <a:schemeClr val="tx1"/>
                        </a:solidFill>
                        <a:effectLst/>
                        <a:latin typeface="Arial" panose="020B0604020202020204" pitchFamily="34" charset="0"/>
                        <a:cs typeface="Arial" panose="020B0604020202020204" pitchFamily="34" charset="0"/>
                      </a:endParaRPr>
                    </a:p>
                  </a:txBody>
                  <a:tcPr anchor="ctr">
                    <a:lnL>
                      <a:noFill/>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48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1" cap="none" spc="0" dirty="0">
                          <a:ln>
                            <a:noFill/>
                          </a:ln>
                          <a:effectLst/>
                          <a:latin typeface="Arial" panose="020B0604020202020204" pitchFamily="34" charset="0"/>
                          <a:cs typeface="Arial" panose="020B0604020202020204" pitchFamily="34" charset="0"/>
                        </a:rPr>
                        <a:t>Base Model</a:t>
                      </a:r>
                      <a:endParaRPr lang="en-US" sz="2600" b="1" cap="none" spc="0" dirty="0">
                        <a:ln>
                          <a:noFill/>
                        </a:ln>
                        <a:solidFill>
                          <a:schemeClr val="tx1"/>
                        </a:solidFill>
                        <a:effectLst/>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0" cap="none" spc="0" dirty="0">
                          <a:ln>
                            <a:noFill/>
                          </a:ln>
                          <a:solidFill>
                            <a:schemeClr val="tx1"/>
                          </a:solidFill>
                          <a:effectLst/>
                          <a:latin typeface="Arial" panose="020B0604020202020204" pitchFamily="34" charset="0"/>
                          <a:cs typeface="Arial" panose="020B0604020202020204" pitchFamily="34" charset="0"/>
                        </a:rPr>
                        <a:t>4.55</a:t>
                      </a: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0" cap="none" spc="0" dirty="0">
                          <a:ln>
                            <a:noFill/>
                          </a:ln>
                          <a:solidFill>
                            <a:schemeClr val="tx1"/>
                          </a:solidFill>
                          <a:effectLst/>
                          <a:latin typeface="Arial" panose="020B0604020202020204" pitchFamily="34" charset="0"/>
                          <a:cs typeface="Arial" panose="020B0604020202020204" pitchFamily="34" charset="0"/>
                        </a:rPr>
                        <a:t>5.77</a:t>
                      </a: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cap="none" spc="0" dirty="0">
                          <a:ln>
                            <a:noFill/>
                          </a:ln>
                          <a:effectLst/>
                          <a:latin typeface="Arial" panose="020B0604020202020204" pitchFamily="34" charset="0"/>
                          <a:cs typeface="Arial" panose="020B0604020202020204" pitchFamily="34" charset="0"/>
                        </a:rPr>
                        <a:t>0.68</a:t>
                      </a:r>
                      <a:endParaRPr lang="en-US" sz="2600" b="0" cap="none" spc="0" dirty="0">
                        <a:ln>
                          <a:noFill/>
                        </a:ln>
                        <a:solidFill>
                          <a:schemeClr val="tx1"/>
                        </a:solidFill>
                        <a:effectLst/>
                        <a:latin typeface="Arial" panose="020B0604020202020204" pitchFamily="34" charset="0"/>
                        <a:cs typeface="Arial" panose="020B0604020202020204" pitchFamily="34"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48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1" cap="none" spc="0" dirty="0">
                          <a:ln>
                            <a:noFill/>
                          </a:ln>
                          <a:effectLst/>
                          <a:latin typeface="Arial" panose="020B0604020202020204" pitchFamily="34" charset="0"/>
                          <a:cs typeface="Arial" panose="020B0604020202020204" pitchFamily="34" charset="0"/>
                        </a:rPr>
                        <a:t>Feature Reduced Model</a:t>
                      </a:r>
                      <a:endParaRPr lang="en-US" sz="2600" b="1" cap="none" spc="0" dirty="0">
                        <a:ln>
                          <a:noFill/>
                        </a:ln>
                        <a:solidFill>
                          <a:schemeClr val="tx1"/>
                        </a:solidFill>
                        <a:effectLst/>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0" cap="none" spc="0" dirty="0">
                          <a:ln>
                            <a:noFill/>
                          </a:ln>
                          <a:solidFill>
                            <a:schemeClr val="tx1"/>
                          </a:solidFill>
                          <a:effectLst/>
                          <a:latin typeface="Arial" panose="020B0604020202020204" pitchFamily="34" charset="0"/>
                          <a:cs typeface="Arial" panose="020B0604020202020204" pitchFamily="34" charset="0"/>
                        </a:rPr>
                        <a:t>4.00</a:t>
                      </a: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0" cap="none" spc="0" dirty="0">
                          <a:ln>
                            <a:noFill/>
                          </a:ln>
                          <a:solidFill>
                            <a:schemeClr val="tx1"/>
                          </a:solidFill>
                          <a:effectLst/>
                          <a:latin typeface="Arial" panose="020B0604020202020204" pitchFamily="34" charset="0"/>
                          <a:cs typeface="Arial" panose="020B0604020202020204" pitchFamily="34" charset="0"/>
                        </a:rPr>
                        <a:t>5.07</a:t>
                      </a: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0" cap="none" spc="0" dirty="0">
                          <a:ln>
                            <a:noFill/>
                          </a:ln>
                          <a:solidFill>
                            <a:schemeClr val="tx1"/>
                          </a:solidFill>
                          <a:effectLst/>
                          <a:latin typeface="Arial" panose="020B0604020202020204" pitchFamily="34" charset="0"/>
                          <a:cs typeface="Arial" panose="020B0604020202020204" pitchFamily="34" charset="0"/>
                        </a:rPr>
                        <a:t>0.75</a:t>
                      </a: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648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1" cap="none" spc="0" dirty="0">
                          <a:ln>
                            <a:noFill/>
                          </a:ln>
                          <a:solidFill>
                            <a:schemeClr val="tx1"/>
                          </a:solidFill>
                          <a:effectLst/>
                          <a:latin typeface="Arial" panose="020B0604020202020204" pitchFamily="34" charset="0"/>
                          <a:cs typeface="Arial" panose="020B0604020202020204" pitchFamily="34" charset="0"/>
                        </a:rPr>
                        <a:t>Tuned Model</a:t>
                      </a:r>
                    </a:p>
                  </a:txBody>
                  <a:tcPr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0" cap="none" spc="0" dirty="0">
                          <a:ln>
                            <a:noFill/>
                          </a:ln>
                          <a:solidFill>
                            <a:schemeClr val="tx1"/>
                          </a:solidFill>
                          <a:effectLst/>
                          <a:latin typeface="Arial" panose="020B0604020202020204" pitchFamily="34" charset="0"/>
                          <a:cs typeface="Arial" panose="020B0604020202020204" pitchFamily="34" charset="0"/>
                        </a:rPr>
                        <a:t>4.02</a:t>
                      </a: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0" cap="none" spc="0" dirty="0">
                          <a:ln>
                            <a:noFill/>
                          </a:ln>
                          <a:solidFill>
                            <a:schemeClr val="tx1"/>
                          </a:solidFill>
                          <a:effectLst/>
                          <a:latin typeface="Arial" panose="020B0604020202020204" pitchFamily="34" charset="0"/>
                          <a:cs typeface="Arial" panose="020B0604020202020204" pitchFamily="34" charset="0"/>
                        </a:rPr>
                        <a:t>5.27</a:t>
                      </a: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0" cap="none" spc="0" dirty="0">
                          <a:ln>
                            <a:noFill/>
                          </a:ln>
                          <a:solidFill>
                            <a:schemeClr val="tx1"/>
                          </a:solidFill>
                          <a:effectLst/>
                          <a:latin typeface="Arial" panose="020B0604020202020204" pitchFamily="34" charset="0"/>
                          <a:cs typeface="Arial" panose="020B0604020202020204" pitchFamily="34" charset="0"/>
                        </a:rPr>
                        <a:t>0.74</a:t>
                      </a: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648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1" cap="none" spc="0" dirty="0">
                          <a:ln>
                            <a:noFill/>
                          </a:ln>
                          <a:solidFill>
                            <a:schemeClr val="tx1"/>
                          </a:solidFill>
                          <a:effectLst/>
                          <a:latin typeface="Arial" panose="020B0604020202020204" pitchFamily="34" charset="0"/>
                          <a:cs typeface="Arial" panose="020B0604020202020204" pitchFamily="34" charset="0"/>
                        </a:rPr>
                        <a:t>Reduced + Tuned Model</a:t>
                      </a: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0" cap="none" spc="0" dirty="0">
                          <a:ln>
                            <a:noFill/>
                          </a:ln>
                          <a:solidFill>
                            <a:schemeClr val="tx1"/>
                          </a:solidFill>
                          <a:effectLst/>
                          <a:latin typeface="Arial" panose="020B0604020202020204" pitchFamily="34" charset="0"/>
                          <a:cs typeface="Arial" panose="020B0604020202020204" pitchFamily="34" charset="0"/>
                        </a:rPr>
                        <a:t>3.63</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0" cap="none" spc="0" dirty="0">
                          <a:ln>
                            <a:noFill/>
                          </a:ln>
                          <a:solidFill>
                            <a:schemeClr val="tx1"/>
                          </a:solidFill>
                          <a:effectLst/>
                          <a:latin typeface="Arial" panose="020B0604020202020204" pitchFamily="34" charset="0"/>
                          <a:cs typeface="Arial" panose="020B0604020202020204" pitchFamily="34" charset="0"/>
                        </a:rPr>
                        <a:t>4.75</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0" cap="none" spc="0" dirty="0">
                          <a:ln>
                            <a:noFill/>
                          </a:ln>
                          <a:solidFill>
                            <a:schemeClr val="tx1"/>
                          </a:solidFill>
                          <a:effectLst/>
                          <a:latin typeface="Arial" panose="020B0604020202020204" pitchFamily="34" charset="0"/>
                          <a:cs typeface="Arial" panose="020B0604020202020204" pitchFamily="34" charset="0"/>
                        </a:rPr>
                        <a:t>0.79</a:t>
                      </a:r>
                    </a:p>
                  </a:txBody>
                  <a:tcPr anchor="ct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3" name="TextBox 122">
            <a:extLst>
              <a:ext uri="{FF2B5EF4-FFF2-40B4-BE49-F238E27FC236}">
                <a16:creationId xmlns:a16="http://schemas.microsoft.com/office/drawing/2014/main" id="{CC6EA7F3-7CA4-4AA8-B51C-13DA3A75A35A}"/>
              </a:ext>
            </a:extLst>
          </p:cNvPr>
          <p:cNvSpPr txBox="1"/>
          <p:nvPr/>
        </p:nvSpPr>
        <p:spPr>
          <a:xfrm>
            <a:off x="11557690" y="11121533"/>
            <a:ext cx="7074418" cy="707886"/>
          </a:xfrm>
          <a:prstGeom prst="rect">
            <a:avLst/>
          </a:prstGeom>
          <a:solidFill>
            <a:schemeClr val="bg1">
              <a:alpha val="42000"/>
            </a:schemeClr>
          </a:solidFill>
        </p:spPr>
        <p:txBody>
          <a:bodyPr wrap="square">
            <a:spAutoFit/>
          </a:bodyPr>
          <a:lstStyle/>
          <a:p>
            <a:pPr>
              <a:spcBef>
                <a:spcPts val="600"/>
              </a:spcBef>
              <a:buClr>
                <a:schemeClr val="tx2"/>
              </a:buClr>
              <a:defRPr/>
            </a:pPr>
            <a:r>
              <a:rPr lang="en-US" sz="2000" i="1" dirty="0">
                <a:solidFill>
                  <a:schemeClr val="tx1">
                    <a:lumMod val="75000"/>
                  </a:schemeClr>
                </a:solidFill>
                <a:latin typeface="Arial" charset="0"/>
                <a:ea typeface="Arial" charset="0"/>
                <a:cs typeface="Arial" charset="0"/>
              </a:rPr>
              <a:t>Model accuracy using n most important features (Gini and Permutation importance).</a:t>
            </a:r>
          </a:p>
        </p:txBody>
      </p:sp>
      <p:sp>
        <p:nvSpPr>
          <p:cNvPr id="124" name="TextBox 123">
            <a:extLst>
              <a:ext uri="{FF2B5EF4-FFF2-40B4-BE49-F238E27FC236}">
                <a16:creationId xmlns:a16="http://schemas.microsoft.com/office/drawing/2014/main" id="{97D5119B-4362-4E56-8465-F28C600B97CC}"/>
              </a:ext>
            </a:extLst>
          </p:cNvPr>
          <p:cNvSpPr txBox="1"/>
          <p:nvPr/>
        </p:nvSpPr>
        <p:spPr>
          <a:xfrm>
            <a:off x="19861769" y="11121533"/>
            <a:ext cx="6229991" cy="400110"/>
          </a:xfrm>
          <a:prstGeom prst="rect">
            <a:avLst/>
          </a:prstGeom>
          <a:solidFill>
            <a:schemeClr val="bg1">
              <a:alpha val="42000"/>
            </a:schemeClr>
          </a:solidFill>
        </p:spPr>
        <p:txBody>
          <a:bodyPr wrap="square">
            <a:spAutoFit/>
          </a:bodyPr>
          <a:lstStyle/>
          <a:p>
            <a:pPr>
              <a:spcBef>
                <a:spcPts val="600"/>
              </a:spcBef>
              <a:buClr>
                <a:schemeClr val="tx2"/>
              </a:buClr>
              <a:defRPr/>
            </a:pPr>
            <a:r>
              <a:rPr lang="en-US" sz="2000" i="1" dirty="0">
                <a:solidFill>
                  <a:schemeClr val="tx1">
                    <a:lumMod val="75000"/>
                  </a:schemeClr>
                </a:solidFill>
                <a:latin typeface="Arial" charset="0"/>
                <a:ea typeface="Arial" charset="0"/>
                <a:cs typeface="Arial" charset="0"/>
              </a:rPr>
              <a:t>Comparison of true and predicted batter averages.</a:t>
            </a:r>
          </a:p>
        </p:txBody>
      </p:sp>
      <p:pic>
        <p:nvPicPr>
          <p:cNvPr id="39" name="Picture 38">
            <a:extLst>
              <a:ext uri="{FF2B5EF4-FFF2-40B4-BE49-F238E27FC236}">
                <a16:creationId xmlns:a16="http://schemas.microsoft.com/office/drawing/2014/main" id="{5FD26711-24D5-4D27-AE8A-7D71FA190919}"/>
              </a:ext>
            </a:extLst>
          </p:cNvPr>
          <p:cNvPicPr>
            <a:picLocks noChangeAspect="1"/>
          </p:cNvPicPr>
          <p:nvPr/>
        </p:nvPicPr>
        <p:blipFill>
          <a:blip r:embed="rId11"/>
          <a:stretch>
            <a:fillRect/>
          </a:stretch>
        </p:blipFill>
        <p:spPr>
          <a:xfrm>
            <a:off x="11557690" y="6138949"/>
            <a:ext cx="7074418" cy="4680000"/>
          </a:xfrm>
          <a:prstGeom prst="rect">
            <a:avLst/>
          </a:prstGeom>
        </p:spPr>
      </p:pic>
      <p:cxnSp>
        <p:nvCxnSpPr>
          <p:cNvPr id="126" name="Straight Connector 125">
            <a:extLst>
              <a:ext uri="{FF2B5EF4-FFF2-40B4-BE49-F238E27FC236}">
                <a16:creationId xmlns:a16="http://schemas.microsoft.com/office/drawing/2014/main" id="{0EB5B665-05DF-4D38-BE76-F3BB9A8B3674}"/>
              </a:ext>
            </a:extLst>
          </p:cNvPr>
          <p:cNvCxnSpPr>
            <a:cxnSpLocks/>
          </p:cNvCxnSpPr>
          <p:nvPr/>
        </p:nvCxnSpPr>
        <p:spPr bwMode="auto">
          <a:xfrm>
            <a:off x="704717" y="16837242"/>
            <a:ext cx="9000000" cy="0"/>
          </a:xfrm>
          <a:prstGeom prst="line">
            <a:avLst/>
          </a:prstGeom>
          <a:noFill/>
          <a:ln w="25400" cap="flat" cmpd="sng" algn="ctr">
            <a:solidFill>
              <a:schemeClr val="tx1"/>
            </a:solidFill>
            <a:prstDash val="dash"/>
            <a:round/>
            <a:headEnd type="none" w="med" len="med"/>
            <a:tailEnd type="none" w="med" len="med"/>
          </a:ln>
          <a:effectLst/>
        </p:spPr>
      </p:cxnSp>
      <p:sp>
        <p:nvSpPr>
          <p:cNvPr id="127" name="TextBox 126">
            <a:extLst>
              <a:ext uri="{FF2B5EF4-FFF2-40B4-BE49-F238E27FC236}">
                <a16:creationId xmlns:a16="http://schemas.microsoft.com/office/drawing/2014/main" id="{B88C2350-A696-4887-B3C4-67B5888A1386}"/>
              </a:ext>
            </a:extLst>
          </p:cNvPr>
          <p:cNvSpPr txBox="1"/>
          <p:nvPr/>
        </p:nvSpPr>
        <p:spPr>
          <a:xfrm>
            <a:off x="761094" y="17480523"/>
            <a:ext cx="8820000" cy="3079305"/>
          </a:xfrm>
          <a:prstGeom prst="rect">
            <a:avLst/>
          </a:prstGeom>
          <a:solidFill>
            <a:schemeClr val="bg1">
              <a:alpha val="63000"/>
            </a:schemeClr>
          </a:solidFill>
          <a:effectLst/>
        </p:spPr>
        <p:txBody>
          <a:bodyPr wrap="square">
            <a:spAutoFit/>
          </a:bodyPr>
          <a:lstStyle/>
          <a:p>
            <a:pPr>
              <a:lnSpc>
                <a:spcPts val="3600"/>
              </a:lnSpc>
              <a:spcAft>
                <a:spcPts val="1000"/>
              </a:spcAft>
              <a:defRPr/>
            </a:pPr>
            <a:r>
              <a:rPr lang="en-US" sz="4000" b="1" dirty="0">
                <a:solidFill>
                  <a:srgbClr val="003B63"/>
                </a:solidFill>
              </a:rPr>
              <a:t>Data</a:t>
            </a:r>
          </a:p>
          <a:p>
            <a:pPr marL="995363" lvl="1" indent="-538163">
              <a:lnSpc>
                <a:spcPts val="3600"/>
              </a:lnSpc>
              <a:spcAft>
                <a:spcPts val="1000"/>
              </a:spcAft>
              <a:buClr>
                <a:srgbClr val="003B63"/>
              </a:buClr>
              <a:buSzPct val="125000"/>
              <a:buFont typeface="Arial" panose="020B0604020202020204" pitchFamily="34" charset="0"/>
              <a:buChar char="•"/>
              <a:defRPr/>
            </a:pPr>
            <a:r>
              <a:rPr lang="en-US" sz="2600" dirty="0">
                <a:solidFill>
                  <a:schemeClr val="tx1">
                    <a:lumMod val="75000"/>
                  </a:schemeClr>
                </a:solidFill>
                <a:latin typeface="Arial" panose="020B0604020202020204" pitchFamily="34" charset="0"/>
                <a:cs typeface="Arial" panose="020B0604020202020204" pitchFamily="34" charset="0"/>
              </a:rPr>
              <a:t>Initial dataset of </a:t>
            </a:r>
            <a:r>
              <a:rPr lang="en-US" sz="2600" b="1" dirty="0">
                <a:solidFill>
                  <a:schemeClr val="tx1">
                    <a:lumMod val="75000"/>
                  </a:schemeClr>
                </a:solidFill>
                <a:latin typeface="Arial" charset="0"/>
                <a:ea typeface="Arial" charset="0"/>
                <a:cs typeface="Arial" charset="0"/>
              </a:rPr>
              <a:t>1,112,051,876 </a:t>
            </a:r>
            <a:r>
              <a:rPr lang="en-US" sz="2600" dirty="0">
                <a:solidFill>
                  <a:schemeClr val="tx1">
                    <a:lumMod val="75000"/>
                  </a:schemeClr>
                </a:solidFill>
                <a:latin typeface="Arial" charset="0"/>
                <a:ea typeface="Arial" charset="0"/>
                <a:cs typeface="Arial" charset="0"/>
              </a:rPr>
              <a:t>datapoints</a:t>
            </a:r>
            <a:r>
              <a:rPr lang="en-US" sz="2600" b="1" dirty="0">
                <a:solidFill>
                  <a:schemeClr val="tx1">
                    <a:lumMod val="75000"/>
                  </a:schemeClr>
                </a:solidFill>
                <a:latin typeface="Arial" charset="0"/>
                <a:ea typeface="Arial" charset="0"/>
                <a:cs typeface="Arial" charset="0"/>
              </a:rPr>
              <a:t> </a:t>
            </a:r>
            <a:r>
              <a:rPr lang="en-US" sz="2600" dirty="0">
                <a:solidFill>
                  <a:schemeClr val="tx1">
                    <a:lumMod val="75000"/>
                  </a:schemeClr>
                </a:solidFill>
                <a:latin typeface="Arial" charset="0"/>
                <a:ea typeface="Arial" charset="0"/>
                <a:cs typeface="Arial" charset="0"/>
              </a:rPr>
              <a:t>was reduced to </a:t>
            </a:r>
            <a:r>
              <a:rPr lang="en-US" sz="2600" b="1" dirty="0">
                <a:solidFill>
                  <a:schemeClr val="tx1">
                    <a:lumMod val="75000"/>
                  </a:schemeClr>
                </a:solidFill>
                <a:latin typeface="Arial" panose="020B0604020202020204" pitchFamily="34" charset="0"/>
                <a:ea typeface="Arial" charset="0"/>
                <a:cs typeface="Arial" panose="020B0604020202020204" pitchFamily="34" charset="0"/>
              </a:rPr>
              <a:t>546,035,948</a:t>
            </a:r>
            <a:r>
              <a:rPr lang="en-US" sz="2600" dirty="0">
                <a:solidFill>
                  <a:schemeClr val="tx1">
                    <a:lumMod val="75000"/>
                  </a:schemeClr>
                </a:solidFill>
                <a:latin typeface="Arial" panose="020B0604020202020204" pitchFamily="34" charset="0"/>
                <a:ea typeface="Arial" charset="0"/>
                <a:cs typeface="Arial" panose="020B0604020202020204" pitchFamily="34" charset="0"/>
              </a:rPr>
              <a:t> after cleaning (handling missing data, outliers, etc.).</a:t>
            </a:r>
          </a:p>
          <a:p>
            <a:pPr marL="887413" lvl="1" indent="-357188">
              <a:lnSpc>
                <a:spcPts val="3600"/>
              </a:lnSpc>
              <a:spcAft>
                <a:spcPts val="1000"/>
              </a:spcAft>
              <a:buClr>
                <a:srgbClr val="003B63"/>
              </a:buClr>
              <a:buSzPct val="125000"/>
              <a:buFont typeface="Arial" panose="020B0604020202020204" pitchFamily="34" charset="0"/>
              <a:buChar char="•"/>
              <a:defRPr/>
            </a:pPr>
            <a:r>
              <a:rPr lang="en-US" sz="2600" dirty="0">
                <a:solidFill>
                  <a:schemeClr val="tx1">
                    <a:lumMod val="75000"/>
                  </a:schemeClr>
                </a:solidFill>
                <a:latin typeface="Arial" panose="020B0604020202020204" pitchFamily="34" charset="0"/>
                <a:cs typeface="Arial" panose="020B0604020202020204" pitchFamily="34" charset="0"/>
              </a:rPr>
              <a:t>Cleaned dataset reduced to </a:t>
            </a:r>
            <a:r>
              <a:rPr lang="en-US" sz="2600" b="1" dirty="0">
                <a:solidFill>
                  <a:schemeClr val="tx1">
                    <a:lumMod val="75000"/>
                  </a:schemeClr>
                </a:solidFill>
                <a:latin typeface="Arial" panose="020B0604020202020204" pitchFamily="34" charset="0"/>
                <a:cs typeface="Arial" panose="020B0604020202020204" pitchFamily="34" charset="0"/>
              </a:rPr>
              <a:t>8,060</a:t>
            </a:r>
            <a:r>
              <a:rPr lang="en-US" sz="2600" dirty="0">
                <a:solidFill>
                  <a:schemeClr val="tx1">
                    <a:lumMod val="75000"/>
                  </a:schemeClr>
                </a:solidFill>
                <a:latin typeface="Arial" panose="020B0604020202020204" pitchFamily="34" charset="0"/>
                <a:cs typeface="Arial" panose="020B0604020202020204" pitchFamily="34" charset="0"/>
              </a:rPr>
              <a:t> datapoint summary of </a:t>
            </a:r>
            <a:r>
              <a:rPr lang="en-US" sz="2600" b="1" dirty="0">
                <a:solidFill>
                  <a:schemeClr val="tx1">
                    <a:lumMod val="75000"/>
                  </a:schemeClr>
                </a:solidFill>
                <a:latin typeface="Arial" panose="020B0604020202020204" pitchFamily="34" charset="0"/>
                <a:cs typeface="Arial" panose="020B0604020202020204" pitchFamily="34" charset="0"/>
              </a:rPr>
              <a:t>62</a:t>
            </a:r>
            <a:r>
              <a:rPr lang="en-US" sz="2600" dirty="0">
                <a:solidFill>
                  <a:schemeClr val="tx1">
                    <a:lumMod val="75000"/>
                  </a:schemeClr>
                </a:solidFill>
                <a:latin typeface="Arial" panose="020B0604020202020204" pitchFamily="34" charset="0"/>
                <a:cs typeface="Arial" panose="020B0604020202020204" pitchFamily="34" charset="0"/>
              </a:rPr>
              <a:t> eligible players.</a:t>
            </a:r>
          </a:p>
        </p:txBody>
      </p:sp>
      <p:pic>
        <p:nvPicPr>
          <p:cNvPr id="53" name="Picture 52">
            <a:extLst>
              <a:ext uri="{FF2B5EF4-FFF2-40B4-BE49-F238E27FC236}">
                <a16:creationId xmlns:a16="http://schemas.microsoft.com/office/drawing/2014/main" id="{EAB9953C-4A3A-45D6-97B5-11649FE2A1AD}"/>
              </a:ext>
            </a:extLst>
          </p:cNvPr>
          <p:cNvPicPr>
            <a:picLocks noChangeAspect="1"/>
          </p:cNvPicPr>
          <p:nvPr/>
        </p:nvPicPr>
        <p:blipFill>
          <a:blip r:embed="rId12"/>
          <a:stretch>
            <a:fillRect/>
          </a:stretch>
        </p:blipFill>
        <p:spPr>
          <a:xfrm>
            <a:off x="19861769" y="6137001"/>
            <a:ext cx="6552000" cy="4680000"/>
          </a:xfrm>
          <a:prstGeom prst="rect">
            <a:avLst/>
          </a:prstGeom>
        </p:spPr>
      </p:pic>
    </p:spTree>
    <p:extLst>
      <p:ext uri="{BB962C8B-B14F-4D97-AF65-F5344CB8AC3E}">
        <p14:creationId xmlns:p14="http://schemas.microsoft.com/office/powerpoint/2010/main" val="36028418"/>
      </p:ext>
    </p:extLst>
  </p:cSld>
  <p:clrMapOvr>
    <a:masterClrMapping/>
  </p:clrMapOvr>
</p:sld>
</file>

<file path=ppt/theme/theme1.xml><?xml version="1.0" encoding="utf-8"?>
<a:theme xmlns:a="http://schemas.openxmlformats.org/drawingml/2006/main" name="1_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UB Powerpoint Theme</Template>
  <TotalTime>2097</TotalTime>
  <Words>797</Words>
  <Application>Microsoft Office PowerPoint</Application>
  <PresentationFormat>Custom</PresentationFormat>
  <Paragraphs>73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vt:lpstr>
      <vt:lpstr>Arial Narrow</vt:lpstr>
      <vt:lpstr>Calibri</vt:lpstr>
      <vt:lpstr>1_Research Poster Template</vt:lpstr>
      <vt:lpstr>PowerPoint Presentation</vt:lpstr>
    </vt:vector>
  </TitlesOfParts>
  <Manager/>
  <Company>© University at Buffalo</Company>
  <LinksUpToDate>false</LinksUpToDate>
  <SharedDoc>false</SharedDoc>
  <HyperlinkBase>www.buffalo.edu/brand</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Player Performance In Cricket Poster</dc:title>
  <dc:subject/>
  <dc:creator>Alex Kenna</dc:creator>
  <cp:keywords/>
  <dc:description/>
  <cp:lastModifiedBy>Alex Kenna</cp:lastModifiedBy>
  <cp:revision>78</cp:revision>
  <cp:lastPrinted>2016-09-29T19:48:31Z</cp:lastPrinted>
  <dcterms:created xsi:type="dcterms:W3CDTF">2016-09-29T18:43:16Z</dcterms:created>
  <dcterms:modified xsi:type="dcterms:W3CDTF">2022-02-11T06:19:02Z</dcterms:modified>
  <cp:category/>
</cp:coreProperties>
</file>