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1" r:id="rId5"/>
    <p:sldId id="258" r:id="rId6"/>
    <p:sldId id="262" r:id="rId7"/>
    <p:sldId id="263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63360C-11AF-22A7-F7DE-258508F46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7FB0797-31CF-8FAC-1DC4-F55DB43ED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82F35DC-8BAE-3DBF-09AD-AA7435A5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A325-A996-4547-BC4F-31FB2CB29595}" type="datetimeFigureOut">
              <a:rPr lang="it-IT" smtClean="0"/>
              <a:t>13/03/2024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B44540-3C9C-D641-8C70-A8D66DCF1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94EB0A-83AE-EF66-9238-B15F2FD67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558E-5863-4BDB-B8E2-69B11EAD54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195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773D82-282A-9EF7-902A-22BC284D0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52BF2FE-2D2D-5B4C-C569-CF5317F30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103E70-05CD-28D8-C7B0-3159EA38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A325-A996-4547-BC4F-31FB2CB29595}" type="datetimeFigureOut">
              <a:rPr lang="it-IT" smtClean="0"/>
              <a:t>13/03/2024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0E3253-70FD-DF04-CAF2-F7A086FE0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D0F056-E141-866D-09AA-5B8FB30B8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558E-5863-4BDB-B8E2-69B11EAD54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888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E788493-B028-41BF-34BC-75F8CDDDC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BA7E1BC-3853-455B-6888-F3E22E0C5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C803C4-5EEA-7D22-9F02-5D17C56A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A325-A996-4547-BC4F-31FB2CB29595}" type="datetimeFigureOut">
              <a:rPr lang="it-IT" smtClean="0"/>
              <a:t>13/03/2024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46F228-BC2B-DD61-6D3B-E2A8D461A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A66C15B-B062-8F73-39A5-9DFA7EFB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558E-5863-4BDB-B8E2-69B11EAD54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713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65AFC5-F80F-771B-A50C-18B9EEC55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26F048-9CAF-0AF4-2BA3-8A72C52A6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A7D8C1-FE32-B8D8-A2F2-C585ADB7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A325-A996-4547-BC4F-31FB2CB29595}" type="datetimeFigureOut">
              <a:rPr lang="it-IT" smtClean="0"/>
              <a:t>13/03/2024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FCDCB8-971C-3393-924C-52DF67824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823E0BA-166B-11D7-5109-118DF98C2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558E-5863-4BDB-B8E2-69B11EAD54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340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739AB5-1AED-2210-3CA8-E8101958A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499746-6571-1F49-7FA8-88B69E526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4DFBF3-780C-33EF-FFC8-1BB16FF79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A325-A996-4547-BC4F-31FB2CB29595}" type="datetimeFigureOut">
              <a:rPr lang="it-IT" smtClean="0"/>
              <a:t>13/03/2024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C09484-5D6A-D69E-85E9-520130666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818748-EBD1-B6C5-06F1-6EA8BD0D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558E-5863-4BDB-B8E2-69B11EAD54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222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5DF74E-C093-B16B-75EC-FCCA4B1BC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8CD234-8809-D063-E391-D30A2B0E7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E268DF3-4BFE-4B4D-8C2F-B01A6858D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0401285-B72D-4607-BBC8-6D8390FA7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A325-A996-4547-BC4F-31FB2CB29595}" type="datetimeFigureOut">
              <a:rPr lang="it-IT" smtClean="0"/>
              <a:t>13/03/2024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4A6DCE8-D057-5602-90AB-54861A5F4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114A726-F475-8B03-658E-A5D2BC6E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558E-5863-4BDB-B8E2-69B11EAD54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258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B6695B-C551-988B-4F44-C1B74A42B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D033C58-DD09-FF0D-3B1D-6AEAD86D1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8A140DD-BAB9-6565-CBE9-4278626B9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21621E4-1FB2-CE67-37BD-76C14B4158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998CEE8-0D1D-D563-A626-0AC51017A3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76623A0-50DD-6A26-45E0-BEDD2AE7C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A325-A996-4547-BC4F-31FB2CB29595}" type="datetimeFigureOut">
              <a:rPr lang="it-IT" smtClean="0"/>
              <a:t>13/03/2024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77CE98D-FB7E-F890-1C50-13F084725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11CEC20-4475-DB26-1D09-2108EF39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558E-5863-4BDB-B8E2-69B11EAD54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445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0CA3AF-021B-86BA-37B6-204239C0B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484B635-1D12-107B-E001-403EE2369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A325-A996-4547-BC4F-31FB2CB29595}" type="datetimeFigureOut">
              <a:rPr lang="it-IT" smtClean="0"/>
              <a:t>13/03/2024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3A1FD7F-AE71-AF3F-8B06-3296612B8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D84088B-79BA-FE22-A579-41C8899B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558E-5863-4BDB-B8E2-69B11EAD54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413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98E95C1-8490-2E00-6F95-F96820F5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A325-A996-4547-BC4F-31FB2CB29595}" type="datetimeFigureOut">
              <a:rPr lang="it-IT" smtClean="0"/>
              <a:t>13/03/2024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1941393-349C-D801-0F36-04623FDAC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8B16EAA-14CA-FFFC-03E5-A68E3C542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558E-5863-4BDB-B8E2-69B11EAD54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6405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2AF4AD-129D-0760-BAF7-DF7E73D7F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F35377-CCC3-8801-CD10-94D8DBE0A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1C8B49C-D933-87CE-5E8C-1FE8FCB69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722431E-9CEF-23C1-6D88-6585FA13F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A325-A996-4547-BC4F-31FB2CB29595}" type="datetimeFigureOut">
              <a:rPr lang="it-IT" smtClean="0"/>
              <a:t>13/03/2024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6901743-13B0-768C-2763-FA5397623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ABF794-DFAA-996E-A244-EEF629BFD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558E-5863-4BDB-B8E2-69B11EAD54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145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3A6140-5ED3-692E-9E46-2E7134619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CCCD777-6BBE-BBFC-F456-04ACF8C7E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FB3BFD5-9EC6-4F21-4321-E6AAC3D67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82D77B3-76DA-DD5C-D8CA-C21EF1A20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A325-A996-4547-BC4F-31FB2CB29595}" type="datetimeFigureOut">
              <a:rPr lang="it-IT" smtClean="0"/>
              <a:t>13/03/2024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450B969-5DA4-5D58-43E4-A7266CBB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F47E0CF-8D12-3CF6-89EB-37499944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558E-5863-4BDB-B8E2-69B11EAD54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385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0CD6871-8DB2-980A-7BA7-E6BDF6F44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D924CCD-AFF0-D84B-88C6-F16F22F6A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9C1A90-288F-A769-9EFA-B9B21FDF1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AA325-A996-4547-BC4F-31FB2CB29595}" type="datetimeFigureOut">
              <a:rPr lang="it-IT" smtClean="0"/>
              <a:t>13/03/2024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36A0A2-4CB6-5F35-F0CD-BEAA72EF0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1E2011C-7D52-DEBE-A29A-3AC8CFE496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C558E-5863-4BDB-B8E2-69B11EAD54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454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73084D2-9F6A-D0EC-61D2-D53CBA8C3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200" y="4592732"/>
            <a:ext cx="7070443" cy="702347"/>
          </a:xfrm>
        </p:spPr>
        <p:txBody>
          <a:bodyPr>
            <a:noAutofit/>
          </a:bodyPr>
          <a:lstStyle/>
          <a:p>
            <a:pPr algn="l"/>
            <a:r>
              <a:rPr lang="it-IT" sz="3600" b="1" i="0" dirty="0">
                <a:solidFill>
                  <a:srgbClr val="19191A"/>
                </a:solidFill>
                <a:effectLst/>
                <a:latin typeface="Titillium Web" panose="020F0502020204030204" pitchFamily="2" charset="0"/>
              </a:rPr>
              <a:t>Sistemi Distribuiti e Big Data</a:t>
            </a:r>
            <a:endParaRPr lang="it-IT" sz="3600" b="1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C6FBCFC-C0BE-9B8D-FE2F-D2F679D9E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827" y="5576200"/>
            <a:ext cx="2707341" cy="1000677"/>
          </a:xfrm>
        </p:spPr>
        <p:txBody>
          <a:bodyPr>
            <a:normAutofit/>
          </a:bodyPr>
          <a:lstStyle/>
          <a:p>
            <a:pPr algn="l"/>
            <a:r>
              <a:rPr lang="it-IT" sz="1400" b="1" dirty="0"/>
              <a:t>Docenti del corso:  </a:t>
            </a:r>
          </a:p>
          <a:p>
            <a:pPr algn="l"/>
            <a:r>
              <a:rPr lang="it-IT" sz="1200" dirty="0"/>
              <a:t>Professoressa Antonella Di Stefano </a:t>
            </a:r>
          </a:p>
          <a:p>
            <a:pPr algn="l"/>
            <a:r>
              <a:rPr lang="it-IT" sz="1200" dirty="0"/>
              <a:t>Professore Giovanni Morana </a:t>
            </a:r>
          </a:p>
        </p:txBody>
      </p:sp>
      <p:pic>
        <p:nvPicPr>
          <p:cNvPr id="5" name="Picture 4" descr="Immagine che contiene grafica vettoriale, arte&#10;&#10;Descrizione generata automaticamente con attendibilità media">
            <a:extLst>
              <a:ext uri="{FF2B5EF4-FFF2-40B4-BE49-F238E27FC236}">
                <a16:creationId xmlns:a16="http://schemas.microsoft.com/office/drawing/2014/main" id="{3D25CA61-557E-BD26-3C19-466DC748CE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23" r="33504"/>
          <a:stretch/>
        </p:blipFill>
        <p:spPr>
          <a:xfrm>
            <a:off x="6290172" y="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7" name="Sottotitolo 2">
            <a:extLst>
              <a:ext uri="{FF2B5EF4-FFF2-40B4-BE49-F238E27FC236}">
                <a16:creationId xmlns:a16="http://schemas.microsoft.com/office/drawing/2014/main" id="{7E50CE6A-21EF-F355-C962-A5FDBD53E782}"/>
              </a:ext>
            </a:extLst>
          </p:cNvPr>
          <p:cNvSpPr txBox="1">
            <a:spLocks/>
          </p:cNvSpPr>
          <p:nvPr/>
        </p:nvSpPr>
        <p:spPr>
          <a:xfrm>
            <a:off x="5060776" y="5576196"/>
            <a:ext cx="2707341" cy="100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400" b="1" dirty="0"/>
              <a:t>Realizzato da:  </a:t>
            </a:r>
          </a:p>
          <a:p>
            <a:pPr algn="l"/>
            <a:r>
              <a:rPr lang="it-IT" sz="1200" dirty="0"/>
              <a:t>Lomonaco Dario</a:t>
            </a:r>
          </a:p>
          <a:p>
            <a:pPr algn="l"/>
            <a:r>
              <a:rPr lang="it-IT" sz="1200" dirty="0"/>
              <a:t>Salemi Antonino</a:t>
            </a:r>
          </a:p>
        </p:txBody>
      </p:sp>
      <p:pic>
        <p:nvPicPr>
          <p:cNvPr id="10" name="Immagine 9" descr="Immagine che contiene Carattere, Elementi grafici, logo, simbolo&#10;&#10;Descrizione generata automaticamente">
            <a:extLst>
              <a:ext uri="{FF2B5EF4-FFF2-40B4-BE49-F238E27FC236}">
                <a16:creationId xmlns:a16="http://schemas.microsoft.com/office/drawing/2014/main" id="{EBF8B20B-8072-64C1-C2EE-42CBD5BB1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995" y="5375039"/>
            <a:ext cx="1199039" cy="1201834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C250D38-431D-1073-75CA-9F4A54C2079F}"/>
              </a:ext>
            </a:extLst>
          </p:cNvPr>
          <p:cNvSpPr txBox="1"/>
          <p:nvPr/>
        </p:nvSpPr>
        <p:spPr>
          <a:xfrm>
            <a:off x="300519" y="80682"/>
            <a:ext cx="611392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6000" b="1" i="0" dirty="0" err="1">
                <a:solidFill>
                  <a:srgbClr val="0D0D0D"/>
                </a:solidFill>
                <a:effectLst/>
                <a:latin typeface="Söhne"/>
              </a:rPr>
              <a:t>MeteoHub</a:t>
            </a:r>
            <a:r>
              <a:rPr lang="it-IT" sz="6000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</a:p>
          <a:p>
            <a:pPr algn="ctr"/>
            <a:r>
              <a:rPr lang="it-IT" sz="2800" b="0" i="0" dirty="0">
                <a:solidFill>
                  <a:srgbClr val="0D0D0D"/>
                </a:solidFill>
                <a:effectLst/>
                <a:latin typeface="Söhne"/>
              </a:rPr>
              <a:t>Sistema di Gestione Dati Meteorologici</a:t>
            </a:r>
            <a:endParaRPr lang="it-IT" sz="2800" dirty="0"/>
          </a:p>
        </p:txBody>
      </p:sp>
      <p:pic>
        <p:nvPicPr>
          <p:cNvPr id="22" name="Immagine 21" descr="Immagine che contiene cerchio, Elementi grafici, orologio, logo&#10;&#10;Descrizione generata automaticamente">
            <a:extLst>
              <a:ext uri="{FF2B5EF4-FFF2-40B4-BE49-F238E27FC236}">
                <a16:creationId xmlns:a16="http://schemas.microsoft.com/office/drawing/2014/main" id="{94F8672F-A289-73BB-CE79-C713F7171E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433" y="1374564"/>
            <a:ext cx="3394012" cy="339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28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CBA7730C-EE27-6460-90C1-66A09F45D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8657" y="801299"/>
            <a:ext cx="5876365" cy="10881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b="1" i="0" kern="1200" dirty="0">
                <a:solidFill>
                  <a:schemeClr val="tx1"/>
                </a:solidFill>
                <a:effectLst/>
                <a:latin typeface="Titillium Web" panose="00000500000000000000" pitchFamily="2" charset="0"/>
                <a:ea typeface="+mj-ea"/>
                <a:cs typeface="+mj-cs"/>
              </a:rPr>
              <a:t>SCOPO</a:t>
            </a:r>
            <a:endParaRPr lang="en-US" b="1" i="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r>
              <a:rPr lang="en-US" sz="2800" b="0" i="0" kern="1200" dirty="0">
                <a:solidFill>
                  <a:schemeClr val="tx1"/>
                </a:solidFill>
                <a:effectLst/>
                <a:ea typeface="+mj-ea"/>
                <a:cs typeface="+mj-cs"/>
              </a:rPr>
              <a:t>Sistema di </a:t>
            </a:r>
            <a:r>
              <a:rPr lang="en-US" sz="2800" b="0" i="0" kern="1200" dirty="0" err="1">
                <a:solidFill>
                  <a:schemeClr val="tx1"/>
                </a:solidFill>
                <a:effectLst/>
                <a:ea typeface="+mj-ea"/>
                <a:cs typeface="+mj-cs"/>
              </a:rPr>
              <a:t>Gestione</a:t>
            </a:r>
            <a:r>
              <a:rPr lang="en-US" sz="2800" b="0" i="0" kern="1200" dirty="0">
                <a:solidFill>
                  <a:schemeClr val="tx1"/>
                </a:solidFill>
                <a:effectLst/>
                <a:ea typeface="+mj-ea"/>
                <a:cs typeface="+mj-cs"/>
              </a:rPr>
              <a:t> Dati </a:t>
            </a:r>
            <a:r>
              <a:rPr lang="en-US" sz="2800" b="0" i="0" kern="1200" dirty="0" err="1">
                <a:solidFill>
                  <a:schemeClr val="tx1"/>
                </a:solidFill>
                <a:effectLst/>
                <a:ea typeface="+mj-ea"/>
                <a:cs typeface="+mj-cs"/>
              </a:rPr>
              <a:t>Meteorologici</a:t>
            </a:r>
            <a:br>
              <a:rPr lang="en-US" sz="2800" b="0" i="0" kern="1200" dirty="0">
                <a:solidFill>
                  <a:schemeClr val="tx1"/>
                </a:solidFill>
                <a:effectLst/>
                <a:ea typeface="+mj-ea"/>
                <a:cs typeface="+mj-cs"/>
              </a:rPr>
            </a:br>
            <a:endParaRPr lang="en-US" sz="2800" dirty="0"/>
          </a:p>
        </p:txBody>
      </p:sp>
      <p:sp>
        <p:nvSpPr>
          <p:cNvPr id="9" name="Sottotitolo 8">
            <a:extLst>
              <a:ext uri="{FF2B5EF4-FFF2-40B4-BE49-F238E27FC236}">
                <a16:creationId xmlns:a16="http://schemas.microsoft.com/office/drawing/2014/main" id="{2AA42A3C-6B9D-B159-73C7-E1D7F5A76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8329" y="1984294"/>
            <a:ext cx="7644627" cy="4778886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L'applicazione </a:t>
            </a:r>
            <a:r>
              <a:rPr lang="it-IT" b="1" i="0" dirty="0" err="1">
                <a:solidFill>
                  <a:srgbClr val="0D0D0D"/>
                </a:solidFill>
                <a:effectLst/>
                <a:latin typeface="Söhne"/>
              </a:rPr>
              <a:t>MeteoHub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 consente agli utenti di ricevere aggiornamenti sulle condizioni meteorologiche delle città situate nelle regioni </a:t>
            </a:r>
            <a:r>
              <a:rPr lang="it-IT" b="1" i="0" dirty="0">
                <a:solidFill>
                  <a:srgbClr val="0D0D0D"/>
                </a:solidFill>
                <a:effectLst/>
                <a:latin typeface="Söhne"/>
              </a:rPr>
              <a:t>Sicilia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 e </a:t>
            </a:r>
            <a:r>
              <a:rPr lang="it-IT" b="1" i="0" dirty="0">
                <a:solidFill>
                  <a:srgbClr val="0D0D0D"/>
                </a:solidFill>
                <a:effectLst/>
                <a:latin typeface="Söhne"/>
              </a:rPr>
              <a:t>Lazio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</a:p>
          <a:p>
            <a:pPr algn="l"/>
            <a:endParaRPr lang="it-IT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Gli utenti possono selezionare le provincie di loro interesse e specificare criteri come: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it-IT" b="1" dirty="0">
                <a:solidFill>
                  <a:srgbClr val="0D0D0D"/>
                </a:solidFill>
                <a:latin typeface="Söhne"/>
              </a:rPr>
              <a:t>Temperatura Massima e Minima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it-IT" b="1" dirty="0">
                <a:solidFill>
                  <a:srgbClr val="0D0D0D"/>
                </a:solidFill>
                <a:latin typeface="Söhne"/>
              </a:rPr>
              <a:t>U</a:t>
            </a:r>
            <a:r>
              <a:rPr lang="it-IT" b="1" i="0" dirty="0">
                <a:solidFill>
                  <a:srgbClr val="0D0D0D"/>
                </a:solidFill>
                <a:effectLst/>
                <a:latin typeface="Söhne"/>
              </a:rPr>
              <a:t>midità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it-IT" b="1" dirty="0">
                <a:solidFill>
                  <a:srgbClr val="0D0D0D"/>
                </a:solidFill>
                <a:latin typeface="Söhne"/>
              </a:rPr>
              <a:t>P</a:t>
            </a:r>
            <a:r>
              <a:rPr lang="it-IT" b="1" i="0" dirty="0">
                <a:solidFill>
                  <a:srgbClr val="0D0D0D"/>
                </a:solidFill>
                <a:effectLst/>
                <a:latin typeface="Söhne"/>
              </a:rPr>
              <a:t>robabilità di Precipitazioni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Quando le condizioni specificate si verificano, il sistema invia un avviso all'utente tramite </a:t>
            </a:r>
            <a:r>
              <a:rPr lang="it-IT" b="1" i="0" dirty="0">
                <a:solidFill>
                  <a:srgbClr val="0D0D0D"/>
                </a:solidFill>
                <a:effectLst/>
                <a:latin typeface="Söhne"/>
              </a:rPr>
              <a:t>E-mail</a:t>
            </a:r>
            <a:r>
              <a:rPr lang="it-IT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4871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C6FBCFC-C0BE-9B8D-FE2F-D2F679D9E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025" y="5789319"/>
            <a:ext cx="3972427" cy="773768"/>
          </a:xfrm>
        </p:spPr>
        <p:txBody>
          <a:bodyPr anchor="t">
            <a:normAutofit fontScale="70000" lnSpcReduction="20000"/>
          </a:bodyPr>
          <a:lstStyle/>
          <a:p>
            <a:r>
              <a:rPr lang="it-IT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tillium Web" panose="00000500000000000000" pitchFamily="2" charset="0"/>
              </a:rPr>
              <a:t>SCHEMA  ARCHITETTURALE</a:t>
            </a:r>
            <a:br>
              <a:rPr lang="it-IT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tillium Web" panose="00000500000000000000" pitchFamily="2" charset="0"/>
              </a:rPr>
            </a:br>
            <a:br>
              <a:rPr lang="it-IT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tillium Web" panose="00000500000000000000" pitchFamily="2" charset="0"/>
              </a:rPr>
            </a:br>
            <a:r>
              <a:rPr lang="it-IT" sz="39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tillium Web" panose="00000500000000000000" pitchFamily="2" charset="0"/>
              </a:rPr>
              <a:t>MeteoHub</a:t>
            </a:r>
            <a:endParaRPr lang="it-IT" sz="3900" b="1" dirty="0">
              <a:solidFill>
                <a:schemeClr val="tx1">
                  <a:lumMod val="85000"/>
                  <a:lumOff val="15000"/>
                </a:schemeClr>
              </a:solidFill>
              <a:latin typeface="Titillium Web" panose="00000500000000000000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16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18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magine 7" descr="Immagine che contiene diagramma, schermata, testo&#10;&#10;Descrizione generata automaticamente">
            <a:extLst>
              <a:ext uri="{FF2B5EF4-FFF2-40B4-BE49-F238E27FC236}">
                <a16:creationId xmlns:a16="http://schemas.microsoft.com/office/drawing/2014/main" id="{93773C7D-A6B3-9A1D-E747-1AD8F69D8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74" y="86030"/>
            <a:ext cx="8359280" cy="668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926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CBA7730C-EE27-6460-90C1-66A09F45D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4117" y="429476"/>
            <a:ext cx="1729357" cy="36755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spcBef>
                <a:spcPts val="1000"/>
              </a:spcBef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tillium Web" panose="00000500000000000000" pitchFamily="2" charset="0"/>
                <a:ea typeface="+mn-ea"/>
                <a:cs typeface="+mn-cs"/>
              </a:rPr>
              <a:t>KAFKA</a:t>
            </a:r>
          </a:p>
          <a:p>
            <a:pPr algn="l"/>
            <a:br>
              <a:rPr lang="en-US" sz="2300" b="0" i="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3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Sottotitolo 8">
            <a:extLst>
              <a:ext uri="{FF2B5EF4-FFF2-40B4-BE49-F238E27FC236}">
                <a16:creationId xmlns:a16="http://schemas.microsoft.com/office/drawing/2014/main" id="{2AA42A3C-6B9D-B159-73C7-E1D7F5A76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1240" y="1084729"/>
            <a:ext cx="6063536" cy="52721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00050" indent="-285750" algn="l">
              <a:buFont typeface="Arial" panose="020B0604020202020204" pitchFamily="34" charset="0"/>
              <a:buChar char="•"/>
            </a:pPr>
            <a:r>
              <a:rPr lang="en-US" sz="2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tillium Web" panose="00000500000000000000" pitchFamily="2" charset="0"/>
              </a:rPr>
              <a:t>Politica</a:t>
            </a: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tillium Web" panose="00000500000000000000" pitchFamily="2" charset="0"/>
              </a:rPr>
              <a:t> Point To Point</a:t>
            </a:r>
            <a:b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tillium Web" panose="00000500000000000000" pitchFamily="2" charset="0"/>
              </a:rPr>
            </a:b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 Producer e 1 Consumer </a:t>
            </a:r>
          </a:p>
          <a:p>
            <a:pPr marL="4572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Vengono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usate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3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repliche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 il Broker </a:t>
            </a:r>
          </a:p>
          <a:p>
            <a:pPr marL="4572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  </a:t>
            </a: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Topic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 Sicilia e Lazio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Il </a:t>
            </a:r>
            <a:r>
              <a:rPr lang="it-IT" sz="2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Producer</a:t>
            </a: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recupera i dati da </a:t>
            </a:r>
            <a:r>
              <a:rPr lang="it-IT" sz="2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Meteomatics</a:t>
            </a: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 li invia a Kafka in modo asincrono senza dover attendere conferme immediate di avvenuta consegna. Gestisce gli ACK con una </a:t>
            </a:r>
            <a:r>
              <a:rPr lang="it-IT" sz="2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CallBack</a:t>
            </a: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Il </a:t>
            </a:r>
            <a:r>
              <a:rPr lang="it-IT" sz="2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Consumer</a:t>
            </a: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legge e processa in modo continuo solo il dato meteorologico più aggiornato disponibile</a:t>
            </a:r>
            <a:b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- Si confronta il </a:t>
            </a:r>
            <a:r>
              <a:rPr lang="it-IT" sz="2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timestamp</a:t>
            </a: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del messaggio 	precedente con quello corrente, se la 	differenza è maggiore di </a:t>
            </a:r>
            <a:r>
              <a:rPr lang="it-IT" sz="2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75 secondi</a:t>
            </a: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il 	dato viene scartato perché obsoleto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Immagine 4" descr="Immagine che contiene cerchio, schermata, nero, design&#10;&#10;Descrizione generata automaticamente">
            <a:extLst>
              <a:ext uri="{FF2B5EF4-FFF2-40B4-BE49-F238E27FC236}">
                <a16:creationId xmlns:a16="http://schemas.microsoft.com/office/drawing/2014/main" id="{A5B2FC83-DF62-B92B-C392-D20C3F8EC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3"/>
            <a:ext cx="2867487" cy="139529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4F20FC0-686B-C3F7-D2E8-822CF3D062F7}"/>
              </a:ext>
            </a:extLst>
          </p:cNvPr>
          <p:cNvSpPr txBox="1"/>
          <p:nvPr/>
        </p:nvSpPr>
        <p:spPr>
          <a:xfrm>
            <a:off x="7844117" y="678264"/>
            <a:ext cx="2635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algn="l"/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tillium Web" panose="00000500000000000000" pitchFamily="2" charset="0"/>
              </a:rPr>
              <a:t>COMPONENTI</a:t>
            </a:r>
          </a:p>
        </p:txBody>
      </p:sp>
      <p:pic>
        <p:nvPicPr>
          <p:cNvPr id="11" name="Immagine 10" descr="Immagine che contiene testo, schermata, Carattere, Elementi grafici&#10;&#10;Descrizione generata automaticamente">
            <a:extLst>
              <a:ext uri="{FF2B5EF4-FFF2-40B4-BE49-F238E27FC236}">
                <a16:creationId xmlns:a16="http://schemas.microsoft.com/office/drawing/2014/main" id="{03139F2E-2BEA-D138-7555-7D7E39260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24" y="1136476"/>
            <a:ext cx="4866185" cy="428101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B63411D6-C7F2-3083-2B6D-8081EBDEDC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272" y="5319833"/>
            <a:ext cx="2262820" cy="127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2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CAB6D7AF-734C-43E5-AE74-E8EC5D462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6830A5B-65B2-40C0-80F8-67EFC8A6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62190"/>
          </a:xfrm>
          <a:prstGeom prst="rect">
            <a:avLst/>
          </a:prstGeom>
          <a:ln>
            <a:noFill/>
          </a:ln>
          <a:effectLst>
            <a:outerShdw blurRad="317500" dist="254000" dir="858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A5CDFB19-E06D-DAFB-CAE4-56BA5C812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85" y="1382682"/>
            <a:ext cx="5174014" cy="3880511"/>
          </a:xfrm>
          <a:prstGeom prst="rect">
            <a:avLst/>
          </a:prstGeom>
        </p:spPr>
      </p:pic>
      <p:pic>
        <p:nvPicPr>
          <p:cNvPr id="7" name="Immagine 6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9FFFCFEC-BCCB-B20E-BB67-60E96D4CC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131" y="1686536"/>
            <a:ext cx="5649738" cy="3272804"/>
          </a:xfrm>
          <a:prstGeom prst="rect">
            <a:avLst/>
          </a:prstGeom>
        </p:spPr>
      </p:pic>
      <p:sp>
        <p:nvSpPr>
          <p:cNvPr id="8" name="Sottotitolo 2">
            <a:extLst>
              <a:ext uri="{FF2B5EF4-FFF2-40B4-BE49-F238E27FC236}">
                <a16:creationId xmlns:a16="http://schemas.microsoft.com/office/drawing/2014/main" id="{5BCAC74B-1FD6-A980-7F72-4233EFA225CF}"/>
              </a:ext>
            </a:extLst>
          </p:cNvPr>
          <p:cNvSpPr txBox="1">
            <a:spLocks/>
          </p:cNvSpPr>
          <p:nvPr/>
        </p:nvSpPr>
        <p:spPr>
          <a:xfrm>
            <a:off x="1345531" y="5832486"/>
            <a:ext cx="3404937" cy="4562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tillium Web" panose="00000500000000000000" pitchFamily="2" charset="0"/>
              </a:rPr>
              <a:t>SLA MANAGER</a:t>
            </a: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C414623B-867E-A38B-DDAD-729BCFEC6D6D}"/>
              </a:ext>
            </a:extLst>
          </p:cNvPr>
          <p:cNvSpPr txBox="1">
            <a:spLocks/>
          </p:cNvSpPr>
          <p:nvPr/>
        </p:nvSpPr>
        <p:spPr>
          <a:xfrm>
            <a:off x="7494494" y="5832486"/>
            <a:ext cx="3404937" cy="4562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tillium Web" panose="00000500000000000000" pitchFamily="2" charset="0"/>
              </a:rPr>
              <a:t>NOTIFIER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B9816983-9710-7E05-1DDE-8F14D6B17EAF}"/>
              </a:ext>
            </a:extLst>
          </p:cNvPr>
          <p:cNvSpPr txBox="1">
            <a:spLocks/>
          </p:cNvSpPr>
          <p:nvPr/>
        </p:nvSpPr>
        <p:spPr>
          <a:xfrm>
            <a:off x="2837527" y="91729"/>
            <a:ext cx="6516516" cy="2402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tillium Web" panose="00000500000000000000" pitchFamily="2" charset="0"/>
              </a:rPr>
              <a:t>Pattern</a:t>
            </a:r>
          </a:p>
          <a:p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tillium Web" panose="00000500000000000000" pitchFamily="2" charset="0"/>
              </a:rPr>
              <a:t>Circuit 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tillium Web" panose="00000500000000000000" pitchFamily="2" charset="0"/>
              </a:rPr>
              <a:t>Breaker</a:t>
            </a:r>
            <a:endParaRPr lang="it-IT" sz="2000" dirty="0">
              <a:solidFill>
                <a:schemeClr val="tx1">
                  <a:lumMod val="85000"/>
                  <a:lumOff val="15000"/>
                </a:schemeClr>
              </a:solidFill>
              <a:latin typeface="Titillium Web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645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A203437-703A-4E00-A8C0-91D328D6C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3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CBA7730C-EE27-6460-90C1-66A09F45D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985" y="522225"/>
            <a:ext cx="3367171" cy="85637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tillium Web" panose="00000500000000000000" pitchFamily="2" charset="0"/>
                <a:ea typeface="+mn-ea"/>
                <a:cs typeface="+mn-cs"/>
              </a:rPr>
              <a:t>Prometheus</a:t>
            </a:r>
            <a:br>
              <a:rPr lang="en-US" sz="28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D84038B-4A56-439B-A184-79B2D4506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62729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9" name="Sottotitolo 8">
            <a:extLst>
              <a:ext uri="{FF2B5EF4-FFF2-40B4-BE49-F238E27FC236}">
                <a16:creationId xmlns:a16="http://schemas.microsoft.com/office/drawing/2014/main" id="{2AA42A3C-6B9D-B159-73C7-E1D7F5A76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9244" y="2826736"/>
            <a:ext cx="7572756" cy="40270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Metriche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monitorate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endParaRPr lang="it-IT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71500" indent="-457200" algn="l">
              <a:buFont typeface="+mj-lt"/>
              <a:buAutoNum type="arabicPeriod"/>
            </a:pP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Performance 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Ram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 CPU </a:t>
            </a:r>
            <a:r>
              <a:rPr lang="it-IT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Containers</a:t>
            </a:r>
          </a:p>
          <a:p>
            <a:pPr marL="571500" indent="-457200" algn="l">
              <a:buFont typeface="+mj-lt"/>
              <a:buAutoNum type="arabicPeriod"/>
            </a:pP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Performance 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Ram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 CPU dei </a:t>
            </a:r>
            <a:r>
              <a:rPr lang="it-IT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moduli:</a:t>
            </a:r>
          </a:p>
          <a:p>
            <a:pPr marL="571500" lvl="1" algn="l"/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Consumer, Producer, </a:t>
            </a:r>
            <a:r>
              <a:rPr lang="it-IT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Notifier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it-IT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Subscriber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Sla Manager, User Manager, Modulo SARIMA</a:t>
            </a:r>
          </a:p>
          <a:p>
            <a:pPr marL="571500" indent="-457200" algn="l">
              <a:buFont typeface="+mj-lt"/>
              <a:buAutoNum type="arabicPeriod"/>
            </a:pP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Numero totale Email inviate</a:t>
            </a:r>
          </a:p>
          <a:p>
            <a:pPr marL="571500" indent="-457200" algn="l">
              <a:buFont typeface="+mj-lt"/>
              <a:buAutoNum type="arabicPeriod"/>
            </a:pP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Numero totale Utenti Online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it-IT" sz="2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Grafana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consente di aggregare e visualizzare i dati relativi alle metriche della memoria RAM e della CPU, fornendo per ognuna di esse un grafico complessivo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F96EE13-2C4D-4262-812E-DDE5FC35F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58239" y="3396995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1" name="Immagine 10" descr="Immagine che contiene schermata, testo, Parallelo, linea&#10;&#10;Descrizione generata automaticamente">
            <a:extLst>
              <a:ext uri="{FF2B5EF4-FFF2-40B4-BE49-F238E27FC236}">
                <a16:creationId xmlns:a16="http://schemas.microsoft.com/office/drawing/2014/main" id="{A381B821-8BED-50AA-E0A5-A3008C11D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6737"/>
            <a:ext cx="4555236" cy="4027030"/>
          </a:xfrm>
          <a:prstGeom prst="rect">
            <a:avLst/>
          </a:prstGeom>
        </p:spPr>
      </p:pic>
      <p:pic>
        <p:nvPicPr>
          <p:cNvPr id="13" name="Immagine 12" descr="Immagine che contiene schermata, linea, Diagramma&#10;&#10;Descrizione generata automaticamente">
            <a:extLst>
              <a:ext uri="{FF2B5EF4-FFF2-40B4-BE49-F238E27FC236}">
                <a16:creationId xmlns:a16="http://schemas.microsoft.com/office/drawing/2014/main" id="{75BB7883-8815-4A0B-B227-95975FF9A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240" y="0"/>
            <a:ext cx="7604760" cy="2794733"/>
          </a:xfrm>
          <a:prstGeom prst="rect">
            <a:avLst/>
          </a:prstGeom>
        </p:spPr>
      </p:pic>
      <p:pic>
        <p:nvPicPr>
          <p:cNvPr id="15" name="Immagine 14" descr="Immagine che contiene clipart, Elementi grafici, creatività, design&#10;&#10;Descrizione generata automaticamente">
            <a:extLst>
              <a:ext uri="{FF2B5EF4-FFF2-40B4-BE49-F238E27FC236}">
                <a16:creationId xmlns:a16="http://schemas.microsoft.com/office/drawing/2014/main" id="{28332023-902E-E8B8-978F-C02F26E004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874" y="269271"/>
            <a:ext cx="997562" cy="949353"/>
          </a:xfrm>
          <a:prstGeom prst="rect">
            <a:avLst/>
          </a:prstGeom>
        </p:spPr>
      </p:pic>
      <p:pic>
        <p:nvPicPr>
          <p:cNvPr id="18" name="Immagine 17" descr="Immagine che contiene linea, Diagramma, schermata&#10;&#10;Descrizione generata automaticamente">
            <a:extLst>
              <a:ext uri="{FF2B5EF4-FFF2-40B4-BE49-F238E27FC236}">
                <a16:creationId xmlns:a16="http://schemas.microsoft.com/office/drawing/2014/main" id="{3259A060-6212-9EE1-9234-F828F6383E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1551"/>
            <a:ext cx="4491228" cy="112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37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4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schermata, Rettangolo, design&#10;&#10;Descrizione generata automaticamente">
            <a:extLst>
              <a:ext uri="{FF2B5EF4-FFF2-40B4-BE49-F238E27FC236}">
                <a16:creationId xmlns:a16="http://schemas.microsoft.com/office/drawing/2014/main" id="{A527F82A-C165-F060-3085-23E42CBD2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47" y="617219"/>
            <a:ext cx="7192204" cy="4656951"/>
          </a:xfrm>
          <a:prstGeom prst="rect">
            <a:avLst/>
          </a:prstGeom>
        </p:spPr>
      </p:pic>
      <p:sp>
        <p:nvSpPr>
          <p:cNvPr id="8" name="Titolo 5">
            <a:extLst>
              <a:ext uri="{FF2B5EF4-FFF2-40B4-BE49-F238E27FC236}">
                <a16:creationId xmlns:a16="http://schemas.microsoft.com/office/drawing/2014/main" id="{92E7AD04-99C2-02B5-CB5F-C7086D5050CA}"/>
              </a:ext>
            </a:extLst>
          </p:cNvPr>
          <p:cNvSpPr txBox="1">
            <a:spLocks/>
          </p:cNvSpPr>
          <p:nvPr/>
        </p:nvSpPr>
        <p:spPr>
          <a:xfrm>
            <a:off x="-220449" y="1122363"/>
            <a:ext cx="4982548" cy="1682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7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tillium Web" panose="00000500000000000000" pitchFamily="2" charset="0"/>
                <a:ea typeface="+mn-ea"/>
                <a:cs typeface="+mn-cs"/>
              </a:rPr>
              <a:t>SARIMA</a:t>
            </a:r>
          </a:p>
          <a:p>
            <a:pPr algn="l"/>
            <a:br>
              <a:rPr lang="en-US" sz="2300" dirty="0">
                <a:solidFill>
                  <a:schemeClr val="tx2"/>
                </a:solidFill>
              </a:rPr>
            </a:br>
            <a:endParaRPr lang="en-US" sz="2300" dirty="0">
              <a:solidFill>
                <a:schemeClr val="tx2"/>
              </a:solidFill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63C79299-B6EE-3290-E3F8-DDB25837F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Sottotitolo 8">
            <a:extLst>
              <a:ext uri="{FF2B5EF4-FFF2-40B4-BE49-F238E27FC236}">
                <a16:creationId xmlns:a16="http://schemas.microsoft.com/office/drawing/2014/main" id="{96A1F93E-E0D8-7E84-200D-3406781A9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664181"/>
            <a:ext cx="8435788" cy="414680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00050" indent="-285750" algn="l">
              <a:buFont typeface="Arial" panose="020B0604020202020204" pitchFamily="34" charset="0"/>
              <a:buChar char="•"/>
            </a:pPr>
            <a:r>
              <a:rPr lang="it-IT" sz="1700" dirty="0"/>
              <a:t>I dati delle serie temporali vengono recuperati </a:t>
            </a:r>
            <a:br>
              <a:rPr lang="it-IT" sz="1700" dirty="0"/>
            </a:br>
            <a:r>
              <a:rPr lang="it-IT" sz="1700" dirty="0"/>
              <a:t>dal server </a:t>
            </a:r>
            <a:r>
              <a:rPr lang="it-IT" sz="1700" dirty="0" err="1"/>
              <a:t>Prometheus</a:t>
            </a:r>
            <a:r>
              <a:rPr lang="it-IT" sz="1700" dirty="0"/>
              <a:t> per una metrica specifica </a:t>
            </a:r>
            <a:br>
              <a:rPr lang="it-IT" sz="1700" dirty="0"/>
            </a:br>
            <a:r>
              <a:rPr lang="it-IT" sz="1700" dirty="0"/>
              <a:t>nell'ultima ora con intervalli di 10 secondi</a:t>
            </a:r>
            <a:br>
              <a:rPr lang="it-IT" sz="1700" dirty="0"/>
            </a:br>
            <a:endParaRPr lang="it-IT" sz="1700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175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Quando i valori futuri  della serie temporale </a:t>
            </a:r>
            <a:br>
              <a:rPr kumimoji="0" lang="it-IT" altLang="it-IT" sz="175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</a:br>
            <a:r>
              <a:rPr kumimoji="0" lang="it-IT" altLang="it-IT" sz="175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vengono predetti utilizzando il modello SARIMAX,</a:t>
            </a:r>
            <a:br>
              <a:rPr kumimoji="0" lang="it-IT" altLang="it-IT" sz="175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</a:br>
            <a:r>
              <a:rPr kumimoji="0" lang="it-IT" altLang="it-IT" sz="175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il codice confronta ciascun valore previsto </a:t>
            </a:r>
            <a:br>
              <a:rPr kumimoji="0" lang="it-IT" altLang="it-IT" sz="175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</a:br>
            <a:r>
              <a:rPr kumimoji="0" lang="it-IT" altLang="it-IT" sz="175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con la relativa soglia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Se il valore previsto supera la soglia,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viene considerato come una violazione. 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</a:b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</a:b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Cordia New" panose="020B0304020202020204" pitchFamily="34" charset="-34"/>
              </a:rPr>
              <a:t>La probabilità di violazione viene calcolata dividendo il numero </a:t>
            </a:r>
            <a:r>
              <a:rPr lang="it-IT" sz="1800" dirty="0">
                <a:latin typeface="Aptos" panose="020B0004020202020204" pitchFamily="34" charset="0"/>
                <a:ea typeface="Aptos" panose="020B0004020202020204" pitchFamily="34" charset="0"/>
                <a:cs typeface="Cordia New" panose="020B0304020202020204" pitchFamily="34" charset="-34"/>
              </a:rPr>
              <a:t>complessivo </a:t>
            </a:r>
            <a:r>
              <a:rPr lang="it-IT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Cordia New" panose="020B0304020202020204" pitchFamily="34" charset="-34"/>
              </a:rPr>
              <a:t>delle violazioni per il totale dei punti previsti</a:t>
            </a:r>
            <a:br>
              <a:rPr lang="it-IT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Cordia New" panose="020B0304020202020204" pitchFamily="34" charset="-34"/>
              </a:rPr>
            </a:br>
            <a:endParaRPr lang="it-IT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Cordia New" panose="020B0304020202020204" pitchFamily="34" charset="-34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Cordia New" panose="020B0304020202020204" pitchFamily="34" charset="-34"/>
              </a:rPr>
              <a:t>la probabilità di violazione rappresenta la percentuale di punti previsti che superano la soglia specificata nei prossimi 5 minuti</a:t>
            </a:r>
            <a:endParaRPr lang="it-IT" sz="1800" dirty="0">
              <a:solidFill>
                <a:srgbClr val="0D0D0D"/>
              </a:solidFill>
              <a:latin typeface="Söhne"/>
              <a:ea typeface="Aptos" panose="020B0004020202020204" pitchFamily="34" charset="0"/>
              <a:cs typeface="Cordia New" panose="020B0304020202020204" pitchFamily="34" charset="-34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it-IT" sz="1700" dirty="0"/>
          </a:p>
        </p:txBody>
      </p:sp>
    </p:spTree>
    <p:extLst>
      <p:ext uri="{BB962C8B-B14F-4D97-AF65-F5344CB8AC3E}">
        <p14:creationId xmlns:p14="http://schemas.microsoft.com/office/powerpoint/2010/main" val="23480028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387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Söhne</vt:lpstr>
      <vt:lpstr>Titillium Web</vt:lpstr>
      <vt:lpstr>Tema di Office</vt:lpstr>
      <vt:lpstr>Sistemi Distribuiti e Big Data</vt:lpstr>
      <vt:lpstr>SCOPO Sistema di Gestione Dati Meteorologici </vt:lpstr>
      <vt:lpstr>Presentazione standard di PowerPoint</vt:lpstr>
      <vt:lpstr>KAFKA  </vt:lpstr>
      <vt:lpstr>Presentazione standard di PowerPoint</vt:lpstr>
      <vt:lpstr>Prometheus 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DARIO LOMONACO</dc:creator>
  <cp:lastModifiedBy>DARIO LOMONACO</cp:lastModifiedBy>
  <cp:revision>65</cp:revision>
  <dcterms:created xsi:type="dcterms:W3CDTF">2024-03-09T14:52:48Z</dcterms:created>
  <dcterms:modified xsi:type="dcterms:W3CDTF">2024-03-13T23:08:18Z</dcterms:modified>
</cp:coreProperties>
</file>