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74" r:id="rId4"/>
    <p:sldId id="275" r:id="rId5"/>
    <p:sldId id="271" r:id="rId6"/>
    <p:sldId id="276" r:id="rId7"/>
    <p:sldId id="277" r:id="rId8"/>
    <p:sldId id="262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0510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0EC4EE4-1D21-4334-BF8F-3F854B098DED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C24A240-71B1-4BD5-865F-7D4001A3D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24A240-71B1-4BD5-865F-7D4001A3DF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4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24A240-71B1-4BD5-865F-7D4001A3DF2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2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30A24-3368-4ACF-AFF3-610A990C36E8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114B3-9598-4FCB-BBF7-F8508D254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2F221-FBF4-4B74-AD49-B85D1119651B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6C99E-0719-483A-811A-B7547B7142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BE166-5F86-46BB-A92F-E27A7AA598FF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95B90-FB8F-41CB-913B-E08373591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1ED45-976E-41A1-805C-21E9967E5F42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B2FB2-A553-4EB1-9A09-86CCF66F2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C1B5E-EF69-43B0-94DE-CF3CAA03018B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A5F79-DFDC-445F-A1F6-1854933F26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C39C1-BE3A-48E6-AFD9-EABFAF8A552C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887C2-60D6-4C90-BCEE-16E45992E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DC63E-9587-4685-8E8E-400DED8EAD54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23286-3424-4F4C-89B7-F1D61E526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B0C71-F0FF-4722-A6C3-077FF10066C9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37BA8-5C82-4FDB-BA88-21255E458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72202-19FB-42A3-BBBE-F2CA7ADACB50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A4495-9FBA-4563-B34D-DDC5E5DB7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F6635-F789-44DE-BAFF-38B23EA7F183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CE537-6ED2-45EA-AD93-0D6FCB573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5D405-6E56-47E6-8350-B2BD4D7672CD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3293E-BF22-406D-AC36-928832E2DA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9019C9-0643-4B97-9853-615BA2D87033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828A9E-4BA3-4DCC-930E-30307AD806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Рисунок 3"/>
          <p:cNvPicPr>
            <a:picLocks noChangeAspect="1"/>
          </p:cNvPicPr>
          <p:nvPr/>
        </p:nvPicPr>
        <p:blipFill rotWithShape="1">
          <a:blip r:embed="rId2"/>
          <a:srcRect l="12563" t="-3961"/>
          <a:stretch/>
        </p:blipFill>
        <p:spPr bwMode="auto">
          <a:xfrm>
            <a:off x="3508310" y="1487488"/>
            <a:ext cx="868369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3396343" y="1641296"/>
            <a:ext cx="738051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rgbClr val="C03219"/>
                </a:solidFill>
                <a:latin typeface="Calibri" pitchFamily="34" charset="0"/>
              </a:rPr>
              <a:t>Just Eat Takeaway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34338" y="5693628"/>
            <a:ext cx="3868737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/>
            <a:r>
              <a:rPr lang="en-US" sz="2400" b="1" dirty="0">
                <a:solidFill>
                  <a:srgbClr val="404040"/>
                </a:solidFill>
                <a:latin typeface="+mn-lt"/>
              </a:rPr>
              <a:t>Alexander Klein</a:t>
            </a:r>
            <a:endParaRPr lang="ru-RU" sz="2400" b="1" dirty="0">
              <a:solidFill>
                <a:srgbClr val="404040"/>
              </a:solidFill>
              <a:latin typeface="+mn-lt"/>
            </a:endParaRPr>
          </a:p>
          <a:p>
            <a:pPr algn="r"/>
            <a:r>
              <a:rPr lang="en-US" sz="2400" dirty="0">
                <a:solidFill>
                  <a:srgbClr val="404040"/>
                </a:solidFill>
                <a:latin typeface="+mn-lt"/>
              </a:rPr>
              <a:t>Data engineer candidate</a:t>
            </a:r>
            <a:endParaRPr lang="ru-RU" sz="2400" dirty="0">
              <a:solidFill>
                <a:srgbClr val="40404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3525" y="6157913"/>
            <a:ext cx="1298575" cy="366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rgbClr val="404040"/>
                </a:solidFill>
                <a:latin typeface="Calibri" pitchFamily="34" charset="0"/>
              </a:rPr>
              <a:t>2021</a:t>
            </a:r>
            <a:endParaRPr lang="en-US" i="1" u="sng" dirty="0">
              <a:solidFill>
                <a:srgbClr val="40404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9" name="Picture 25" descr="Похожее изображение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1633" y="4514851"/>
            <a:ext cx="2832155" cy="2343150"/>
          </a:xfrm>
          <a:prstGeom prst="rect">
            <a:avLst/>
          </a:prstGeom>
          <a:noFill/>
        </p:spPr>
      </p:pic>
      <p:sp>
        <p:nvSpPr>
          <p:cNvPr id="16385" name="TextBox 7"/>
          <p:cNvSpPr txBox="1">
            <a:spLocks noChangeArrowheads="1"/>
          </p:cNvSpPr>
          <p:nvPr/>
        </p:nvSpPr>
        <p:spPr bwMode="auto">
          <a:xfrm>
            <a:off x="11355388" y="6443663"/>
            <a:ext cx="53181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200" b="1" dirty="0">
                <a:latin typeface="Seravek"/>
                <a:ea typeface="Seravek"/>
                <a:cs typeface="Seravek"/>
              </a:rPr>
              <a:t>2</a:t>
            </a:r>
          </a:p>
        </p:txBody>
      </p:sp>
      <p:sp>
        <p:nvSpPr>
          <p:cNvPr id="16387" name="Прямоугольник 9"/>
          <p:cNvSpPr>
            <a:spLocks noChangeArrowheads="1"/>
          </p:cNvSpPr>
          <p:nvPr/>
        </p:nvSpPr>
        <p:spPr bwMode="auto">
          <a:xfrm>
            <a:off x="7193311" y="1672464"/>
            <a:ext cx="41090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Cool stack</a:t>
            </a:r>
            <a:r>
              <a:rPr lang="ru-RU" dirty="0">
                <a:latin typeface="Calibri" pitchFamily="34" charset="0"/>
              </a:rPr>
              <a:t> </a:t>
            </a:r>
            <a:endParaRPr lang="en-US" dirty="0">
              <a:latin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</a:rPr>
              <a:t>I really want to develop my skills and find something new</a:t>
            </a:r>
            <a:r>
              <a:rPr lang="ru-RU" dirty="0">
                <a:latin typeface="Calibri" pitchFamily="34" charset="0"/>
              </a:rPr>
              <a:t>.</a:t>
            </a:r>
            <a:r>
              <a:rPr lang="en-US" dirty="0">
                <a:latin typeface="Calibri" pitchFamily="34" charset="0"/>
              </a:rPr>
              <a:t> This is a good opportunity for me</a:t>
            </a:r>
          </a:p>
        </p:txBody>
      </p:sp>
      <p:pic>
        <p:nvPicPr>
          <p:cNvPr id="16390" name="Рисунок 1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1465" y="1748091"/>
            <a:ext cx="396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Рисунок 2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2550" y="3524064"/>
            <a:ext cx="552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Прямоугольник 32"/>
          <p:cNvSpPr/>
          <p:nvPr/>
        </p:nvSpPr>
        <p:spPr>
          <a:xfrm>
            <a:off x="6347790" y="1313878"/>
            <a:ext cx="5213445" cy="2110382"/>
          </a:xfrm>
          <a:prstGeom prst="rect">
            <a:avLst/>
          </a:prstGeom>
          <a:noFill/>
          <a:ln w="28575">
            <a:solidFill>
              <a:srgbClr val="C03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Прямоугольник 33"/>
          <p:cNvSpPr/>
          <p:nvPr/>
        </p:nvSpPr>
        <p:spPr>
          <a:xfrm>
            <a:off x="585826" y="3424262"/>
            <a:ext cx="5761963" cy="1661093"/>
          </a:xfrm>
          <a:prstGeom prst="rect">
            <a:avLst/>
          </a:prstGeom>
          <a:noFill/>
          <a:ln w="28575">
            <a:solidFill>
              <a:srgbClr val="C03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6400" name="Рисунок 3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55678" y="3117850"/>
            <a:ext cx="82391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401" name="Группа 1"/>
          <p:cNvGrpSpPr>
            <a:grpSpLocks/>
          </p:cNvGrpSpPr>
          <p:nvPr/>
        </p:nvGrpSpPr>
        <p:grpSpPr bwMode="auto">
          <a:xfrm>
            <a:off x="0" y="0"/>
            <a:ext cx="7429500" cy="971550"/>
            <a:chOff x="160096" y="-100208"/>
            <a:chExt cx="7429500" cy="971778"/>
          </a:xfrm>
        </p:grpSpPr>
        <p:pic>
          <p:nvPicPr>
            <p:cNvPr id="16402" name="Рисунок 27"/>
            <p:cNvPicPr>
              <a:picLocks noChangeAspect="1"/>
            </p:cNvPicPr>
            <p:nvPr/>
          </p:nvPicPr>
          <p:blipFill>
            <a:blip r:embed="rId7"/>
            <a:srcRect l="12662" t="53995" b="27957"/>
            <a:stretch>
              <a:fillRect/>
            </a:stretch>
          </p:blipFill>
          <p:spPr bwMode="auto">
            <a:xfrm rot="10800000">
              <a:off x="160096" y="-100208"/>
              <a:ext cx="7429500" cy="971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03" name="TextBox 4"/>
            <p:cNvSpPr txBox="1">
              <a:spLocks noChangeArrowheads="1"/>
            </p:cNvSpPr>
            <p:nvPr/>
          </p:nvSpPr>
          <p:spPr bwMode="auto">
            <a:xfrm>
              <a:off x="226771" y="123682"/>
              <a:ext cx="6919913" cy="519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Calibri" pitchFamily="34" charset="0"/>
                  <a:ea typeface="Seravek"/>
                  <a:cs typeface="Seravek"/>
                </a:rPr>
                <a:t>Thoughts before applying</a:t>
              </a:r>
              <a:endParaRPr lang="ru-RU" sz="2800" b="1" dirty="0">
                <a:solidFill>
                  <a:schemeClr val="bg1"/>
                </a:solidFill>
                <a:latin typeface="Calibri" pitchFamily="34" charset="0"/>
                <a:ea typeface="Seravek"/>
                <a:cs typeface="Seravek"/>
              </a:endParaRPr>
            </a:p>
          </p:txBody>
        </p:sp>
      </p:grpSp>
      <p:sp>
        <p:nvSpPr>
          <p:cNvPr id="16405" name="Прямоугольник 9"/>
          <p:cNvSpPr>
            <a:spLocks noChangeArrowheads="1"/>
          </p:cNvSpPr>
          <p:nvPr/>
        </p:nvSpPr>
        <p:spPr bwMode="auto">
          <a:xfrm>
            <a:off x="1462987" y="3495819"/>
            <a:ext cx="428091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A lot of data</a:t>
            </a:r>
            <a:endParaRPr lang="en-US" dirty="0">
              <a:latin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</a:rPr>
              <a:t>These guys have a lot of data from different sources</a:t>
            </a:r>
            <a:r>
              <a:rPr lang="ru-RU" dirty="0">
                <a:latin typeface="Calibri" pitchFamily="34" charset="0"/>
              </a:rPr>
              <a:t>.</a:t>
            </a:r>
            <a:r>
              <a:rPr lang="en-US" dirty="0">
                <a:latin typeface="Calibri" pitchFamily="34" charset="0"/>
              </a:rPr>
              <a:t> That means I’ll have a lot of interesting and hard tasks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63" name="Picture 31" descr="Похожее изоб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075" y="4703763"/>
            <a:ext cx="1922463" cy="2154237"/>
          </a:xfrm>
          <a:prstGeom prst="rect">
            <a:avLst/>
          </a:prstGeom>
          <a:noFill/>
        </p:spPr>
      </p:pic>
      <p:sp>
        <p:nvSpPr>
          <p:cNvPr id="18433" name="TextBox 8"/>
          <p:cNvSpPr txBox="1">
            <a:spLocks noChangeArrowheads="1"/>
          </p:cNvSpPr>
          <p:nvPr/>
        </p:nvSpPr>
        <p:spPr bwMode="auto">
          <a:xfrm>
            <a:off x="11361738" y="6462713"/>
            <a:ext cx="5334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200" b="1" dirty="0">
                <a:latin typeface="Seravek"/>
                <a:ea typeface="Seravek"/>
                <a:cs typeface="Seravek"/>
              </a:rPr>
              <a:t>3</a:t>
            </a:r>
          </a:p>
        </p:txBody>
      </p:sp>
      <p:grpSp>
        <p:nvGrpSpPr>
          <p:cNvPr id="18440" name="Группа 2"/>
          <p:cNvGrpSpPr>
            <a:grpSpLocks/>
          </p:cNvGrpSpPr>
          <p:nvPr/>
        </p:nvGrpSpPr>
        <p:grpSpPr bwMode="auto">
          <a:xfrm>
            <a:off x="0" y="0"/>
            <a:ext cx="7429500" cy="971550"/>
            <a:chOff x="186267" y="-74969"/>
            <a:chExt cx="7429500" cy="971778"/>
          </a:xfrm>
        </p:grpSpPr>
        <p:pic>
          <p:nvPicPr>
            <p:cNvPr id="18441" name="Рисунок 10"/>
            <p:cNvPicPr>
              <a:picLocks noChangeAspect="1"/>
            </p:cNvPicPr>
            <p:nvPr/>
          </p:nvPicPr>
          <p:blipFill>
            <a:blip r:embed="rId3"/>
            <a:srcRect l="12662" t="53995" b="27957"/>
            <a:stretch>
              <a:fillRect/>
            </a:stretch>
          </p:blipFill>
          <p:spPr bwMode="auto">
            <a:xfrm rot="10800000">
              <a:off x="186267" y="-74969"/>
              <a:ext cx="7429500" cy="971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42" name="TextBox 16"/>
            <p:cNvSpPr txBox="1">
              <a:spLocks noChangeArrowheads="1"/>
            </p:cNvSpPr>
            <p:nvPr/>
          </p:nvSpPr>
          <p:spPr bwMode="auto">
            <a:xfrm>
              <a:off x="186267" y="116751"/>
              <a:ext cx="7056437" cy="519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Calibri" pitchFamily="34" charset="0"/>
                </a:rPr>
                <a:t>Receiving tech task</a:t>
              </a:r>
            </a:p>
          </p:txBody>
        </p:sp>
      </p:grpSp>
      <p:sp>
        <p:nvSpPr>
          <p:cNvPr id="18452" name="Прямоугольник 9"/>
          <p:cNvSpPr>
            <a:spLocks noChangeArrowheads="1"/>
          </p:cNvSpPr>
          <p:nvPr/>
        </p:nvSpPr>
        <p:spPr bwMode="auto">
          <a:xfrm>
            <a:off x="1611876" y="1168171"/>
            <a:ext cx="21658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Choose any technology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4514740" y="2375992"/>
            <a:ext cx="27575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rgbClr val="C00000"/>
                </a:solidFill>
                <a:latin typeface="Calibri" pitchFamily="34" charset="0"/>
              </a:rPr>
              <a:t>Task</a:t>
            </a:r>
            <a:endParaRPr lang="ru-RU" sz="9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Прямоугольник 9"/>
          <p:cNvSpPr>
            <a:spLocks noChangeArrowheads="1"/>
          </p:cNvSpPr>
          <p:nvPr/>
        </p:nvSpPr>
        <p:spPr bwMode="auto">
          <a:xfrm>
            <a:off x="8308845" y="2692201"/>
            <a:ext cx="27575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Create presentation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Прямоугольник 9"/>
          <p:cNvSpPr>
            <a:spLocks noChangeArrowheads="1"/>
          </p:cNvSpPr>
          <p:nvPr/>
        </p:nvSpPr>
        <p:spPr bwMode="auto">
          <a:xfrm>
            <a:off x="8308845" y="1168171"/>
            <a:ext cx="31869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Dockerize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the process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Прямоугольник 9"/>
          <p:cNvSpPr>
            <a:spLocks noChangeArrowheads="1"/>
          </p:cNvSpPr>
          <p:nvPr/>
        </p:nvSpPr>
        <p:spPr bwMode="auto">
          <a:xfrm>
            <a:off x="1611876" y="4493231"/>
            <a:ext cx="24561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Not forget about logging and handling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Прямоугольник 9"/>
          <p:cNvSpPr>
            <a:spLocks noChangeArrowheads="1"/>
          </p:cNvSpPr>
          <p:nvPr/>
        </p:nvSpPr>
        <p:spPr bwMode="auto">
          <a:xfrm>
            <a:off x="5055787" y="4532566"/>
            <a:ext cx="20885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Answer the analytic questions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Прямоугольник 9"/>
          <p:cNvSpPr>
            <a:spLocks noChangeArrowheads="1"/>
          </p:cNvSpPr>
          <p:nvPr/>
        </p:nvSpPr>
        <p:spPr bwMode="auto">
          <a:xfrm>
            <a:off x="1611876" y="2692201"/>
            <a:ext cx="2352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Orchestrate the ETL process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6" name="Прямоугольник 9"/>
          <p:cNvSpPr>
            <a:spLocks noChangeArrowheads="1"/>
          </p:cNvSpPr>
          <p:nvPr/>
        </p:nvSpPr>
        <p:spPr bwMode="auto">
          <a:xfrm>
            <a:off x="4814295" y="1168171"/>
            <a:ext cx="24580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Data from external systems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Прямоугольник 9"/>
          <p:cNvSpPr>
            <a:spLocks noChangeArrowheads="1"/>
          </p:cNvSpPr>
          <p:nvPr/>
        </p:nvSpPr>
        <p:spPr bwMode="auto">
          <a:xfrm>
            <a:off x="8308845" y="4493231"/>
            <a:ext cx="3179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Challenge yourself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1468618" y="1285490"/>
            <a:ext cx="143258" cy="143258"/>
          </a:xfrm>
          <a:prstGeom prst="ellipse">
            <a:avLst/>
          </a:prstGeom>
          <a:solidFill>
            <a:srgbClr val="C03219"/>
          </a:solidFill>
          <a:ln>
            <a:solidFill>
              <a:srgbClr val="C03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1468618" y="2809520"/>
            <a:ext cx="143258" cy="143258"/>
          </a:xfrm>
          <a:prstGeom prst="ellipse">
            <a:avLst/>
          </a:prstGeom>
          <a:solidFill>
            <a:srgbClr val="C03219"/>
          </a:solidFill>
          <a:ln>
            <a:solidFill>
              <a:srgbClr val="C03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1468618" y="4610550"/>
            <a:ext cx="143258" cy="143258"/>
          </a:xfrm>
          <a:prstGeom prst="ellipse">
            <a:avLst/>
          </a:prstGeom>
          <a:solidFill>
            <a:srgbClr val="C03219"/>
          </a:solidFill>
          <a:ln>
            <a:solidFill>
              <a:srgbClr val="C03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4639467" y="1285490"/>
            <a:ext cx="143258" cy="143258"/>
          </a:xfrm>
          <a:prstGeom prst="ellipse">
            <a:avLst/>
          </a:prstGeom>
          <a:solidFill>
            <a:srgbClr val="C03219"/>
          </a:solidFill>
          <a:ln>
            <a:solidFill>
              <a:srgbClr val="C03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4908750" y="4632134"/>
            <a:ext cx="143258" cy="143258"/>
          </a:xfrm>
          <a:prstGeom prst="ellipse">
            <a:avLst/>
          </a:prstGeom>
          <a:solidFill>
            <a:srgbClr val="C03219"/>
          </a:solidFill>
          <a:ln>
            <a:solidFill>
              <a:srgbClr val="C03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8107402" y="1285490"/>
            <a:ext cx="143258" cy="143258"/>
          </a:xfrm>
          <a:prstGeom prst="ellipse">
            <a:avLst/>
          </a:prstGeom>
          <a:solidFill>
            <a:srgbClr val="C03219"/>
          </a:solidFill>
          <a:ln>
            <a:solidFill>
              <a:srgbClr val="C03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8107402" y="2792515"/>
            <a:ext cx="143258" cy="143258"/>
          </a:xfrm>
          <a:prstGeom prst="ellipse">
            <a:avLst/>
          </a:prstGeom>
          <a:solidFill>
            <a:srgbClr val="C03219"/>
          </a:solidFill>
          <a:ln>
            <a:solidFill>
              <a:srgbClr val="C03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8107402" y="4632134"/>
            <a:ext cx="143258" cy="143258"/>
          </a:xfrm>
          <a:prstGeom prst="ellipse">
            <a:avLst/>
          </a:prstGeom>
          <a:solidFill>
            <a:srgbClr val="C03219"/>
          </a:solidFill>
          <a:ln>
            <a:solidFill>
              <a:srgbClr val="C03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1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8"/>
          <p:cNvSpPr txBox="1">
            <a:spLocks noChangeArrowheads="1"/>
          </p:cNvSpPr>
          <p:nvPr/>
        </p:nvSpPr>
        <p:spPr bwMode="auto">
          <a:xfrm>
            <a:off x="11361738" y="6462713"/>
            <a:ext cx="5334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200" b="1" dirty="0">
                <a:latin typeface="Seravek"/>
                <a:ea typeface="Seravek"/>
                <a:cs typeface="Seravek"/>
              </a:rPr>
              <a:t>3</a:t>
            </a:r>
          </a:p>
        </p:txBody>
      </p:sp>
      <p:grpSp>
        <p:nvGrpSpPr>
          <p:cNvPr id="18440" name="Группа 2"/>
          <p:cNvGrpSpPr>
            <a:grpSpLocks/>
          </p:cNvGrpSpPr>
          <p:nvPr/>
        </p:nvGrpSpPr>
        <p:grpSpPr bwMode="auto">
          <a:xfrm>
            <a:off x="0" y="0"/>
            <a:ext cx="7429500" cy="971550"/>
            <a:chOff x="186267" y="-74969"/>
            <a:chExt cx="7429500" cy="971778"/>
          </a:xfrm>
        </p:grpSpPr>
        <p:pic>
          <p:nvPicPr>
            <p:cNvPr id="18441" name="Рисунок 10"/>
            <p:cNvPicPr>
              <a:picLocks noChangeAspect="1"/>
            </p:cNvPicPr>
            <p:nvPr/>
          </p:nvPicPr>
          <p:blipFill>
            <a:blip r:embed="rId2"/>
            <a:srcRect l="12662" t="53995" b="27957"/>
            <a:stretch>
              <a:fillRect/>
            </a:stretch>
          </p:blipFill>
          <p:spPr bwMode="auto">
            <a:xfrm rot="10800000">
              <a:off x="186267" y="-74969"/>
              <a:ext cx="7429500" cy="971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42" name="TextBox 16"/>
            <p:cNvSpPr txBox="1">
              <a:spLocks noChangeArrowheads="1"/>
            </p:cNvSpPr>
            <p:nvPr/>
          </p:nvSpPr>
          <p:spPr bwMode="auto">
            <a:xfrm>
              <a:off x="186267" y="116751"/>
              <a:ext cx="7056437" cy="519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Calibri" pitchFamily="34" charset="0"/>
                </a:rPr>
                <a:t>Choosing technologies</a:t>
              </a:r>
            </a:p>
          </p:txBody>
        </p:sp>
      </p:grpSp>
      <p:sp>
        <p:nvSpPr>
          <p:cNvPr id="9" name="Прямоугольник 9"/>
          <p:cNvSpPr>
            <a:spLocks noChangeArrowheads="1"/>
          </p:cNvSpPr>
          <p:nvPr/>
        </p:nvSpPr>
        <p:spPr bwMode="auto">
          <a:xfrm>
            <a:off x="703262" y="971551"/>
            <a:ext cx="91125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PostgreSQL</a:t>
            </a:r>
            <a:r>
              <a:rPr lang="ru-RU" b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br>
              <a:rPr lang="en-US" b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It is an easy to use and free database with simple container handling.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703262" y="1614749"/>
            <a:ext cx="911254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Python</a:t>
            </a:r>
            <a:r>
              <a:rPr lang="ru-RU" b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br>
              <a:rPr lang="en-US" b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It is a convenient programming language in which there are already many libraries for working with data.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703261" y="2532760"/>
            <a:ext cx="91125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Docker</a:t>
            </a:r>
            <a:r>
              <a:rPr lang="ru-RU" b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br>
              <a:rPr lang="en-US" b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tool has become the standard for working with virtual environments in recent years.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2336116" y="3170639"/>
            <a:ext cx="74796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Airflow</a:t>
            </a:r>
            <a:r>
              <a:rPr lang="ru-RU" b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br>
              <a:rPr lang="en-US" b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tool is gaining popularity because it has a web interface, the required set of features and jobs in it are written in Python code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" name="AutoShape 2" descr="Картинки по запросу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Картинки по запрос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20" y="3786188"/>
            <a:ext cx="4347346" cy="295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4755579" y="4093969"/>
            <a:ext cx="506022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Docker-compose</a:t>
            </a:r>
            <a:r>
              <a:rPr lang="ru-RU" b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br>
              <a:rPr lang="en-US" b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We need this tool for container orchestration. It comes with Docker so you can use it out of the box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206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2"/>
          <p:cNvGrpSpPr>
            <a:grpSpLocks/>
          </p:cNvGrpSpPr>
          <p:nvPr/>
        </p:nvGrpSpPr>
        <p:grpSpPr bwMode="auto">
          <a:xfrm>
            <a:off x="0" y="0"/>
            <a:ext cx="7429500" cy="971550"/>
            <a:chOff x="186267" y="-74969"/>
            <a:chExt cx="7429500" cy="971778"/>
          </a:xfrm>
        </p:grpSpPr>
        <p:pic>
          <p:nvPicPr>
            <p:cNvPr id="5" name="Рисунок 10"/>
            <p:cNvPicPr>
              <a:picLocks noChangeAspect="1"/>
            </p:cNvPicPr>
            <p:nvPr/>
          </p:nvPicPr>
          <p:blipFill>
            <a:blip r:embed="rId2"/>
            <a:srcRect l="12662" t="53995" b="27957"/>
            <a:stretch>
              <a:fillRect/>
            </a:stretch>
          </p:blipFill>
          <p:spPr bwMode="auto">
            <a:xfrm rot="10800000">
              <a:off x="186267" y="-74969"/>
              <a:ext cx="7429500" cy="971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6"/>
            <p:cNvSpPr txBox="1">
              <a:spLocks noChangeArrowheads="1"/>
            </p:cNvSpPr>
            <p:nvPr/>
          </p:nvSpPr>
          <p:spPr bwMode="auto">
            <a:xfrm>
              <a:off x="186267" y="116751"/>
              <a:ext cx="7056437" cy="519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Calibri" pitchFamily="34" charset="0"/>
                </a:rPr>
                <a:t>Was DevOps process a challenge?</a:t>
              </a:r>
            </a:p>
          </p:txBody>
        </p:sp>
      </p:grpSp>
      <p:pic>
        <p:nvPicPr>
          <p:cNvPr id="2050" name="Picture 2" descr="Картинки по запросу джеки чан ме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38" y="1440267"/>
            <a:ext cx="2339174" cy="148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F0D58-E459-4F42-AF37-AE895FCD9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87" y="4104585"/>
            <a:ext cx="2105025" cy="21717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7AD396-C1D1-4657-A4E2-5DA9BEBBD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26" y="4104585"/>
            <a:ext cx="2539682" cy="253968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аксессуар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1A0D2EE-B9AD-4141-8A34-04629283A8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60" y="2317791"/>
            <a:ext cx="2222418" cy="2222418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CBE5A9B6-4A2C-4A03-A9DD-DAA4A679CE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26" y="1224648"/>
            <a:ext cx="2562225" cy="1914525"/>
          </a:xfrm>
          <a:prstGeom prst="rect">
            <a:avLst/>
          </a:prstGeom>
        </p:spPr>
      </p:pic>
      <p:sp>
        <p:nvSpPr>
          <p:cNvPr id="15" name="Прямоугольник 9">
            <a:extLst>
              <a:ext uri="{FF2B5EF4-FFF2-40B4-BE49-F238E27FC236}">
                <a16:creationId xmlns:a16="http://schemas.microsoft.com/office/drawing/2014/main" id="{8AC709B8-66C7-4801-8EA8-7D93D2AB5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731" y="971551"/>
            <a:ext cx="2352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Spoiler: definitely yes…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326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8" name="Группа 1"/>
          <p:cNvGrpSpPr>
            <a:grpSpLocks/>
          </p:cNvGrpSpPr>
          <p:nvPr/>
        </p:nvGrpSpPr>
        <p:grpSpPr bwMode="auto">
          <a:xfrm>
            <a:off x="0" y="0"/>
            <a:ext cx="7429500" cy="971550"/>
            <a:chOff x="63503" y="41588"/>
            <a:chExt cx="7429500" cy="971778"/>
          </a:xfrm>
        </p:grpSpPr>
        <p:pic>
          <p:nvPicPr>
            <p:cNvPr id="17419" name="Рисунок 19"/>
            <p:cNvPicPr>
              <a:picLocks noChangeAspect="1"/>
            </p:cNvPicPr>
            <p:nvPr/>
          </p:nvPicPr>
          <p:blipFill>
            <a:blip r:embed="rId3"/>
            <a:srcRect l="12662" t="53995" b="27957"/>
            <a:stretch>
              <a:fillRect/>
            </a:stretch>
          </p:blipFill>
          <p:spPr bwMode="auto">
            <a:xfrm rot="10800000">
              <a:off x="63503" y="41588"/>
              <a:ext cx="7429500" cy="971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20" name="TextBox 16"/>
            <p:cNvSpPr txBox="1">
              <a:spLocks noChangeArrowheads="1"/>
            </p:cNvSpPr>
            <p:nvPr/>
          </p:nvSpPr>
          <p:spPr bwMode="auto">
            <a:xfrm>
              <a:off x="117478" y="265478"/>
              <a:ext cx="7058025" cy="519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Calibri" pitchFamily="34" charset="0"/>
                </a:rPr>
                <a:t>What next? Of course,</a:t>
              </a:r>
              <a:r>
                <a:rPr lang="ru-RU" sz="2800" b="1" dirty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r>
                <a:rPr lang="en-US" sz="2800" b="1" dirty="0">
                  <a:solidFill>
                    <a:schemeClr val="bg1"/>
                  </a:solidFill>
                  <a:latin typeface="Calibri" pitchFamily="34" charset="0"/>
                </a:rPr>
                <a:t>dashboards!</a:t>
              </a:r>
            </a:p>
          </p:txBody>
        </p:sp>
      </p:grpSp>
      <p:pic>
        <p:nvPicPr>
          <p:cNvPr id="1026" name="Picture 2" descr="Team Dashboard | Scoro">
            <a:extLst>
              <a:ext uri="{FF2B5EF4-FFF2-40B4-BE49-F238E27FC236}">
                <a16:creationId xmlns:a16="http://schemas.microsoft.com/office/drawing/2014/main" id="{C3DE955D-F384-4C68-AF1D-8FCF83AC3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" y="988935"/>
            <a:ext cx="10115096" cy="580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9" descr="Картинки по запросу мем">
            <a:extLst>
              <a:ext uri="{FF2B5EF4-FFF2-40B4-BE49-F238E27FC236}">
                <a16:creationId xmlns:a16="http://schemas.microsoft.com/office/drawing/2014/main" id="{C605B8DF-0EB2-4346-82BA-602CD20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41984" y="4453346"/>
            <a:ext cx="828852" cy="786065"/>
          </a:xfrm>
          <a:prstGeom prst="rect">
            <a:avLst/>
          </a:prstGeom>
          <a:noFill/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3CF343-A2B6-4091-A7A8-41837B392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4138" y="1830453"/>
            <a:ext cx="4802964" cy="220760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B93A931-D03C-44E4-90A4-18B19DA4E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4138" y="4192944"/>
            <a:ext cx="4816595" cy="22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0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8" name="Группа 1"/>
          <p:cNvGrpSpPr>
            <a:grpSpLocks/>
          </p:cNvGrpSpPr>
          <p:nvPr/>
        </p:nvGrpSpPr>
        <p:grpSpPr bwMode="auto">
          <a:xfrm>
            <a:off x="0" y="0"/>
            <a:ext cx="7429500" cy="971550"/>
            <a:chOff x="63503" y="41588"/>
            <a:chExt cx="7429500" cy="971778"/>
          </a:xfrm>
        </p:grpSpPr>
        <p:pic>
          <p:nvPicPr>
            <p:cNvPr id="17419" name="Рисунок 19"/>
            <p:cNvPicPr>
              <a:picLocks noChangeAspect="1"/>
            </p:cNvPicPr>
            <p:nvPr/>
          </p:nvPicPr>
          <p:blipFill>
            <a:blip r:embed="rId2"/>
            <a:srcRect l="12662" t="53995" b="27957"/>
            <a:stretch>
              <a:fillRect/>
            </a:stretch>
          </p:blipFill>
          <p:spPr bwMode="auto">
            <a:xfrm rot="10800000">
              <a:off x="63503" y="41588"/>
              <a:ext cx="7429500" cy="971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20" name="TextBox 16"/>
            <p:cNvSpPr txBox="1">
              <a:spLocks noChangeArrowheads="1"/>
            </p:cNvSpPr>
            <p:nvPr/>
          </p:nvSpPr>
          <p:spPr bwMode="auto">
            <a:xfrm>
              <a:off x="117478" y="265478"/>
              <a:ext cx="7058025" cy="519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Calibri" pitchFamily="34" charset="0"/>
                </a:rPr>
                <a:t>We need more improvements!</a:t>
              </a: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FC3BBFD0-A7F4-4BBB-8C5A-F95CAFFC2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12" y="3107871"/>
            <a:ext cx="44481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9">
            <a:extLst>
              <a:ext uri="{FF2B5EF4-FFF2-40B4-BE49-F238E27FC236}">
                <a16:creationId xmlns:a16="http://schemas.microsoft.com/office/drawing/2014/main" id="{7AAEAFDF-64AD-4608-A74F-BEA83C3E9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24" y="1001051"/>
            <a:ext cx="4675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Add system for working with log files 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E207A45-580C-416B-ADA2-E72F93605268}"/>
              </a:ext>
            </a:extLst>
          </p:cNvPr>
          <p:cNvSpPr/>
          <p:nvPr/>
        </p:nvSpPr>
        <p:spPr>
          <a:xfrm>
            <a:off x="386267" y="1118370"/>
            <a:ext cx="143258" cy="143258"/>
          </a:xfrm>
          <a:prstGeom prst="ellipse">
            <a:avLst/>
          </a:prstGeom>
          <a:solidFill>
            <a:srgbClr val="C03219"/>
          </a:solidFill>
          <a:ln>
            <a:solidFill>
              <a:srgbClr val="C03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9">
            <a:extLst>
              <a:ext uri="{FF2B5EF4-FFF2-40B4-BE49-F238E27FC236}">
                <a16:creationId xmlns:a16="http://schemas.microsoft.com/office/drawing/2014/main" id="{D3C5D436-AA80-4355-83DA-BE2FAE73B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24" y="1487702"/>
            <a:ext cx="48915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We need dashboards, so we need a visualization system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96982672-14E6-4D61-85F1-E6EF14ED7C40}"/>
              </a:ext>
            </a:extLst>
          </p:cNvPr>
          <p:cNvSpPr/>
          <p:nvPr/>
        </p:nvSpPr>
        <p:spPr>
          <a:xfrm>
            <a:off x="386267" y="1605021"/>
            <a:ext cx="143258" cy="143258"/>
          </a:xfrm>
          <a:prstGeom prst="ellipse">
            <a:avLst/>
          </a:prstGeom>
          <a:solidFill>
            <a:srgbClr val="C03219"/>
          </a:solidFill>
          <a:ln>
            <a:solidFill>
              <a:srgbClr val="C03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9">
            <a:extLst>
              <a:ext uri="{FF2B5EF4-FFF2-40B4-BE49-F238E27FC236}">
                <a16:creationId xmlns:a16="http://schemas.microsoft.com/office/drawing/2014/main" id="{D0F67E2A-D218-478F-ABE1-EC5AD1553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24" y="2216953"/>
            <a:ext cx="4675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Tests! We need more tests!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9722CCF-3D30-440F-8E57-0F6CB12A490B}"/>
              </a:ext>
            </a:extLst>
          </p:cNvPr>
          <p:cNvSpPr/>
          <p:nvPr/>
        </p:nvSpPr>
        <p:spPr>
          <a:xfrm>
            <a:off x="386267" y="2334272"/>
            <a:ext cx="143258" cy="143258"/>
          </a:xfrm>
          <a:prstGeom prst="ellipse">
            <a:avLst/>
          </a:prstGeom>
          <a:solidFill>
            <a:srgbClr val="C03219"/>
          </a:solidFill>
          <a:ln>
            <a:solidFill>
              <a:srgbClr val="C03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9">
            <a:extLst>
              <a:ext uri="{FF2B5EF4-FFF2-40B4-BE49-F238E27FC236}">
                <a16:creationId xmlns:a16="http://schemas.microsoft.com/office/drawing/2014/main" id="{ED06D414-2011-43A0-8FFB-5EED9D741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25" y="2712168"/>
            <a:ext cx="46758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Create metadata management system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E1C0E174-9D22-4BFB-B1ED-A2559E8A275B}"/>
              </a:ext>
            </a:extLst>
          </p:cNvPr>
          <p:cNvSpPr/>
          <p:nvPr/>
        </p:nvSpPr>
        <p:spPr>
          <a:xfrm>
            <a:off x="386267" y="2829487"/>
            <a:ext cx="143258" cy="143258"/>
          </a:xfrm>
          <a:prstGeom prst="ellipse">
            <a:avLst/>
          </a:prstGeom>
          <a:solidFill>
            <a:srgbClr val="C03219"/>
          </a:solidFill>
          <a:ln>
            <a:solidFill>
              <a:srgbClr val="C03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0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44" name="Picture 16" descr="Похожее изоб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4700" y="1781175"/>
            <a:ext cx="5076825" cy="5076825"/>
          </a:xfrm>
          <a:prstGeom prst="rect">
            <a:avLst/>
          </a:prstGeom>
          <a:noFill/>
        </p:spPr>
      </p:pic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3032125" y="4283075"/>
            <a:ext cx="4616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Erg </a:t>
            </a:r>
            <a:r>
              <a:rPr lang="en-US" sz="3200" dirty="0" err="1">
                <a:latin typeface="+mn-lt"/>
              </a:rPr>
              <a:t>bedankt</a:t>
            </a:r>
            <a:endParaRPr lang="en-US" sz="3200" dirty="0">
              <a:latin typeface="+mn-lt"/>
            </a:endParaRPr>
          </a:p>
        </p:txBody>
      </p:sp>
      <p:pic>
        <p:nvPicPr>
          <p:cNvPr id="22534" name="Рисунок 19"/>
          <p:cNvPicPr>
            <a:picLocks noChangeAspect="1"/>
          </p:cNvPicPr>
          <p:nvPr/>
        </p:nvPicPr>
        <p:blipFill>
          <a:blip r:embed="rId3"/>
          <a:srcRect t="27957" r="12662" b="53995"/>
          <a:stretch>
            <a:fillRect/>
          </a:stretch>
        </p:blipFill>
        <p:spPr bwMode="auto">
          <a:xfrm>
            <a:off x="0" y="4610100"/>
            <a:ext cx="74295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TextBox 16"/>
          <p:cNvSpPr txBox="1">
            <a:spLocks noChangeArrowheads="1"/>
          </p:cNvSpPr>
          <p:nvPr/>
        </p:nvSpPr>
        <p:spPr bwMode="auto">
          <a:xfrm>
            <a:off x="53975" y="4900613"/>
            <a:ext cx="7058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solidFill>
                  <a:schemeClr val="bg1"/>
                </a:solidFill>
              </a:rPr>
              <a:t>http://job.alfabank.ru/ekaterinburg/vacancies/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2536" name="Рисунок 19"/>
          <p:cNvPicPr>
            <a:picLocks noChangeAspect="1"/>
          </p:cNvPicPr>
          <p:nvPr/>
        </p:nvPicPr>
        <p:blipFill>
          <a:blip r:embed="rId3"/>
          <a:srcRect t="27957" r="12662" b="53995"/>
          <a:stretch>
            <a:fillRect/>
          </a:stretch>
        </p:blipFill>
        <p:spPr bwMode="auto">
          <a:xfrm>
            <a:off x="0" y="4610100"/>
            <a:ext cx="74295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7" name="TextBox 16"/>
          <p:cNvSpPr txBox="1">
            <a:spLocks noChangeArrowheads="1"/>
          </p:cNvSpPr>
          <p:nvPr/>
        </p:nvSpPr>
        <p:spPr bwMode="auto">
          <a:xfrm>
            <a:off x="53975" y="4818725"/>
            <a:ext cx="7058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From </a:t>
            </a:r>
            <a:r>
              <a:rPr lang="en-US" sz="2800" dirty="0" err="1">
                <a:solidFill>
                  <a:schemeClr val="bg1"/>
                </a:solidFill>
                <a:latin typeface="+mn-lt"/>
              </a:rPr>
              <a:t>AlexKlein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to Just Eat Takeaway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274</Words>
  <Application>Microsoft Office PowerPoint</Application>
  <PresentationFormat>Широкоэкранный</PresentationFormat>
  <Paragraphs>41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Seravek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Alfa-Bank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Александр Клейн</cp:lastModifiedBy>
  <cp:revision>145</cp:revision>
  <dcterms:created xsi:type="dcterms:W3CDTF">2017-11-16T07:50:05Z</dcterms:created>
  <dcterms:modified xsi:type="dcterms:W3CDTF">2021-05-11T05:25:57Z</dcterms:modified>
</cp:coreProperties>
</file>