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334" r:id="rId2"/>
    <p:sldId id="335" r:id="rId3"/>
    <p:sldId id="336" r:id="rId4"/>
    <p:sldId id="333" r:id="rId5"/>
    <p:sldId id="337" r:id="rId6"/>
    <p:sldId id="338" r:id="rId7"/>
    <p:sldId id="33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7" autoAdjust="0"/>
    <p:restoredTop sz="57252" autoAdjust="0"/>
  </p:normalViewPr>
  <p:slideViewPr>
    <p:cSldViewPr snapToGrid="0">
      <p:cViewPr varScale="1">
        <p:scale>
          <a:sx n="35" d="100"/>
          <a:sy n="35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992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B4E22-A444-442C-AF24-42A0F6AA3258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BA667-3A62-4899-A167-3FDB2CE7E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199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BA667-3A62-4899-A167-3FDB2CE7E33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JavaScript</a:t>
            </a:r>
            <a:r>
              <a:rPr lang="en-US" baseline="0" dirty="0" smtClean="0"/>
              <a:t> there are:</a:t>
            </a:r>
          </a:p>
          <a:p>
            <a:r>
              <a:rPr lang="en-US" baseline="0" dirty="0" smtClean="0"/>
              <a:t>[] – array</a:t>
            </a:r>
          </a:p>
          <a:p>
            <a:r>
              <a:rPr lang="en-US" baseline="0" dirty="0" smtClean="0"/>
              <a:t>{} – hash table</a:t>
            </a:r>
          </a:p>
          <a:p>
            <a:r>
              <a:rPr lang="en-US" baseline="0" dirty="0" smtClean="0"/>
              <a:t>More about this terms you will be see later.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BA667-3A62-4899-A167-3FDB2CE7E33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all elements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BA667-3A62-4899-A167-3FDB2CE7E33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uk-UA" dirty="0" smtClean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BA667-3A62-4899-A167-3FDB2CE7E33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uk-UA" dirty="0" smtClean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BA667-3A62-4899-A167-3FDB2CE7E33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uk-UA" dirty="0" smtClean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BA667-3A62-4899-A167-3FDB2CE7E33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25730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func</a:t>
            </a:r>
            <a:r>
              <a:rPr lang="en-US" dirty="0" smtClean="0"/>
              <a:t>() {</a:t>
            </a:r>
          </a:p>
          <a:p>
            <a:pPr marL="1257300">
              <a:buNone/>
            </a:pPr>
            <a:r>
              <a:rPr lang="en-US" dirty="0" smtClean="0"/>
              <a:t>    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arguments.length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1257300">
              <a:buNone/>
            </a:pPr>
            <a:r>
              <a:rPr lang="en-US" dirty="0" smtClean="0"/>
              <a:t>        alert("</a:t>
            </a:r>
            <a:r>
              <a:rPr lang="ru-RU" dirty="0" smtClean="0"/>
              <a:t> </a:t>
            </a:r>
            <a:r>
              <a:rPr lang="en-US" dirty="0" smtClean="0"/>
              <a:t>arguments["+</a:t>
            </a:r>
            <a:r>
              <a:rPr lang="en-US" dirty="0" err="1" smtClean="0"/>
              <a:t>i</a:t>
            </a:r>
            <a:r>
              <a:rPr lang="en-US" dirty="0" smtClean="0"/>
              <a:t>+"] = "+arguments[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1257300">
              <a:buNone/>
            </a:pPr>
            <a:r>
              <a:rPr lang="en-US" dirty="0" smtClean="0"/>
              <a:t>    }</a:t>
            </a:r>
          </a:p>
          <a:p>
            <a:pPr marL="1257300">
              <a:buNone/>
            </a:pPr>
            <a:r>
              <a:rPr lang="en-US" dirty="0" smtClean="0"/>
              <a:t>}</a:t>
            </a:r>
          </a:p>
          <a:p>
            <a:pPr marL="1257300">
              <a:buNone/>
            </a:pPr>
            <a:endParaRPr lang="en-US" dirty="0" smtClean="0"/>
          </a:p>
          <a:p>
            <a:pPr marL="1257300">
              <a:buNone/>
            </a:pPr>
            <a:r>
              <a:rPr lang="en-US" dirty="0" err="1" smtClean="0"/>
              <a:t>func</a:t>
            </a:r>
            <a:r>
              <a:rPr lang="en-US" dirty="0" smtClean="0"/>
              <a:t>('</a:t>
            </a:r>
            <a:r>
              <a:rPr lang="en-US" dirty="0" err="1" smtClean="0"/>
              <a:t>a','b',true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ru-RU" dirty="0" smtClean="0"/>
              <a:t>// </a:t>
            </a:r>
            <a:r>
              <a:rPr lang="en-GB" dirty="0" smtClean="0"/>
              <a:t>arguments[0] = a</a:t>
            </a:r>
          </a:p>
          <a:p>
            <a:pPr>
              <a:buNone/>
            </a:pPr>
            <a:r>
              <a:rPr lang="en-GB" dirty="0" smtClean="0"/>
              <a:t>// arguments[1] = b</a:t>
            </a:r>
          </a:p>
          <a:p>
            <a:pPr>
              <a:buNone/>
            </a:pPr>
            <a:r>
              <a:rPr lang="en-GB" dirty="0" smtClean="0"/>
              <a:t>// arguments[2] = true</a:t>
            </a:r>
          </a:p>
          <a:p>
            <a:pPr marL="12573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BA667-3A62-4899-A167-3FDB2CE7E33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0"/>
            <a:ext cx="12192000" cy="6858024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347E-DACD-4FAA-AE4A-4486933C2797}" type="datetimeFigureOut">
              <a:rPr lang="ru-RU" smtClean="0"/>
              <a:pPr/>
              <a:t>19.08.2015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7B6-EA54-4B22-830A-D462DAC0BC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68884" y="500018"/>
            <a:ext cx="5187527" cy="4214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1" name="Picture 2" descr="C:\Users\Pilot\Desktop\Untitled-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350" y="2276873"/>
            <a:ext cx="4142386" cy="889049"/>
          </a:xfrm>
          <a:prstGeom prst="rect">
            <a:avLst/>
          </a:prstGeom>
          <a:noFill/>
        </p:spPr>
      </p:pic>
      <p:sp>
        <p:nvSpPr>
          <p:cNvPr id="12" name="Овал 11"/>
          <p:cNvSpPr/>
          <p:nvPr/>
        </p:nvSpPr>
        <p:spPr>
          <a:xfrm flipH="1">
            <a:off x="4865069" y="928670"/>
            <a:ext cx="1582626" cy="1285884"/>
          </a:xfrm>
          <a:prstGeom prst="ellipse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475623" y="4165610"/>
            <a:ext cx="6203766" cy="20717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128839" y="1357298"/>
            <a:ext cx="1230932" cy="500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2015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Заголовок 23"/>
          <p:cNvSpPr>
            <a:spLocks noGrp="1"/>
          </p:cNvSpPr>
          <p:nvPr>
            <p:ph type="title" hasCustomPrompt="1"/>
          </p:nvPr>
        </p:nvSpPr>
        <p:spPr>
          <a:xfrm>
            <a:off x="5655915" y="3790554"/>
            <a:ext cx="6023476" cy="165467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ru-RU" dirty="0" smtClean="0"/>
              <a:t>ОБРАЗЕЦ ЗАГОЛОВКА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143339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347E-DACD-4FAA-AE4A-4486933C2797}" type="datetimeFigureOut">
              <a:rPr lang="ru-RU" smtClean="0"/>
              <a:pPr/>
              <a:t>19.08.2015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7B6-EA54-4B22-830A-D462DAC0BC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0909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347E-DACD-4FAA-AE4A-4486933C2797}" type="datetimeFigureOut">
              <a:rPr lang="ru-RU" smtClean="0"/>
              <a:pPr/>
              <a:t>19.08.2015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7B6-EA54-4B22-830A-D462DAC0BC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18878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6767" y="1164866"/>
            <a:ext cx="10972800" cy="4360862"/>
          </a:xfrm>
        </p:spPr>
        <p:txBody>
          <a:bodyPr/>
          <a:lstStyle>
            <a:lvl1pPr>
              <a:buClr>
                <a:srgbClr val="1A8FFF"/>
              </a:buClr>
              <a:defRPr>
                <a:solidFill>
                  <a:schemeClr val="tx2"/>
                </a:solidFill>
              </a:defRPr>
            </a:lvl1pPr>
            <a:lvl2pPr>
              <a:buClr>
                <a:srgbClr val="1A8FFF"/>
              </a:buClr>
              <a:defRPr>
                <a:solidFill>
                  <a:schemeClr val="tx2"/>
                </a:solidFill>
              </a:defRPr>
            </a:lvl2pPr>
            <a:lvl3pPr>
              <a:buClr>
                <a:srgbClr val="1A8FFF"/>
              </a:buClr>
              <a:defRPr>
                <a:solidFill>
                  <a:schemeClr val="tx2"/>
                </a:solidFill>
              </a:defRPr>
            </a:lvl3pPr>
            <a:lvl4pPr>
              <a:buClr>
                <a:srgbClr val="1A8F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A8FFF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163128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="0">
                <a:solidFill>
                  <a:srgbClr val="2F92E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347E-DACD-4FAA-AE4A-4486933C2797}" type="datetimeFigureOut">
              <a:rPr lang="ru-RU" smtClean="0"/>
              <a:pPr/>
              <a:t>19.08.2015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7B6-EA54-4B22-830A-D462DAC0BC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146245" y="-1"/>
            <a:ext cx="8045755" cy="173421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11" name="Прямоугольник 10"/>
          <p:cNvSpPr/>
          <p:nvPr/>
        </p:nvSpPr>
        <p:spPr>
          <a:xfrm>
            <a:off x="4108630" y="6700346"/>
            <a:ext cx="8083370" cy="184159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7" name="Прямоугольник 6"/>
          <p:cNvSpPr/>
          <p:nvPr/>
        </p:nvSpPr>
        <p:spPr>
          <a:xfrm>
            <a:off x="0" y="-1"/>
            <a:ext cx="4589371" cy="173421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9" name="Прямоугольник 8"/>
          <p:cNvSpPr/>
          <p:nvPr/>
        </p:nvSpPr>
        <p:spPr>
          <a:xfrm>
            <a:off x="-16310" y="6700346"/>
            <a:ext cx="4605681" cy="184159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</p:spTree>
    <p:extLst>
      <p:ext uri="{BB962C8B-B14F-4D97-AF65-F5344CB8AC3E}">
        <p14:creationId xmlns="" xmlns:p14="http://schemas.microsoft.com/office/powerpoint/2010/main" val="60581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3068960"/>
            <a:ext cx="10363200" cy="10081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4149081"/>
            <a:ext cx="10363200" cy="93610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347E-DACD-4FAA-AE4A-4486933C2797}" type="datetimeFigureOut">
              <a:rPr lang="ru-RU" smtClean="0"/>
              <a:pPr/>
              <a:t>19.08.2015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7B6-EA54-4B22-830A-D462DAC0BC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146245" y="-1"/>
            <a:ext cx="8045755" cy="173421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12" name="Прямоугольник 11"/>
          <p:cNvSpPr/>
          <p:nvPr/>
        </p:nvSpPr>
        <p:spPr>
          <a:xfrm>
            <a:off x="4108630" y="6700346"/>
            <a:ext cx="8083370" cy="184159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-1"/>
            <a:ext cx="4589371" cy="173421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14" name="Прямоугольник 13"/>
          <p:cNvSpPr/>
          <p:nvPr/>
        </p:nvSpPr>
        <p:spPr>
          <a:xfrm>
            <a:off x="-16310" y="6700346"/>
            <a:ext cx="4605681" cy="184159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</p:spTree>
    <p:extLst>
      <p:ext uri="{BB962C8B-B14F-4D97-AF65-F5344CB8AC3E}">
        <p14:creationId xmlns="" xmlns:p14="http://schemas.microsoft.com/office/powerpoint/2010/main" val="297089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347E-DACD-4FAA-AE4A-4486933C2797}" type="datetimeFigureOut">
              <a:rPr lang="ru-RU" smtClean="0"/>
              <a:pPr/>
              <a:t>19.08.2015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7B6-EA54-4B22-830A-D462DAC0BC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146245" y="-1"/>
            <a:ext cx="8045755" cy="173421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13" name="Прямоугольник 12"/>
          <p:cNvSpPr/>
          <p:nvPr/>
        </p:nvSpPr>
        <p:spPr>
          <a:xfrm>
            <a:off x="4108630" y="6700346"/>
            <a:ext cx="8083370" cy="184159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-1"/>
            <a:ext cx="4589371" cy="173421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15" name="Прямоугольник 14"/>
          <p:cNvSpPr/>
          <p:nvPr/>
        </p:nvSpPr>
        <p:spPr>
          <a:xfrm>
            <a:off x="-16310" y="6700346"/>
            <a:ext cx="4605681" cy="184159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</p:spTree>
    <p:extLst>
      <p:ext uri="{BB962C8B-B14F-4D97-AF65-F5344CB8AC3E}">
        <p14:creationId xmlns="" xmlns:p14="http://schemas.microsoft.com/office/powerpoint/2010/main" val="360716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347E-DACD-4FAA-AE4A-4486933C2797}" type="datetimeFigureOut">
              <a:rPr lang="ru-RU" smtClean="0"/>
              <a:pPr/>
              <a:t>19.08.2015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7B6-EA54-4B22-830A-D462DAC0BC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146245" y="-1"/>
            <a:ext cx="8045755" cy="173421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15" name="Прямоугольник 14"/>
          <p:cNvSpPr/>
          <p:nvPr/>
        </p:nvSpPr>
        <p:spPr>
          <a:xfrm>
            <a:off x="4108630" y="6700346"/>
            <a:ext cx="8083370" cy="184159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-1"/>
            <a:ext cx="4589371" cy="173421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17" name="Прямоугольник 16"/>
          <p:cNvSpPr/>
          <p:nvPr/>
        </p:nvSpPr>
        <p:spPr>
          <a:xfrm>
            <a:off x="-16310" y="6700346"/>
            <a:ext cx="4605681" cy="184159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</p:spTree>
    <p:extLst>
      <p:ext uri="{BB962C8B-B14F-4D97-AF65-F5344CB8AC3E}">
        <p14:creationId xmlns="" xmlns:p14="http://schemas.microsoft.com/office/powerpoint/2010/main" val="233346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347E-DACD-4FAA-AE4A-4486933C2797}" type="datetimeFigureOut">
              <a:rPr lang="ru-RU" smtClean="0"/>
              <a:pPr/>
              <a:t>19.08.2015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7B6-EA54-4B22-830A-D462DAC0BC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146245" y="-1"/>
            <a:ext cx="8045755" cy="173421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11" name="Прямоугольник 10"/>
          <p:cNvSpPr/>
          <p:nvPr/>
        </p:nvSpPr>
        <p:spPr>
          <a:xfrm>
            <a:off x="4108630" y="6700346"/>
            <a:ext cx="8083370" cy="184159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-1"/>
            <a:ext cx="4589371" cy="173421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13" name="Прямоугольник 12"/>
          <p:cNvSpPr/>
          <p:nvPr/>
        </p:nvSpPr>
        <p:spPr>
          <a:xfrm>
            <a:off x="-16310" y="6700346"/>
            <a:ext cx="4605681" cy="184159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</p:spTree>
    <p:extLst>
      <p:ext uri="{BB962C8B-B14F-4D97-AF65-F5344CB8AC3E}">
        <p14:creationId xmlns="" xmlns:p14="http://schemas.microsoft.com/office/powerpoint/2010/main" val="102443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2611" y="1628800"/>
            <a:ext cx="4581467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347E-DACD-4FAA-AE4A-4486933C2797}" type="datetimeFigureOut">
              <a:rPr lang="ru-RU" smtClean="0"/>
              <a:pPr/>
              <a:t>19.08.2015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7B6-EA54-4B22-830A-D462DAC0BC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146245" y="-1"/>
            <a:ext cx="8045755" cy="173421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9" name="Прямоугольник 8"/>
          <p:cNvSpPr/>
          <p:nvPr/>
        </p:nvSpPr>
        <p:spPr>
          <a:xfrm>
            <a:off x="4108630" y="6700346"/>
            <a:ext cx="8083370" cy="184159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4589371" cy="173421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11" name="Прямоугольник 10"/>
          <p:cNvSpPr/>
          <p:nvPr/>
        </p:nvSpPr>
        <p:spPr>
          <a:xfrm>
            <a:off x="-16310" y="6700346"/>
            <a:ext cx="4605681" cy="184159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2F92E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Содержимое 2"/>
          <p:cNvSpPr>
            <a:spLocks noGrp="1"/>
          </p:cNvSpPr>
          <p:nvPr>
            <p:ph idx="13"/>
          </p:nvPr>
        </p:nvSpPr>
        <p:spPr>
          <a:xfrm>
            <a:off x="5475623" y="1600202"/>
            <a:ext cx="6106777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5445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347E-DACD-4FAA-AE4A-4486933C2797}" type="datetimeFigureOut">
              <a:rPr lang="ru-RU" smtClean="0"/>
              <a:pPr/>
              <a:t>19.08.2015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7B6-EA54-4B22-830A-D462DAC0BC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4306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347E-DACD-4FAA-AE4A-4486933C2797}" type="datetimeFigureOut">
              <a:rPr lang="ru-RU" smtClean="0"/>
              <a:pPr/>
              <a:t>19.08.2015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7B6-EA54-4B22-830A-D462DAC0BC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6188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0347E-DACD-4FAA-AE4A-4486933C2797}" type="datetimeFigureOut">
              <a:rPr lang="ru-RU" smtClean="0"/>
              <a:pPr/>
              <a:t>19.08.2015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7A7B6-EA54-4B22-830A-D462DAC0BC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593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7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b="0" kern="1200">
          <a:solidFill>
            <a:srgbClr val="2F92EE"/>
          </a:solidFill>
          <a:latin typeface="Open Sans" panose="020B0604020202020204" charset="0"/>
          <a:ea typeface="Open Sans" panose="020B0604020202020204" charset="0"/>
          <a:cs typeface="Open Sans" panose="020B060402020202020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7D03E"/>
        </a:buClr>
        <a:buFont typeface="Arial" pitchFamily="34" charset="0"/>
        <a:buChar char="•"/>
        <a:defRPr sz="2800" kern="1200">
          <a:solidFill>
            <a:schemeClr val="tx1"/>
          </a:solidFill>
          <a:latin typeface="Open Sans" panose="020B0604020202020204" charset="0"/>
          <a:ea typeface="Open Sans" panose="020B0604020202020204" charset="0"/>
          <a:cs typeface="Open Sans" panose="020B060402020202020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7D03E"/>
        </a:buClr>
        <a:buFont typeface="Arial" pitchFamily="34" charset="0"/>
        <a:buChar char="–"/>
        <a:defRPr sz="2400" kern="1200">
          <a:solidFill>
            <a:schemeClr val="tx1"/>
          </a:solidFill>
          <a:latin typeface="Open Sans" panose="020B0604020202020204" charset="0"/>
          <a:ea typeface="Open Sans" panose="020B0604020202020204" charset="0"/>
          <a:cs typeface="Open Sans" panose="020B060402020202020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7D03E"/>
        </a:buClr>
        <a:buFont typeface="Arial" pitchFamily="34" charset="0"/>
        <a:buChar char="•"/>
        <a:defRPr sz="2000" kern="1200">
          <a:solidFill>
            <a:schemeClr val="tx1"/>
          </a:solidFill>
          <a:latin typeface="Open Sans" panose="020B0604020202020204" charset="0"/>
          <a:ea typeface="Open Sans" panose="020B0604020202020204" charset="0"/>
          <a:cs typeface="Open Sans" panose="020B060402020202020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7D03E"/>
        </a:buClr>
        <a:buFont typeface="Arial" pitchFamily="34" charset="0"/>
        <a:buChar char="–"/>
        <a:defRPr sz="1800" kern="1200">
          <a:solidFill>
            <a:schemeClr val="tx1"/>
          </a:solidFill>
          <a:latin typeface="Open Sans" panose="020B0604020202020204" charset="0"/>
          <a:ea typeface="Open Sans" panose="020B0604020202020204" charset="0"/>
          <a:cs typeface="Open Sans" panose="020B060402020202020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7D03E"/>
        </a:buClr>
        <a:buFont typeface="Arial" pitchFamily="34" charset="0"/>
        <a:buChar char="»"/>
        <a:defRPr sz="1800" kern="1200">
          <a:solidFill>
            <a:schemeClr val="tx1"/>
          </a:solidFill>
          <a:latin typeface="Open Sans" panose="020B0604020202020204" charset="0"/>
          <a:ea typeface="Open Sans" panose="020B0604020202020204" charset="0"/>
          <a:cs typeface="Open Sans" panose="020B060402020202020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work #1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39836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Get practice t</a:t>
            </a:r>
            <a:r>
              <a:rPr lang="en-GB" dirty="0" smtClean="0"/>
              <a:t>he Web Console First Using:</a:t>
            </a:r>
          </a:p>
          <a:p>
            <a:pPr lvl="1"/>
            <a:r>
              <a:rPr lang="en-GB" dirty="0" smtClean="0"/>
              <a:t>Open any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Press F12</a:t>
            </a:r>
          </a:p>
          <a:p>
            <a:pPr lvl="1"/>
            <a:r>
              <a:rPr lang="en-US" dirty="0" smtClean="0"/>
              <a:t>In console command line write:</a:t>
            </a:r>
          </a:p>
          <a:p>
            <a:pPr marL="1303338" lvl="1">
              <a:buNone/>
            </a:pPr>
            <a:r>
              <a:rPr lang="en-GB" dirty="0" smtClean="0"/>
              <a:t>console.log("Hello world!")</a:t>
            </a:r>
          </a:p>
          <a:p>
            <a:pPr lvl="1"/>
            <a:r>
              <a:rPr lang="en-GB" dirty="0" smtClean="0"/>
              <a:t>Press Enter to execute</a:t>
            </a:r>
          </a:p>
          <a:p>
            <a:pPr lvl="1"/>
            <a:r>
              <a:rPr lang="en-GB" dirty="0" smtClean="0"/>
              <a:t>Get the result: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914" y="325438"/>
            <a:ext cx="768086" cy="216362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7166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835" y="4440382"/>
            <a:ext cx="3629836" cy="1960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320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work #1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398369" cy="452596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console.dir({one: 1, two: {three: 3}});</a:t>
            </a:r>
            <a:endParaRPr lang="ru-RU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914" y="325438"/>
            <a:ext cx="768086" cy="216362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7166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 t="3452"/>
          <a:stretch>
            <a:fillRect/>
          </a:stretch>
        </p:blipFill>
        <p:spPr bwMode="auto">
          <a:xfrm>
            <a:off x="1310554" y="2493818"/>
            <a:ext cx="8318858" cy="293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320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work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39836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Please create the web page:</a:t>
            </a:r>
          </a:p>
          <a:p>
            <a:pPr lvl="1"/>
            <a:r>
              <a:rPr lang="en-US" dirty="0" smtClean="0"/>
              <a:t>Ask to input two numbers with a prompt dialog window</a:t>
            </a:r>
          </a:p>
          <a:p>
            <a:pPr lvl="1"/>
            <a:r>
              <a:rPr lang="en-US" dirty="0" smtClean="0"/>
              <a:t>Do the converting as it necessary</a:t>
            </a:r>
          </a:p>
          <a:p>
            <a:pPr lvl="1"/>
            <a:r>
              <a:rPr lang="en-US" dirty="0" smtClean="0"/>
              <a:t>Ask to input an arithmetic operator</a:t>
            </a:r>
          </a:p>
          <a:p>
            <a:pPr lvl="1"/>
            <a:r>
              <a:rPr lang="en-US" dirty="0" smtClean="0"/>
              <a:t>Output the calculated result in the web </a:t>
            </a:r>
            <a:r>
              <a:rPr lang="en-US" dirty="0" smtClean="0"/>
              <a:t>console</a:t>
            </a:r>
          </a:p>
          <a:p>
            <a:r>
              <a:rPr lang="en-US" dirty="0" smtClean="0"/>
              <a:t>Please validate code with online </a:t>
            </a:r>
            <a:r>
              <a:rPr lang="en-US" dirty="0" err="1" smtClean="0"/>
              <a:t>validator</a:t>
            </a:r>
            <a:r>
              <a:rPr lang="en-US" dirty="0" smtClean="0"/>
              <a:t> end errors 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914" y="325438"/>
            <a:ext cx="768086" cy="216362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7166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320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work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398369" cy="4800598"/>
          </a:xfrm>
        </p:spPr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program for the following </a:t>
            </a:r>
            <a:r>
              <a:rPr lang="en-US" dirty="0" smtClean="0"/>
              <a:t>algorithm</a:t>
            </a:r>
            <a:endParaRPr lang="ru-RU" dirty="0" smtClean="0"/>
          </a:p>
          <a:p>
            <a:pPr lvl="1"/>
            <a:r>
              <a:rPr lang="en-US" dirty="0" smtClean="0"/>
              <a:t>Input balls from 0 to 100. </a:t>
            </a:r>
          </a:p>
          <a:p>
            <a:pPr lvl="1"/>
            <a:r>
              <a:rPr lang="en-US" dirty="0" smtClean="0"/>
              <a:t>Output the received </a:t>
            </a:r>
            <a:r>
              <a:rPr lang="en-US" dirty="0" smtClean="0"/>
              <a:t>assessment</a:t>
            </a:r>
            <a:r>
              <a:rPr lang="ru-RU" dirty="0" smtClean="0"/>
              <a:t> </a:t>
            </a:r>
            <a:r>
              <a:rPr lang="en-US" dirty="0" smtClean="0"/>
              <a:t>according to the rules:</a:t>
            </a:r>
          </a:p>
          <a:p>
            <a:pPr lvl="2">
              <a:buNone/>
            </a:pPr>
            <a:r>
              <a:rPr lang="ru-RU" dirty="0" smtClean="0"/>
              <a:t>А		100-95</a:t>
            </a:r>
          </a:p>
          <a:p>
            <a:pPr lvl="2">
              <a:buNone/>
            </a:pPr>
            <a:r>
              <a:rPr lang="en-US" dirty="0" smtClean="0"/>
              <a:t>B</a:t>
            </a:r>
            <a:r>
              <a:rPr lang="ru-RU" dirty="0" smtClean="0"/>
              <a:t>		85-94</a:t>
            </a:r>
          </a:p>
          <a:p>
            <a:pPr lvl="2">
              <a:buNone/>
            </a:pPr>
            <a:r>
              <a:rPr lang="en-US" dirty="0" smtClean="0"/>
              <a:t>C</a:t>
            </a:r>
            <a:r>
              <a:rPr lang="ru-RU" dirty="0" smtClean="0"/>
              <a:t>		75-84</a:t>
            </a:r>
          </a:p>
          <a:p>
            <a:pPr lvl="2">
              <a:buNone/>
            </a:pPr>
            <a:r>
              <a:rPr lang="en-US" dirty="0" smtClean="0"/>
              <a:t>D</a:t>
            </a:r>
            <a:r>
              <a:rPr lang="ru-RU" dirty="0" smtClean="0"/>
              <a:t>		65-74</a:t>
            </a:r>
          </a:p>
          <a:p>
            <a:pPr lvl="2">
              <a:buNone/>
            </a:pPr>
            <a:r>
              <a:rPr lang="en-US" dirty="0" smtClean="0"/>
              <a:t>E</a:t>
            </a:r>
            <a:r>
              <a:rPr lang="ru-RU" dirty="0" smtClean="0"/>
              <a:t>		60-64</a:t>
            </a:r>
          </a:p>
          <a:p>
            <a:pPr lvl="2">
              <a:buNone/>
            </a:pPr>
            <a:r>
              <a:rPr lang="en-US" dirty="0" smtClean="0"/>
              <a:t>FX	0-59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23914" y="325438"/>
            <a:ext cx="768086" cy="216362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7166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320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work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398369" cy="48005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Prompt </a:t>
            </a:r>
            <a:r>
              <a:rPr lang="en-US" dirty="0" smtClean="0"/>
              <a:t>the user to input the marks of 5 subjects of a student. Display if he has passed in each subject if </a:t>
            </a:r>
            <a:r>
              <a:rPr lang="en-US" dirty="0" smtClean="0"/>
              <a:t>mark is </a:t>
            </a:r>
            <a:r>
              <a:rPr lang="en-US" dirty="0" smtClean="0"/>
              <a:t>above </a:t>
            </a:r>
            <a:r>
              <a:rPr lang="en-US" dirty="0" smtClean="0"/>
              <a:t>60 else use break for </a:t>
            </a:r>
          </a:p>
          <a:p>
            <a:r>
              <a:rPr lang="en-US" dirty="0" smtClean="0"/>
              <a:t>Build a numerical calculator. Ask user for two inputs (numbers). Ask user for what function to </a:t>
            </a:r>
            <a:r>
              <a:rPr lang="en-US" dirty="0" smtClean="0"/>
              <a:t>perform:</a:t>
            </a:r>
          </a:p>
          <a:p>
            <a:pPr marL="1085850">
              <a:buNone/>
            </a:pPr>
            <a:r>
              <a:rPr lang="en-US" dirty="0" smtClean="0"/>
              <a:t>1</a:t>
            </a:r>
            <a:r>
              <a:rPr lang="en-US" dirty="0" smtClean="0"/>
              <a:t>. Addition, </a:t>
            </a:r>
            <a:endParaRPr lang="en-US" dirty="0" smtClean="0"/>
          </a:p>
          <a:p>
            <a:pPr marL="1085850">
              <a:buNone/>
            </a:pPr>
            <a:r>
              <a:rPr lang="en-US" dirty="0" smtClean="0"/>
              <a:t>2</a:t>
            </a:r>
            <a:r>
              <a:rPr lang="en-US" dirty="0" smtClean="0"/>
              <a:t>. Subtraction, </a:t>
            </a:r>
            <a:endParaRPr lang="en-US" dirty="0" smtClean="0"/>
          </a:p>
          <a:p>
            <a:pPr marL="1085850">
              <a:buNone/>
            </a:pPr>
            <a:r>
              <a:rPr lang="en-US" dirty="0" smtClean="0"/>
              <a:t>3</a:t>
            </a:r>
            <a:r>
              <a:rPr lang="en-US" dirty="0" smtClean="0"/>
              <a:t>. </a:t>
            </a:r>
            <a:r>
              <a:rPr lang="en-US" dirty="0" smtClean="0"/>
              <a:t>Multiplication</a:t>
            </a:r>
          </a:p>
          <a:p>
            <a:pPr marL="1085850">
              <a:buNone/>
            </a:pPr>
            <a:r>
              <a:rPr lang="en-US" dirty="0" smtClean="0"/>
              <a:t>4</a:t>
            </a:r>
            <a:r>
              <a:rPr lang="en-US" dirty="0" smtClean="0"/>
              <a:t>. </a:t>
            </a:r>
            <a:r>
              <a:rPr lang="en-US" dirty="0" smtClean="0"/>
              <a:t>Division.</a:t>
            </a:r>
          </a:p>
          <a:p>
            <a:pPr indent="19050">
              <a:buNone/>
            </a:pPr>
            <a:r>
              <a:rPr lang="en-US" dirty="0" smtClean="0"/>
              <a:t>Display </a:t>
            </a:r>
            <a:r>
              <a:rPr lang="en-US" dirty="0" smtClean="0"/>
              <a:t>the result </a:t>
            </a:r>
            <a:r>
              <a:rPr lang="en-US" dirty="0" smtClean="0"/>
              <a:t>accordingly. And loop the code while user prompts – “That’s all”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23914" y="325438"/>
            <a:ext cx="768086" cy="216362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7166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320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work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398369" cy="4800598"/>
          </a:xfrm>
        </p:spPr>
        <p:txBody>
          <a:bodyPr>
            <a:normAutofit/>
          </a:bodyPr>
          <a:lstStyle/>
          <a:p>
            <a:r>
              <a:rPr lang="en-US" dirty="0" smtClean="0"/>
              <a:t>Write code to create an array of 5 Cars</a:t>
            </a:r>
          </a:p>
          <a:p>
            <a:pPr lvl="1"/>
            <a:r>
              <a:rPr lang="en-US" dirty="0" smtClean="0"/>
              <a:t>Car has following properties:</a:t>
            </a:r>
          </a:p>
          <a:p>
            <a:pPr lvl="2"/>
            <a:r>
              <a:rPr lang="en-US" dirty="0" err="1" smtClean="0"/>
              <a:t>FirmName</a:t>
            </a:r>
            <a:r>
              <a:rPr lang="en-US" dirty="0" smtClean="0"/>
              <a:t> (string)</a:t>
            </a:r>
          </a:p>
          <a:p>
            <a:pPr lvl="2"/>
            <a:r>
              <a:rPr lang="en-US" dirty="0" err="1" smtClean="0"/>
              <a:t>ModelName</a:t>
            </a:r>
            <a:r>
              <a:rPr lang="en-US" dirty="0" smtClean="0"/>
              <a:t> (string)</a:t>
            </a:r>
          </a:p>
          <a:p>
            <a:pPr lvl="2"/>
            <a:r>
              <a:rPr lang="en-US" dirty="0" smtClean="0"/>
              <a:t>E</a:t>
            </a:r>
            <a:r>
              <a:rPr lang="en-GB" dirty="0" err="1" smtClean="0"/>
              <a:t>ngineDisplacement</a:t>
            </a:r>
            <a:r>
              <a:rPr lang="en-GB" dirty="0" smtClean="0"/>
              <a:t> (float)</a:t>
            </a:r>
          </a:p>
          <a:p>
            <a:pPr lvl="1"/>
            <a:r>
              <a:rPr lang="en-GB" dirty="0" smtClean="0"/>
              <a:t>All parameters to prompt by user</a:t>
            </a:r>
          </a:p>
          <a:p>
            <a:r>
              <a:rPr lang="en-GB" dirty="0" smtClean="0"/>
              <a:t>Output all Cars that has </a:t>
            </a:r>
            <a:r>
              <a:rPr lang="en-US" dirty="0" smtClean="0"/>
              <a:t>E</a:t>
            </a:r>
            <a:r>
              <a:rPr lang="en-GB" dirty="0" err="1" smtClean="0"/>
              <a:t>ngine</a:t>
            </a:r>
            <a:r>
              <a:rPr lang="en-GB" dirty="0" smtClean="0"/>
              <a:t> Displacement &gt; 2.0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23914" y="325438"/>
            <a:ext cx="768086" cy="216362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7166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320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work </a:t>
            </a:r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39836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Demonstration:</a:t>
            </a:r>
          </a:p>
          <a:p>
            <a:pPr lvl="1"/>
            <a:r>
              <a:rPr lang="en-GB" dirty="0" smtClean="0"/>
              <a:t>Please create function without arguments, that alerts the number of arguments and there names</a:t>
            </a:r>
          </a:p>
          <a:p>
            <a:pPr lvl="1"/>
            <a:r>
              <a:rPr lang="en-GB" dirty="0" smtClean="0"/>
              <a:t>Please call this function </a:t>
            </a:r>
            <a:r>
              <a:rPr lang="en-US" dirty="0" smtClean="0"/>
              <a:t>several times </a:t>
            </a:r>
            <a:r>
              <a:rPr lang="en-GB" dirty="0" smtClean="0"/>
              <a:t>with</a:t>
            </a:r>
            <a:r>
              <a:rPr lang="ru-RU" dirty="0" smtClean="0"/>
              <a:t> </a:t>
            </a:r>
            <a:r>
              <a:rPr lang="en-US" dirty="0" smtClean="0"/>
              <a:t>a</a:t>
            </a:r>
            <a:r>
              <a:rPr lang="en-GB" smtClean="0"/>
              <a:t> </a:t>
            </a:r>
            <a:r>
              <a:rPr lang="en-GB" dirty="0" smtClean="0"/>
              <a:t>different </a:t>
            </a:r>
            <a:r>
              <a:rPr lang="en-GB" smtClean="0"/>
              <a:t>values amount.</a:t>
            </a:r>
            <a:endParaRPr lang="en-GB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23914" y="325438"/>
            <a:ext cx="768086" cy="216362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7166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320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in_academy_presentation_A4_templa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brain_academy_presentation_A4_template</Template>
  <TotalTime>4580</TotalTime>
  <Words>336</Words>
  <Application>Microsoft Office PowerPoint</Application>
  <PresentationFormat>Произвольный</PresentationFormat>
  <Paragraphs>70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brain_academy_presentation_A4_template</vt:lpstr>
      <vt:lpstr>Lab work #1 1/2</vt:lpstr>
      <vt:lpstr>Lab work #1 2/2</vt:lpstr>
      <vt:lpstr>Lab work #2</vt:lpstr>
      <vt:lpstr>Lab work #3</vt:lpstr>
      <vt:lpstr>Lab work #4</vt:lpstr>
      <vt:lpstr>Lab work #5</vt:lpstr>
      <vt:lpstr>Lab work #6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victors</dc:creator>
  <cp:lastModifiedBy>Ekatiryna Melkumian</cp:lastModifiedBy>
  <cp:revision>420</cp:revision>
  <dcterms:created xsi:type="dcterms:W3CDTF">2014-10-27T09:07:31Z</dcterms:created>
  <dcterms:modified xsi:type="dcterms:W3CDTF">2015-08-19T21:39:17Z</dcterms:modified>
</cp:coreProperties>
</file>