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5" r:id="rId26"/>
    <p:sldId id="280" r:id="rId27"/>
    <p:sldId id="281" r:id="rId28"/>
    <p:sldId id="282" r:id="rId29"/>
    <p:sldId id="283" r:id="rId30"/>
    <p:sldId id="286" r:id="rId31"/>
    <p:sldId id="287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5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799902-BBE1-4F39-9FDE-39D823C0EE1F}" type="datetimeFigureOut">
              <a:rPr lang="ru-RU" smtClean="0"/>
              <a:pPr/>
              <a:t>24.10.2016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B198960-9C50-4CBE-BAE4-BBF9A53CA0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Century Gothic" pitchFamily="34" charset="0"/>
              </a:rPr>
              <a:t>Реляционные системы управления базами данных 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328002"/>
            <a:ext cx="84249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Связь </a:t>
            </a:r>
            <a:r>
              <a:rPr lang="ru-RU" b="1" dirty="0" smtClean="0">
                <a:latin typeface="Century Gothic" pitchFamily="34" charset="0"/>
              </a:rPr>
              <a:t>«1 ко многим»</a:t>
            </a:r>
            <a:r>
              <a:rPr lang="ru-RU" dirty="0" smtClean="0">
                <a:latin typeface="Century Gothic" pitchFamily="34" charset="0"/>
              </a:rPr>
              <a:t> (</a:t>
            </a:r>
            <a:r>
              <a:rPr lang="ru-RU" b="1" dirty="0" smtClean="0">
                <a:latin typeface="Century Gothic" pitchFamily="34" charset="0"/>
              </a:rPr>
              <a:t>«многие к 1-му»</a:t>
            </a:r>
            <a:r>
              <a:rPr lang="ru-RU" dirty="0" smtClean="0">
                <a:latin typeface="Century Gothic" pitchFamily="34" charset="0"/>
              </a:rPr>
              <a:t>) определяет ситуацию, когда одной записи родительской таблицы соответствует несколько записей дочерней таблицы. Разница между «1 ко многим» и «многие к 1-му»  –  исключительно в том, кто является главным».</a:t>
            </a:r>
          </a:p>
          <a:p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Связь «</a:t>
            </a:r>
            <a:r>
              <a:rPr lang="ru-RU" b="1" dirty="0" smtClean="0">
                <a:latin typeface="Century Gothic" pitchFamily="34" charset="0"/>
              </a:rPr>
              <a:t>1 к 1-му</a:t>
            </a:r>
            <a:r>
              <a:rPr lang="ru-RU" dirty="0" smtClean="0">
                <a:latin typeface="Century Gothic" pitchFamily="34" charset="0"/>
              </a:rPr>
              <a:t>» определяет ситуацию, когда любой записи одной таблицы может соответствовать ровно одна запись другой таблицы и наоборот. </a:t>
            </a:r>
          </a:p>
          <a:p>
            <a:r>
              <a:rPr lang="ru-RU" dirty="0" smtClean="0">
                <a:latin typeface="Century Gothic" pitchFamily="34" charset="0"/>
              </a:rPr>
              <a:t>Наличие неаргументированной связи «1-1» в простых БД – признак ошибки в формировании структуры. </a:t>
            </a:r>
          </a:p>
          <a:p>
            <a:endParaRPr lang="ru-RU" dirty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Связь «1-1» оправдана в том случае, если: </a:t>
            </a:r>
          </a:p>
          <a:p>
            <a:r>
              <a:rPr lang="ru-RU" dirty="0" smtClean="0">
                <a:latin typeface="Century Gothic" pitchFamily="34" charset="0"/>
              </a:rPr>
              <a:t> </a:t>
            </a:r>
          </a:p>
          <a:p>
            <a:r>
              <a:rPr lang="ru-RU" dirty="0" smtClean="0">
                <a:latin typeface="Century Gothic" pitchFamily="34" charset="0"/>
              </a:rPr>
              <a:t>	-  Нужно разнести очень часто и очень редко обрабатываемые данные по разным таблицам для ускорения работы. </a:t>
            </a:r>
          </a:p>
          <a:p>
            <a:r>
              <a:rPr lang="ru-RU" dirty="0" smtClean="0">
                <a:latin typeface="Century Gothic" pitchFamily="34" charset="0"/>
              </a:rPr>
              <a:t>	-  Получилась «мега-таблица», количество полей в которой «упирается» в ограничения СУБД. </a:t>
            </a:r>
          </a:p>
          <a:p>
            <a:r>
              <a:rPr lang="ru-RU" dirty="0" smtClean="0">
                <a:latin typeface="Century Gothic" pitchFamily="34" charset="0"/>
              </a:rPr>
              <a:t>	-  Нужно разнести данные по удалённым друг от друга местам, где они активно обрабатываются.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Связь </a:t>
            </a:r>
            <a:r>
              <a:rPr lang="ru-RU" b="1" dirty="0" smtClean="0">
                <a:latin typeface="Century Gothic" pitchFamily="34" charset="0"/>
              </a:rPr>
              <a:t>«многие ко многим» </a:t>
            </a:r>
            <a:r>
              <a:rPr lang="ru-RU" dirty="0" smtClean="0">
                <a:latin typeface="Century Gothic" pitchFamily="34" charset="0"/>
              </a:rPr>
              <a:t>определяет ситуацию, когда любой записи одной </a:t>
            </a:r>
          </a:p>
          <a:p>
            <a:r>
              <a:rPr lang="ru-RU" dirty="0" smtClean="0">
                <a:latin typeface="Century Gothic" pitchFamily="34" charset="0"/>
              </a:rPr>
              <a:t>таблицы может соответствовать много записей другой таблицы и наоборот. </a:t>
            </a:r>
          </a:p>
          <a:p>
            <a:r>
              <a:rPr lang="ru-RU" dirty="0" smtClean="0">
                <a:latin typeface="Century Gothic" pitchFamily="34" charset="0"/>
              </a:rPr>
              <a:t>Связь «М-М»  –  исключительно «человеческое» понятие и в реальных БД </a:t>
            </a:r>
          </a:p>
          <a:p>
            <a:r>
              <a:rPr lang="ru-RU" dirty="0" smtClean="0">
                <a:latin typeface="Century Gothic" pitchFamily="34" charset="0"/>
              </a:rPr>
              <a:t>реализуется через две связи «1-М». 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00" y="2609428"/>
            <a:ext cx="72771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 dirty="0" smtClean="0"/>
              <a:t>Ссылочная целостность данных </a:t>
            </a:r>
            <a:endParaRPr lang="ru-RU" sz="1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530658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Ссылочная целостность  (</a:t>
            </a:r>
            <a:r>
              <a:rPr lang="ru-RU" dirty="0" err="1" smtClean="0">
                <a:latin typeface="Century Gothic" pitchFamily="34" charset="0"/>
              </a:rPr>
              <a:t>referential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integrity</a:t>
            </a:r>
            <a:r>
              <a:rPr lang="ru-RU" dirty="0" smtClean="0">
                <a:latin typeface="Century Gothic" pitchFamily="34" charset="0"/>
              </a:rPr>
              <a:t>)  –  необходимое качество реляционной БД, заключающееся в отсутствии в любом её отношении внешних ключей, ссылающихся на несуществующие кортежи. </a:t>
            </a:r>
          </a:p>
          <a:p>
            <a:r>
              <a:rPr lang="ru-RU" dirty="0" smtClean="0">
                <a:latin typeface="Century Gothic" pitchFamily="34" charset="0"/>
              </a:rPr>
              <a:t>При наличии ЯВНО прописанных между таблицами связей СУБД не допустит такой ситуации: 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420591"/>
            <a:ext cx="6815091" cy="281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 dirty="0" err="1" smtClean="0"/>
              <a:t>Консистентность</a:t>
            </a:r>
            <a:r>
              <a:rPr lang="ru-RU" sz="1800" b="1" dirty="0" smtClean="0"/>
              <a:t> данных</a:t>
            </a:r>
            <a:endParaRPr lang="ru-RU" sz="1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85707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entury Gothic" pitchFamily="34" charset="0"/>
              </a:rPr>
              <a:t>Консистентность</a:t>
            </a:r>
            <a:r>
              <a:rPr lang="ru-RU" dirty="0" smtClean="0">
                <a:latin typeface="Century Gothic" pitchFamily="34" charset="0"/>
              </a:rPr>
              <a:t> данных (</a:t>
            </a:r>
            <a:r>
              <a:rPr lang="ru-RU" dirty="0" err="1" smtClean="0">
                <a:latin typeface="Century Gothic" pitchFamily="34" charset="0"/>
              </a:rPr>
              <a:t>data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consistency</a:t>
            </a:r>
            <a:r>
              <a:rPr lang="ru-RU" dirty="0" smtClean="0">
                <a:latin typeface="Century Gothic" pitchFamily="34" charset="0"/>
              </a:rPr>
              <a:t>, </a:t>
            </a:r>
            <a:r>
              <a:rPr lang="ru-RU" dirty="0" err="1" smtClean="0">
                <a:latin typeface="Century Gothic" pitchFamily="34" charset="0"/>
              </a:rPr>
              <a:t>data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validity</a:t>
            </a:r>
            <a:r>
              <a:rPr lang="ru-RU" dirty="0" smtClean="0">
                <a:latin typeface="Century Gothic" pitchFamily="34" charset="0"/>
              </a:rPr>
              <a:t>) –  согласованность  данных друг с другом: ссылочная целостность и внутренняя непротиворечивость.  Простым языком: фрагменты данных в БД не должны противоречить друг другу.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4718398" cy="204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3446" y="4653136"/>
            <a:ext cx="6127075" cy="202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Нормальные формы 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Century Gothic" pitchFamily="34" charset="0"/>
              </a:rPr>
              <a:t>Аномалии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ru-RU" sz="1800" dirty="0" smtClean="0">
                <a:latin typeface="Century Gothic" pitchFamily="34" charset="0"/>
              </a:rPr>
              <a:t>Аномалия (</a:t>
            </a:r>
            <a:r>
              <a:rPr lang="ru-RU" sz="1800" dirty="0" err="1" smtClean="0">
                <a:latin typeface="Century Gothic" pitchFamily="34" charset="0"/>
              </a:rPr>
              <a:t>anomaly</a:t>
            </a:r>
            <a:r>
              <a:rPr lang="ru-RU" sz="1800" dirty="0" smtClean="0">
                <a:latin typeface="Century Gothic" pitchFamily="34" charset="0"/>
              </a:rPr>
              <a:t>) – противоречие между моделью предметной области и моделью данных, поддерживаемой средствами </a:t>
            </a:r>
            <a:r>
              <a:rPr lang="ru-RU" sz="1800" dirty="0" smtClean="0">
                <a:latin typeface="Century Gothic" pitchFamily="34" charset="0"/>
              </a:rPr>
              <a:t>конкретной </a:t>
            </a:r>
            <a:r>
              <a:rPr lang="ru-RU" sz="1800" dirty="0" smtClean="0">
                <a:latin typeface="Century Gothic" pitchFamily="34" charset="0"/>
              </a:rPr>
              <a:t>СУБД. </a:t>
            </a:r>
            <a:endParaRPr lang="ru-RU" sz="1800" dirty="0">
              <a:latin typeface="Century Gothic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2420888"/>
            <a:ext cx="23622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93096"/>
            <a:ext cx="6886521" cy="224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Аномалия вставки  </a:t>
            </a:r>
            <a:r>
              <a:rPr lang="ru-RU" dirty="0" smtClean="0">
                <a:latin typeface="Century Gothic" pitchFamily="34" charset="0"/>
              </a:rPr>
              <a:t>–  при добавлении данных, часть которых у нас отсутствует, мы вынуждены или не выполнять добавление или доставлять пустые или фиктивные данные. 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581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67544" y="300972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Аномалия обновления </a:t>
            </a:r>
            <a:r>
              <a:rPr lang="ru-RU" dirty="0" smtClean="0">
                <a:latin typeface="Century Gothic" pitchFamily="34" charset="0"/>
              </a:rPr>
              <a:t>– при обновлении данных мы вынуждены обновлять много строк и рискуем часть строк «забыть обновить». 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861048"/>
            <a:ext cx="52768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Аномалия удаления  </a:t>
            </a:r>
            <a:r>
              <a:rPr lang="ru-RU" dirty="0" smtClean="0">
                <a:latin typeface="Century Gothic" pitchFamily="34" charset="0"/>
              </a:rPr>
              <a:t>–  при удалении части данных мы теряем другую часть, которую не надо было удалять. </a:t>
            </a:r>
          </a:p>
          <a:p>
            <a:r>
              <a:rPr lang="ru-RU" dirty="0" smtClean="0">
                <a:latin typeface="Century Gothic" pitchFamily="34" charset="0"/>
              </a:rPr>
              <a:t>Например, сотрудничество с «Рога и копыта </a:t>
            </a:r>
            <a:r>
              <a:rPr lang="ru-RU" dirty="0" err="1" smtClean="0">
                <a:latin typeface="Century Gothic" pitchFamily="34" charset="0"/>
              </a:rPr>
              <a:t>Ltd</a:t>
            </a:r>
            <a:r>
              <a:rPr lang="ru-RU" dirty="0" smtClean="0">
                <a:latin typeface="Century Gothic" pitchFamily="34" charset="0"/>
              </a:rPr>
              <a:t>» прекращено, информацию  о поставщике нужно удалить, и мы теряем данные о поставках: 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36106"/>
            <a:ext cx="6907760" cy="224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Изменив схему БД, мы получим следующую картину: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33347"/>
            <a:ext cx="6264696" cy="279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67544" y="4211796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Теперь мы можем: </a:t>
            </a:r>
          </a:p>
          <a:p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	-  Добавлять поставщиков, которые ещё не выполнили поставок. </a:t>
            </a:r>
          </a:p>
          <a:p>
            <a:r>
              <a:rPr lang="ru-RU" dirty="0" smtClean="0">
                <a:latin typeface="Century Gothic" pitchFamily="34" charset="0"/>
              </a:rPr>
              <a:t>	-  Изменять информацию о поставщике. </a:t>
            </a:r>
          </a:p>
          <a:p>
            <a:r>
              <a:rPr lang="ru-RU" dirty="0" smtClean="0">
                <a:latin typeface="Century Gothic" pitchFamily="34" charset="0"/>
              </a:rPr>
              <a:t>	-  Удалять поставки и/или поставщиков независимо. 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Century Gothic" pitchFamily="34" charset="0"/>
              </a:rPr>
              <a:t>Теория зависимостей 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ru-RU" sz="1800" dirty="0" smtClean="0">
                <a:latin typeface="Century Gothic" pitchFamily="34" charset="0"/>
              </a:rPr>
              <a:t> </a:t>
            </a:r>
            <a:r>
              <a:rPr lang="ru-RU" sz="1800" b="1" dirty="0" smtClean="0">
                <a:latin typeface="Century Gothic" pitchFamily="34" charset="0"/>
              </a:rPr>
              <a:t>Функциональная зависимость </a:t>
            </a:r>
          </a:p>
          <a:p>
            <a:pPr marL="0">
              <a:buNone/>
            </a:pPr>
            <a:r>
              <a:rPr lang="ru-RU" sz="1800" dirty="0" smtClean="0">
                <a:latin typeface="Century Gothic" pitchFamily="34" charset="0"/>
              </a:rPr>
              <a:t>Если даны два атрибута X и Y некоторого отношения, то Y функционально зависит от X, если в любой момент времени каждому значению X  соответствует ровно одно значение Y. </a:t>
            </a:r>
            <a:endParaRPr lang="ru-RU" sz="1800" dirty="0">
              <a:latin typeface="Century Gothic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11560" y="3717032"/>
            <a:ext cx="8153400" cy="139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ru-RU" b="1" dirty="0" smtClean="0">
                <a:latin typeface="Century Gothic" pitchFamily="34" charset="0"/>
              </a:rPr>
              <a:t> Избыточная функциональная зависимость</a:t>
            </a: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ru-RU" dirty="0" smtClean="0">
                <a:latin typeface="Century Gothic" pitchFamily="34" charset="0"/>
              </a:rPr>
              <a:t>Зависимость, заключающая в себе такую информацию, которая может быть </a:t>
            </a:r>
            <a:r>
              <a:rPr lang="ru-RU" dirty="0" smtClean="0">
                <a:latin typeface="Century Gothic" pitchFamily="34" charset="0"/>
              </a:rPr>
              <a:t>получена </a:t>
            </a:r>
            <a:r>
              <a:rPr lang="ru-RU" dirty="0" smtClean="0">
                <a:latin typeface="Century Gothic" pitchFamily="34" charset="0"/>
              </a:rPr>
              <a:t>на основе других зависимостей.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9788" y="2852936"/>
            <a:ext cx="4924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085185"/>
            <a:ext cx="522724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 характеристики и описание реляционной СУБД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представление 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b="1" dirty="0" smtClean="0">
                <a:latin typeface="Century Gothic" pitchFamily="34" charset="0"/>
              </a:rPr>
              <a:t>Полная функциональная зависимость </a:t>
            </a:r>
          </a:p>
          <a:p>
            <a:r>
              <a:rPr lang="ru-RU" dirty="0" smtClean="0">
                <a:latin typeface="Century Gothic" pitchFamily="34" charset="0"/>
              </a:rPr>
              <a:t>Функциональная зависимость X→Y является ПОЛНОЙ, если Y не зависит функционально от любого подмножества X. 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357301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b="1" dirty="0" smtClean="0">
                <a:latin typeface="Century Gothic" pitchFamily="34" charset="0"/>
              </a:rPr>
              <a:t>Частичная функциональная зависимость</a:t>
            </a:r>
          </a:p>
          <a:p>
            <a:r>
              <a:rPr lang="ru-RU" dirty="0" smtClean="0">
                <a:latin typeface="Century Gothic" pitchFamily="34" charset="0"/>
              </a:rPr>
              <a:t>Функциональная зависимость X  Y является ЧАСТИЧНОЙ, если Y зависит функционально от некоторого подмножества X.  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638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595961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328498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Транзитивная функциональная зависимость </a:t>
            </a:r>
          </a:p>
          <a:p>
            <a:r>
              <a:rPr lang="ru-RU" dirty="0" smtClean="0">
                <a:latin typeface="Century Gothic" pitchFamily="34" charset="0"/>
              </a:rPr>
              <a:t>Функциональная зависимость X→Y является транзитивной, если существуют зависимости X→Z и Z → Y, но  отсутствует  прямая  зависимость X → Y.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416127"/>
            <a:ext cx="49339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60648"/>
            <a:ext cx="55054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Многозначная зависимость </a:t>
            </a:r>
          </a:p>
          <a:p>
            <a:r>
              <a:rPr lang="ru-RU" dirty="0" smtClean="0">
                <a:latin typeface="Century Gothic" pitchFamily="34" charset="0"/>
              </a:rPr>
              <a:t>Многозначная зависимость X → → Y | Z существует в том и только в том случае, если множество значений Y, соответствующее паре значений X и Z, зависит только от X и не зависит от Z (то есть для каждого значения атрибута X существует множество соответствующих значений атрибута Y).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622228"/>
            <a:ext cx="4068566" cy="303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 Тривиальная  многозначная зависимость </a:t>
            </a:r>
            <a:r>
              <a:rPr lang="ru-RU" dirty="0" smtClean="0">
                <a:latin typeface="Century Gothic" pitchFamily="34" charset="0"/>
              </a:rPr>
              <a:t>содержит хотя бы одну функциональную зависимость. </a:t>
            </a:r>
            <a:endParaRPr lang="ru-RU" dirty="0">
              <a:latin typeface="Century Gothic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502749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Нетривиальная многозначная зависимость </a:t>
            </a:r>
            <a:r>
              <a:rPr lang="ru-RU" dirty="0" smtClean="0">
                <a:latin typeface="Century Gothic" pitchFamily="34" charset="0"/>
              </a:rPr>
              <a:t>Не содержит функциональных зависимостей. 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052736"/>
            <a:ext cx="28532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238203"/>
            <a:ext cx="32480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Century Gothic" pitchFamily="34" charset="0"/>
              </a:rPr>
              <a:t>Требования нормализации</a:t>
            </a:r>
            <a:endParaRPr lang="ru-RU" sz="2000" b="1" dirty="0">
              <a:latin typeface="Century Gothic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30541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Нормализация  </a:t>
            </a:r>
            <a:r>
              <a:rPr lang="ru-RU" dirty="0" smtClean="0">
                <a:latin typeface="Century Gothic" pitchFamily="34" charset="0"/>
              </a:rPr>
              <a:t>(</a:t>
            </a:r>
            <a:r>
              <a:rPr lang="ru-RU" dirty="0" err="1" smtClean="0">
                <a:latin typeface="Century Gothic" pitchFamily="34" charset="0"/>
              </a:rPr>
              <a:t>normalization</a:t>
            </a:r>
            <a:r>
              <a:rPr lang="ru-RU" dirty="0" smtClean="0">
                <a:latin typeface="Century Gothic" pitchFamily="34" charset="0"/>
              </a:rPr>
              <a:t>) –  группировка и/или распределение </a:t>
            </a:r>
            <a:r>
              <a:rPr lang="ru-RU" dirty="0" smtClean="0">
                <a:latin typeface="Century Gothic" pitchFamily="34" charset="0"/>
              </a:rPr>
              <a:t>атрибутов </a:t>
            </a:r>
            <a:r>
              <a:rPr lang="ru-RU" dirty="0" smtClean="0">
                <a:latin typeface="Century Gothic" pitchFamily="34" charset="0"/>
              </a:rPr>
              <a:t>по отношениям с целью устранения аномалий операций с БД, обеспечения </a:t>
            </a:r>
            <a:r>
              <a:rPr lang="ru-RU" dirty="0" smtClean="0">
                <a:latin typeface="Century Gothic" pitchFamily="34" charset="0"/>
              </a:rPr>
              <a:t>целостности </a:t>
            </a:r>
            <a:r>
              <a:rPr lang="ru-RU" dirty="0" smtClean="0">
                <a:latin typeface="Century Gothic" pitchFamily="34" charset="0"/>
              </a:rPr>
              <a:t>данных и оптимизации модели БД</a:t>
            </a:r>
            <a:r>
              <a:rPr lang="ru-RU" dirty="0" smtClean="0">
                <a:latin typeface="Century Gothic" pitchFamily="34" charset="0"/>
              </a:rPr>
              <a:t>.</a:t>
            </a:r>
            <a:endParaRPr lang="en-US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ru-RU" b="1" dirty="0" smtClean="0">
                <a:latin typeface="Century Gothic" pitchFamily="34" charset="0"/>
              </a:rPr>
              <a:t>Требование минимальности первичных </a:t>
            </a:r>
            <a:r>
              <a:rPr lang="ru-RU" b="1" dirty="0" smtClean="0">
                <a:latin typeface="Century Gothic" pitchFamily="34" charset="0"/>
              </a:rPr>
              <a:t>ключей</a:t>
            </a:r>
            <a:r>
              <a:rPr lang="en-US" b="1" dirty="0" smtClean="0">
                <a:latin typeface="Century Gothic" pitchFamily="34" charset="0"/>
              </a:rPr>
              <a:t>.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Первичные </a:t>
            </a:r>
            <a:r>
              <a:rPr lang="ru-RU" dirty="0" smtClean="0">
                <a:latin typeface="Century Gothic" pitchFamily="34" charset="0"/>
              </a:rPr>
              <a:t>ключи отношений должны быть минимальными. Это требование </a:t>
            </a:r>
            <a:r>
              <a:rPr lang="ru-RU" dirty="0" smtClean="0">
                <a:latin typeface="Century Gothic" pitchFamily="34" charset="0"/>
              </a:rPr>
              <a:t>идеально </a:t>
            </a:r>
            <a:r>
              <a:rPr lang="ru-RU" dirty="0" smtClean="0">
                <a:latin typeface="Century Gothic" pitchFamily="34" charset="0"/>
              </a:rPr>
              <a:t>выполняется с введением суррогатных PK</a:t>
            </a:r>
            <a:r>
              <a:rPr lang="ru-RU" dirty="0" smtClean="0">
                <a:latin typeface="Century Gothic" pitchFamily="34" charset="0"/>
              </a:rPr>
              <a:t>.</a:t>
            </a:r>
            <a:endParaRPr lang="en-US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ru-RU" b="1" dirty="0" smtClean="0">
                <a:latin typeface="Century Gothic" pitchFamily="34" charset="0"/>
              </a:rPr>
              <a:t>Требование надёжности </a:t>
            </a:r>
            <a:r>
              <a:rPr lang="ru-RU" b="1" dirty="0" smtClean="0">
                <a:latin typeface="Century Gothic" pitchFamily="34" charset="0"/>
              </a:rPr>
              <a:t>данных</a:t>
            </a:r>
            <a:r>
              <a:rPr lang="en-US" b="1" dirty="0" smtClean="0">
                <a:latin typeface="Century Gothic" pitchFamily="34" charset="0"/>
              </a:rPr>
              <a:t>. </a:t>
            </a:r>
            <a:r>
              <a:rPr lang="ru-RU" dirty="0" smtClean="0">
                <a:latin typeface="Century Gothic" pitchFamily="34" charset="0"/>
              </a:rPr>
              <a:t>Модель </a:t>
            </a:r>
            <a:r>
              <a:rPr lang="ru-RU" dirty="0" smtClean="0">
                <a:latin typeface="Century Gothic" pitchFamily="34" charset="0"/>
              </a:rPr>
              <a:t>БД должна по возможности минимизировать или устранять </a:t>
            </a:r>
            <a:r>
              <a:rPr lang="ru-RU" dirty="0" smtClean="0">
                <a:latin typeface="Century Gothic" pitchFamily="34" charset="0"/>
              </a:rPr>
              <a:t>избыточность </a:t>
            </a:r>
            <a:r>
              <a:rPr lang="ru-RU" dirty="0" smtClean="0">
                <a:latin typeface="Century Gothic" pitchFamily="34" charset="0"/>
              </a:rPr>
              <a:t>данных</a:t>
            </a:r>
            <a:r>
              <a:rPr lang="ru-RU" dirty="0" smtClean="0">
                <a:latin typeface="Century Gothic" pitchFamily="34" charset="0"/>
              </a:rPr>
              <a:t>.</a:t>
            </a:r>
            <a:endParaRPr lang="en-US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ru-RU" b="1" dirty="0" smtClean="0">
                <a:latin typeface="Century Gothic" pitchFamily="34" charset="0"/>
              </a:rPr>
              <a:t>Требование сохранения </a:t>
            </a:r>
            <a:r>
              <a:rPr lang="ru-RU" b="1" dirty="0" smtClean="0">
                <a:latin typeface="Century Gothic" pitchFamily="34" charset="0"/>
              </a:rPr>
              <a:t>производительности</a:t>
            </a:r>
            <a:r>
              <a:rPr lang="en-US" dirty="0" smtClean="0">
                <a:latin typeface="Century Gothic" pitchFamily="34" charset="0"/>
              </a:rPr>
              <a:t>. </a:t>
            </a:r>
            <a:r>
              <a:rPr lang="ru-RU" dirty="0" smtClean="0">
                <a:latin typeface="Century Gothic" pitchFamily="34" charset="0"/>
              </a:rPr>
              <a:t>Разброс </a:t>
            </a:r>
            <a:r>
              <a:rPr lang="ru-RU" dirty="0" smtClean="0">
                <a:latin typeface="Century Gothic" pitchFamily="34" charset="0"/>
              </a:rPr>
              <a:t>времени реакции на различные операции с данными должен быть </a:t>
            </a:r>
            <a:r>
              <a:rPr lang="ru-RU" dirty="0" smtClean="0">
                <a:latin typeface="Century Gothic" pitchFamily="34" charset="0"/>
              </a:rPr>
              <a:t>минимальным</a:t>
            </a:r>
            <a:r>
              <a:rPr lang="ru-RU" dirty="0" smtClean="0">
                <a:latin typeface="Century Gothic" pitchFamily="34" charset="0"/>
              </a:rPr>
              <a:t>. </a:t>
            </a:r>
            <a:r>
              <a:rPr lang="ru-RU" dirty="0" smtClean="0">
                <a:latin typeface="Century Gothic" pitchFamily="34" charset="0"/>
              </a:rPr>
              <a:t>Это </a:t>
            </a:r>
            <a:r>
              <a:rPr lang="ru-RU" dirty="0" smtClean="0">
                <a:latin typeface="Century Gothic" pitchFamily="34" charset="0"/>
              </a:rPr>
              <a:t>требование выполняют крайне редко, т.к. очень часто наблюдается </a:t>
            </a:r>
            <a:r>
              <a:rPr lang="ru-RU" dirty="0" smtClean="0">
                <a:latin typeface="Century Gothic" pitchFamily="34" charset="0"/>
              </a:rPr>
              <a:t>явный </a:t>
            </a:r>
            <a:r>
              <a:rPr lang="ru-RU" dirty="0" smtClean="0">
                <a:latin typeface="Century Gothic" pitchFamily="34" charset="0"/>
              </a:rPr>
              <a:t>«перевес» в сторону каких-то операций при реальном использовании БД.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smtClean="0">
                <a:latin typeface="Century Gothic" pitchFamily="34" charset="0"/>
              </a:rPr>
              <a:t>Требование непротиворечивости </a:t>
            </a:r>
            <a:r>
              <a:rPr lang="ru-RU" b="1" dirty="0" smtClean="0">
                <a:latin typeface="Century Gothic" pitchFamily="34" charset="0"/>
              </a:rPr>
              <a:t>данных</a:t>
            </a:r>
            <a:r>
              <a:rPr lang="en-US" b="1" dirty="0" smtClean="0">
                <a:latin typeface="Century Gothic" pitchFamily="34" charset="0"/>
              </a:rPr>
              <a:t>. </a:t>
            </a:r>
            <a:r>
              <a:rPr lang="ru-RU" dirty="0" smtClean="0">
                <a:latin typeface="Century Gothic" pitchFamily="34" charset="0"/>
              </a:rPr>
              <a:t>Модель </a:t>
            </a:r>
            <a:r>
              <a:rPr lang="ru-RU" dirty="0" smtClean="0">
                <a:latin typeface="Century Gothic" pitchFamily="34" charset="0"/>
              </a:rPr>
              <a:t>БД должна минимизировать вероятность возникновения </a:t>
            </a:r>
            <a:r>
              <a:rPr lang="ru-RU" dirty="0" smtClean="0">
                <a:latin typeface="Century Gothic" pitchFamily="34" charset="0"/>
              </a:rPr>
              <a:t>противоречивости </a:t>
            </a:r>
            <a:r>
              <a:rPr lang="ru-RU" dirty="0" smtClean="0">
                <a:latin typeface="Century Gothic" pitchFamily="34" charset="0"/>
              </a:rPr>
              <a:t>данных при любых операциях с данными. </a:t>
            </a:r>
            <a:r>
              <a:rPr lang="ru-RU" dirty="0" smtClean="0">
                <a:latin typeface="Century Gothic" pitchFamily="34" charset="0"/>
              </a:rPr>
              <a:t>Иными </a:t>
            </a:r>
            <a:r>
              <a:rPr lang="ru-RU" dirty="0" smtClean="0">
                <a:latin typeface="Century Gothic" pitchFamily="34" charset="0"/>
              </a:rPr>
              <a:t>словами – связи должны быть установлены ЯВНО!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556792"/>
            <a:ext cx="7704855" cy="372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619944" y="5325015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Требование гибкости </a:t>
            </a:r>
            <a:r>
              <a:rPr lang="ru-RU" b="1" dirty="0" smtClean="0">
                <a:latin typeface="Century Gothic" pitchFamily="34" charset="0"/>
              </a:rPr>
              <a:t>структуры</a:t>
            </a:r>
            <a:r>
              <a:rPr lang="en-US" b="1" dirty="0" smtClean="0">
                <a:latin typeface="Century Gothic" pitchFamily="34" charset="0"/>
              </a:rPr>
              <a:t>.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Модель </a:t>
            </a:r>
            <a:r>
              <a:rPr lang="ru-RU" dirty="0" smtClean="0">
                <a:latin typeface="Century Gothic" pitchFamily="34" charset="0"/>
              </a:rPr>
              <a:t>БД должна быть способной к адаптации в случае необходимости </a:t>
            </a:r>
            <a:r>
              <a:rPr lang="ru-RU" dirty="0" smtClean="0">
                <a:latin typeface="Century Gothic" pitchFamily="34" charset="0"/>
              </a:rPr>
              <a:t>внесения </a:t>
            </a:r>
            <a:r>
              <a:rPr lang="ru-RU" dirty="0" smtClean="0">
                <a:latin typeface="Century Gothic" pitchFamily="34" charset="0"/>
              </a:rPr>
              <a:t>изменений. 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Это </a:t>
            </a:r>
            <a:r>
              <a:rPr lang="ru-RU" dirty="0" smtClean="0">
                <a:latin typeface="Century Gothic" pitchFamily="34" charset="0"/>
              </a:rPr>
              <a:t>достигается за счёт: </a:t>
            </a:r>
            <a:r>
              <a:rPr lang="ru-RU" dirty="0" smtClean="0">
                <a:latin typeface="Century Gothic" pitchFamily="34" charset="0"/>
              </a:rPr>
              <a:t>мнемонических имен, комментариев и документации.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Century Gothic" pitchFamily="34" charset="0"/>
              </a:rPr>
              <a:t> Нормальные формы низких порядков 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ru-RU" sz="1800" dirty="0" smtClean="0">
                <a:latin typeface="Century Gothic" pitchFamily="34" charset="0"/>
              </a:rPr>
              <a:t> </a:t>
            </a:r>
            <a:r>
              <a:rPr lang="ru-RU" sz="1800" b="1" dirty="0" smtClean="0">
                <a:latin typeface="Century Gothic" pitchFamily="34" charset="0"/>
              </a:rPr>
              <a:t>Первая нормальная форма (1НФ) </a:t>
            </a:r>
          </a:p>
          <a:p>
            <a:pPr marL="0">
              <a:buNone/>
            </a:pPr>
            <a:r>
              <a:rPr lang="ru-RU" sz="1800" dirty="0" smtClean="0">
                <a:latin typeface="Century Gothic" pitchFamily="34" charset="0"/>
              </a:rPr>
              <a:t>Отношение находится в 1НФ, если все его атрибуты являются атомарными, т.е. не имеют компонентов. </a:t>
            </a:r>
          </a:p>
          <a:p>
            <a:pPr marL="0">
              <a:buNone/>
            </a:pPr>
            <a:r>
              <a:rPr lang="ru-RU" sz="1800" dirty="0" smtClean="0">
                <a:latin typeface="Century Gothic" pitchFamily="34" charset="0"/>
              </a:rPr>
              <a:t>Атрибут будет считаться атомарным, если в предметной области не существует операции, для выполнения которой понадобилось бы извлечь часть атрибута. </a:t>
            </a:r>
          </a:p>
          <a:p>
            <a:pPr marL="0">
              <a:buNone/>
            </a:pPr>
            <a:r>
              <a:rPr lang="ru-RU" sz="1800" dirty="0" smtClean="0">
                <a:latin typeface="Century Gothic" pitchFamily="34" charset="0"/>
              </a:rPr>
              <a:t>Атомарность должна соблюдаться на уровне БД, т.е. с помощью </a:t>
            </a:r>
          </a:p>
          <a:p>
            <a:pPr marL="0">
              <a:buNone/>
            </a:pPr>
            <a:r>
              <a:rPr lang="ru-RU" sz="1800" dirty="0" smtClean="0">
                <a:latin typeface="Century Gothic" pitchFamily="34" charset="0"/>
              </a:rPr>
              <a:t>БД не должно выполняться никаких операций над частью поля.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itchFamily="34" charset="0"/>
              </a:rPr>
              <a:t>Вторая нормальная форма (2НФ) </a:t>
            </a:r>
          </a:p>
          <a:p>
            <a:r>
              <a:rPr lang="ru-RU" dirty="0">
                <a:latin typeface="Century Gothic" pitchFamily="34" charset="0"/>
              </a:rPr>
              <a:t>Отношение находится во 2НФ, если оно находится в 1НФ, и при этом любой атрибут, не входящий в состав ПК, функционально полно зависит от ПК.  </a:t>
            </a:r>
          </a:p>
        </p:txBody>
      </p:sp>
      <p:pic>
        <p:nvPicPr>
          <p:cNvPr id="15362" name="Picture 2" descr="Картинки по запросу пример 2н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7067550" cy="4600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Третья нормальная форма (3НФ) </a:t>
            </a:r>
          </a:p>
          <a:p>
            <a:r>
              <a:rPr lang="ru-RU" dirty="0" smtClean="0">
                <a:latin typeface="Century Gothic" pitchFamily="34" charset="0"/>
              </a:rPr>
              <a:t>Отношение находится в 3НФ, если оно находится во 2НФ и при этом любой его </a:t>
            </a:r>
            <a:r>
              <a:rPr lang="ru-RU" dirty="0" err="1" smtClean="0">
                <a:latin typeface="Century Gothic" pitchFamily="34" charset="0"/>
              </a:rPr>
              <a:t>неключевой</a:t>
            </a:r>
            <a:r>
              <a:rPr lang="ru-RU" dirty="0" smtClean="0">
                <a:latin typeface="Century Gothic" pitchFamily="34" charset="0"/>
              </a:rPr>
              <a:t> атрибут </a:t>
            </a:r>
            <a:r>
              <a:rPr lang="ru-RU" dirty="0" err="1" smtClean="0">
                <a:latin typeface="Century Gothic" pitchFamily="34" charset="0"/>
              </a:rPr>
              <a:t>нетранзитивно</a:t>
            </a:r>
            <a:r>
              <a:rPr lang="ru-RU" dirty="0" smtClean="0">
                <a:latin typeface="Century Gothic" pitchFamily="34" charset="0"/>
              </a:rPr>
              <a:t> (напрямую) зависит от первичного ключа..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6"/>
            <a:ext cx="711742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76672"/>
            <a:ext cx="5694040" cy="297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933056"/>
            <a:ext cx="6949419" cy="230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Century Gothic" pitchFamily="34" charset="0"/>
              </a:rPr>
              <a:t>«</a:t>
            </a:r>
            <a:r>
              <a:rPr lang="ru-RU" sz="2000" b="1" dirty="0" smtClean="0">
                <a:latin typeface="Century Gothic" pitchFamily="34" charset="0"/>
              </a:rPr>
              <a:t>12-т</a:t>
            </a:r>
            <a:r>
              <a:rPr lang="ru-RU" sz="2000" b="1" dirty="0" smtClean="0">
                <a:latin typeface="Century Gothic" pitchFamily="34" charset="0"/>
              </a:rPr>
              <a:t>ь</a:t>
            </a:r>
            <a:r>
              <a:rPr lang="ru-RU" sz="2000" b="1" dirty="0" smtClean="0">
                <a:latin typeface="Century Gothic" pitchFamily="34" charset="0"/>
              </a:rPr>
              <a:t> </a:t>
            </a:r>
            <a:r>
              <a:rPr lang="ru-RU" sz="2000" b="1" dirty="0" smtClean="0">
                <a:latin typeface="Century Gothic" pitchFamily="34" charset="0"/>
              </a:rPr>
              <a:t>правил Кодда»</a:t>
            </a:r>
            <a:br>
              <a:rPr lang="ru-RU" sz="2000" b="1" dirty="0" smtClean="0">
                <a:latin typeface="Century Gothic" pitchFamily="34" charset="0"/>
              </a:rPr>
            </a:b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ru-RU" sz="1800" dirty="0" smtClean="0">
                <a:solidFill>
                  <a:prstClr val="black"/>
                </a:solidFill>
                <a:latin typeface="Century Gothic" pitchFamily="34" charset="0"/>
              </a:rPr>
              <a:t>Любая реляционная СУБД должна удовлетворять определённым «12-ти правилам Кодда».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ru-RU" sz="1800" dirty="0" smtClean="0">
              <a:solidFill>
                <a:prstClr val="black"/>
              </a:solidFill>
              <a:latin typeface="Century Gothic" pitchFamily="34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ru-RU" sz="1800" b="1" dirty="0" smtClean="0">
                <a:solidFill>
                  <a:prstClr val="black"/>
                </a:solidFill>
                <a:latin typeface="Century Gothic" pitchFamily="34" charset="0"/>
              </a:rPr>
              <a:t>0. Основное правило (</a:t>
            </a:r>
            <a:r>
              <a:rPr lang="ru-RU" sz="1800" b="1" dirty="0" err="1" smtClean="0">
                <a:solidFill>
                  <a:prstClr val="black"/>
                </a:solidFill>
                <a:latin typeface="Century Gothic" pitchFamily="34" charset="0"/>
              </a:rPr>
              <a:t>Foundation</a:t>
            </a:r>
            <a:r>
              <a:rPr lang="ru-RU" sz="1800" b="1" dirty="0" smtClean="0">
                <a:solidFill>
                  <a:prstClr val="black"/>
                </a:solidFill>
                <a:latin typeface="Century Gothic" pitchFamily="34" charset="0"/>
              </a:rPr>
              <a:t> </a:t>
            </a:r>
            <a:r>
              <a:rPr lang="ru-RU" sz="1800" b="1" dirty="0" err="1" smtClean="0">
                <a:solidFill>
                  <a:prstClr val="black"/>
                </a:solidFill>
                <a:latin typeface="Century Gothic" pitchFamily="34" charset="0"/>
              </a:rPr>
              <a:t>Rule</a:t>
            </a:r>
            <a:r>
              <a:rPr lang="ru-RU" sz="1800" b="1" dirty="0" smtClean="0">
                <a:solidFill>
                  <a:prstClr val="black"/>
                </a:solidFill>
                <a:latin typeface="Century Gothic" pitchFamily="34" charset="0"/>
              </a:rPr>
              <a:t>)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ru-RU" sz="1800" dirty="0" smtClean="0">
                <a:solidFill>
                  <a:prstClr val="black"/>
                </a:solidFill>
                <a:latin typeface="Century Gothic" pitchFamily="34" charset="0"/>
              </a:rPr>
              <a:t>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ru-RU" sz="1800" dirty="0" smtClean="0">
                <a:solidFill>
                  <a:prstClr val="black"/>
                </a:solidFill>
                <a:latin typeface="Century Gothic" pitchFamily="34" charset="0"/>
              </a:rPr>
              <a:t>Реляционная СУБД должна управлять данными, используя ТОЛЬКО реляционные механизмы.  Два фундаментальных механизма манипулирования реляционными базами данных - реляционная алгебра и реляционное исчисление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ru-RU" sz="1800" dirty="0" smtClean="0">
              <a:solidFill>
                <a:prstClr val="black"/>
              </a:solidFill>
              <a:latin typeface="Century Gothic" pitchFamily="34" charset="0"/>
            </a:endParaRPr>
          </a:p>
          <a:p>
            <a:pPr marL="342900" lvl="0" indent="-342900">
              <a:spcBef>
                <a:spcPts val="0"/>
              </a:spcBef>
              <a:buClrTx/>
              <a:buSzTx/>
              <a:buFontTx/>
              <a:buAutoNum type="arabicPeriod"/>
            </a:pPr>
            <a:r>
              <a:rPr lang="ru-RU" sz="1800" b="1" dirty="0" smtClean="0">
                <a:solidFill>
                  <a:prstClr val="black"/>
                </a:solidFill>
                <a:latin typeface="Century Gothic" pitchFamily="34" charset="0"/>
              </a:rPr>
              <a:t>Явное представление данных (</a:t>
            </a:r>
            <a:r>
              <a:rPr lang="ru-RU" sz="1800" b="1" dirty="0" err="1" smtClean="0">
                <a:solidFill>
                  <a:prstClr val="black"/>
                </a:solidFill>
                <a:latin typeface="Century Gothic" pitchFamily="34" charset="0"/>
              </a:rPr>
              <a:t>The</a:t>
            </a:r>
            <a:r>
              <a:rPr lang="ru-RU" sz="1800" b="1" dirty="0" smtClean="0">
                <a:solidFill>
                  <a:prstClr val="black"/>
                </a:solidFill>
                <a:latin typeface="Century Gothic" pitchFamily="34" charset="0"/>
              </a:rPr>
              <a:t>  </a:t>
            </a:r>
            <a:r>
              <a:rPr lang="ru-RU" sz="1800" b="1" dirty="0" err="1" smtClean="0">
                <a:solidFill>
                  <a:prstClr val="black"/>
                </a:solidFill>
                <a:latin typeface="Century Gothic" pitchFamily="34" charset="0"/>
              </a:rPr>
              <a:t>Information</a:t>
            </a:r>
            <a:r>
              <a:rPr lang="ru-RU" sz="1800" b="1" dirty="0" smtClean="0">
                <a:solidFill>
                  <a:prstClr val="black"/>
                </a:solidFill>
                <a:latin typeface="Century Gothic" pitchFamily="34" charset="0"/>
              </a:rPr>
              <a:t> </a:t>
            </a:r>
            <a:r>
              <a:rPr lang="ru-RU" sz="1800" b="1" dirty="0" err="1" smtClean="0">
                <a:solidFill>
                  <a:prstClr val="black"/>
                </a:solidFill>
                <a:latin typeface="Century Gothic" pitchFamily="34" charset="0"/>
              </a:rPr>
              <a:t>Rule</a:t>
            </a:r>
            <a:r>
              <a:rPr lang="ru-RU" sz="1800" b="1" dirty="0" smtClean="0">
                <a:solidFill>
                  <a:prstClr val="black"/>
                </a:solidFill>
                <a:latin typeface="Century Gothic" pitchFamily="34" charset="0"/>
              </a:rPr>
              <a:t>)</a:t>
            </a:r>
            <a:r>
              <a:rPr lang="ru-RU" sz="1800" dirty="0" smtClean="0">
                <a:solidFill>
                  <a:prstClr val="black"/>
                </a:solidFill>
                <a:latin typeface="Century Gothic" pitchFamily="34" charset="0"/>
              </a:rPr>
              <a:t> </a:t>
            </a:r>
          </a:p>
          <a:p>
            <a:pPr marL="342900" lvl="0" indent="-342900">
              <a:spcBef>
                <a:spcPts val="0"/>
              </a:spcBef>
              <a:buClrTx/>
              <a:buSzTx/>
              <a:buNone/>
            </a:pPr>
            <a:endParaRPr lang="ru-RU" sz="1800" dirty="0" smtClean="0">
              <a:solidFill>
                <a:prstClr val="black"/>
              </a:solidFill>
              <a:latin typeface="Century Gothic" pitchFamily="34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ru-RU" sz="1800" dirty="0" smtClean="0">
                <a:solidFill>
                  <a:prstClr val="black"/>
                </a:solidFill>
                <a:latin typeface="Century Gothic" pitchFamily="34" charset="0"/>
              </a:rPr>
              <a:t>Данные представлены в таблицах, содержимое ячеек атомарно, порядок строк таблицы не влияет на смысл данных.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latin typeface="Century Gothic" pitchFamily="34" charset="0"/>
              </a:rPr>
              <a:t>Денормализация</a:t>
            </a:r>
            <a:r>
              <a:rPr lang="ru-RU" dirty="0" smtClean="0">
                <a:latin typeface="Century Gothic" pitchFamily="34" charset="0"/>
              </a:rPr>
              <a:t>  (</a:t>
            </a:r>
            <a:r>
              <a:rPr lang="ru-RU" dirty="0" err="1" smtClean="0">
                <a:latin typeface="Century Gothic" pitchFamily="34" charset="0"/>
              </a:rPr>
              <a:t>denormalization</a:t>
            </a:r>
            <a:r>
              <a:rPr lang="ru-RU" dirty="0" smtClean="0">
                <a:latin typeface="Century Gothic" pitchFamily="34" charset="0"/>
              </a:rPr>
              <a:t>)  –  процесс приведения отношения к </a:t>
            </a:r>
            <a:r>
              <a:rPr lang="ru-RU" dirty="0" smtClean="0">
                <a:latin typeface="Century Gothic" pitchFamily="34" charset="0"/>
              </a:rPr>
              <a:t>состоянию</a:t>
            </a:r>
            <a:r>
              <a:rPr lang="ru-RU" dirty="0" smtClean="0">
                <a:latin typeface="Century Gothic" pitchFamily="34" charset="0"/>
              </a:rPr>
              <a:t>, нарушающему те или иные нормальные формы. </a:t>
            </a:r>
          </a:p>
          <a:p>
            <a:r>
              <a:rPr lang="ru-RU" dirty="0" err="1" smtClean="0">
                <a:latin typeface="Century Gothic" pitchFamily="34" charset="0"/>
              </a:rPr>
              <a:t>Денормализация</a:t>
            </a:r>
            <a:r>
              <a:rPr lang="ru-RU" dirty="0" smtClean="0">
                <a:latin typeface="Century Gothic" pitchFamily="34" charset="0"/>
              </a:rPr>
              <a:t> выполняется, в основном, для создания «кэширующих </a:t>
            </a:r>
            <a:r>
              <a:rPr lang="ru-RU" dirty="0" smtClean="0">
                <a:latin typeface="Century Gothic" pitchFamily="34" charset="0"/>
              </a:rPr>
              <a:t>таблиц</a:t>
            </a:r>
            <a:r>
              <a:rPr lang="ru-RU" dirty="0" smtClean="0">
                <a:latin typeface="Century Gothic" pitchFamily="34" charset="0"/>
              </a:rPr>
              <a:t>», некоторые операции с которыми могут выполняться  намного быстрее, </a:t>
            </a:r>
            <a:r>
              <a:rPr lang="ru-RU" dirty="0" smtClean="0">
                <a:latin typeface="Century Gothic" pitchFamily="34" charset="0"/>
              </a:rPr>
              <a:t>чем </a:t>
            </a:r>
            <a:r>
              <a:rPr lang="ru-RU" dirty="0" smtClean="0">
                <a:latin typeface="Century Gothic" pitchFamily="34" charset="0"/>
              </a:rPr>
              <a:t>с набором исходных таблиц. 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548680"/>
            <a:ext cx="820891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ru-RU" b="1" dirty="0" smtClean="0">
                <a:latin typeface="Century Gothic" pitchFamily="34" charset="0"/>
              </a:rPr>
              <a:t>2. Гарантированный доступ к данным (</a:t>
            </a:r>
            <a:r>
              <a:rPr lang="ru-RU" b="1" dirty="0" err="1" smtClean="0">
                <a:latin typeface="Century Gothic" pitchFamily="34" charset="0"/>
              </a:rPr>
              <a:t>Guaranteed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Access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Rule</a:t>
            </a:r>
            <a:r>
              <a:rPr lang="ru-RU" b="1" dirty="0" smtClean="0">
                <a:latin typeface="Century Gothic" pitchFamily="34" charset="0"/>
              </a:rPr>
              <a:t>) </a:t>
            </a:r>
          </a:p>
          <a:p>
            <a:pPr marL="342900" indent="-342900"/>
            <a:r>
              <a:rPr lang="ru-RU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Логический доступ ко всем и каждому элементу данных в реляционной базе данных обеспечивается комбинацией имени таблицы, имени столбца и значением первичного ключа. Это требование предполагает: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	-  Уникальность  имени таблицы в базе данных.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	-  Уникальность имени столбца в таблице.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	-  Уникальность первичного ключа, по крайней мере, в пределах одной таблицы.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b="1" dirty="0" smtClean="0">
                <a:latin typeface="Century Gothic" pitchFamily="34" charset="0"/>
              </a:rPr>
              <a:t>3. Обработка неизвестных значений (</a:t>
            </a:r>
            <a:r>
              <a:rPr lang="ru-RU" b="1" dirty="0" err="1" smtClean="0">
                <a:latin typeface="Century Gothic" pitchFamily="34" charset="0"/>
              </a:rPr>
              <a:t>Treatment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of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Null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Values</a:t>
            </a:r>
            <a:r>
              <a:rPr lang="ru-RU" b="1" dirty="0" smtClean="0">
                <a:latin typeface="Century Gothic" pitchFamily="34" charset="0"/>
              </a:rPr>
              <a:t>)</a:t>
            </a:r>
            <a:r>
              <a:rPr lang="ru-RU" dirty="0" smtClean="0">
                <a:latin typeface="Century Gothic" pitchFamily="34" charset="0"/>
              </a:rPr>
              <a:t> </a:t>
            </a:r>
          </a:p>
          <a:p>
            <a:pPr marL="342900" indent="-342900"/>
            <a:r>
              <a:rPr lang="ru-RU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Неизвестные значения NULL должны поддерживаться для всех типов данных при выполнении любых операций.  Например, для числовых данных </a:t>
            </a:r>
            <a:r>
              <a:rPr lang="ru-RU" dirty="0" err="1" smtClean="0">
                <a:latin typeface="Century Gothic" pitchFamily="34" charset="0"/>
              </a:rPr>
              <a:t>NULL’ы</a:t>
            </a:r>
            <a:r>
              <a:rPr lang="ru-RU" dirty="0" smtClean="0">
                <a:latin typeface="Century Gothic" pitchFamily="34" charset="0"/>
              </a:rPr>
              <a:t> не должны рассматриваться как нули, а для символьных  – как пустые строки. 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8208912" cy="61863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342900"/>
            <a:r>
              <a:rPr lang="ru-RU" b="1" dirty="0" smtClean="0">
                <a:latin typeface="Century Gothic" pitchFamily="34" charset="0"/>
              </a:rPr>
              <a:t>4. Доступ к описанию БД в терминах РМД (</a:t>
            </a:r>
            <a:r>
              <a:rPr lang="ru-RU" b="1" dirty="0" err="1" smtClean="0">
                <a:latin typeface="Century Gothic" pitchFamily="34" charset="0"/>
              </a:rPr>
              <a:t>Active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On-Line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Catalog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Based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on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the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Relational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Model</a:t>
            </a:r>
            <a:r>
              <a:rPr lang="ru-RU" b="1" dirty="0" smtClean="0">
                <a:latin typeface="Century Gothic" pitchFamily="34" charset="0"/>
              </a:rPr>
              <a:t>)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Логическая </a:t>
            </a:r>
            <a:r>
              <a:rPr lang="ru-RU" dirty="0">
                <a:latin typeface="Century Gothic" pitchFamily="34" charset="0"/>
              </a:rPr>
              <a:t>структура словаря базы данных должна быть реляционной, чтобы пользователь, имеющий соответствующие права могли бы управлять структурой базы данных с помощью стандартного реляционного языка. Другими словами структура базы данных должна храниться в обычных реляционных таблицах.</a:t>
            </a:r>
            <a:endParaRPr lang="ru-RU" dirty="0" smtClean="0">
              <a:latin typeface="Century Gothic" pitchFamily="34" charset="0"/>
            </a:endParaRPr>
          </a:p>
          <a:p>
            <a:pPr indent="-342900"/>
            <a:r>
              <a:rPr lang="ru-RU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5. Полнота подмножества языка  (</a:t>
            </a:r>
            <a:r>
              <a:rPr lang="ru-RU" b="1" dirty="0" err="1" smtClean="0">
                <a:latin typeface="Century Gothic" pitchFamily="34" charset="0"/>
              </a:rPr>
              <a:t>Comprehensive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Data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Sublanguage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Rule</a:t>
            </a:r>
            <a:r>
              <a:rPr lang="ru-RU" b="1" dirty="0" smtClean="0">
                <a:latin typeface="Century Gothic" pitchFamily="34" charset="0"/>
              </a:rPr>
              <a:t>)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Реляционная СУБД  должна поддерживать язык, который:  имеет линейный синтаксис (может быть записан простым текстом); может использоваться как интерактивно, так и в прикладных программах;  поддерживает все необходимые реляционные операции.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6. Возможность модификации представлений (</a:t>
            </a:r>
            <a:r>
              <a:rPr lang="ru-RU" b="1" dirty="0" err="1" smtClean="0">
                <a:latin typeface="Century Gothic" pitchFamily="34" charset="0"/>
              </a:rPr>
              <a:t>View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Updating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Rule</a:t>
            </a:r>
            <a:r>
              <a:rPr lang="ru-RU" b="1" dirty="0" smtClean="0">
                <a:latin typeface="Century Gothic" pitchFamily="34" charset="0"/>
              </a:rPr>
              <a:t>)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Представления (</a:t>
            </a:r>
            <a:r>
              <a:rPr lang="ru-RU" dirty="0" err="1" smtClean="0">
                <a:latin typeface="Century Gothic" pitchFamily="34" charset="0"/>
              </a:rPr>
              <a:t>view</a:t>
            </a:r>
            <a:r>
              <a:rPr lang="ru-RU" dirty="0" smtClean="0">
                <a:latin typeface="Century Gothic" pitchFamily="34" charset="0"/>
              </a:rPr>
              <a:t>) должны поддерживать все операции манипулирования данными, которые поддерживают реляционные таблицы. 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32656"/>
            <a:ext cx="8208912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342900"/>
            <a:r>
              <a:rPr lang="ru-RU" b="1" dirty="0" smtClean="0">
                <a:latin typeface="Century Gothic" pitchFamily="34" charset="0"/>
              </a:rPr>
              <a:t>7. Наличие высокоуровневых операций управления данными (</a:t>
            </a:r>
            <a:r>
              <a:rPr lang="ru-RU" b="1" dirty="0" err="1" smtClean="0">
                <a:latin typeface="Century Gothic" pitchFamily="34" charset="0"/>
              </a:rPr>
              <a:t>High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Level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Data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Manipulation</a:t>
            </a:r>
            <a:r>
              <a:rPr lang="ru-RU" b="1" dirty="0" smtClean="0">
                <a:latin typeface="Century Gothic" pitchFamily="34" charset="0"/>
              </a:rPr>
              <a:t>)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Операции вставки, модификации и удаления данных должны поддерживаться не только по отношению к одной строке реляционной таблицы, но по отношению к любому множеству строк.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8. Физическая независимость данных (</a:t>
            </a:r>
            <a:r>
              <a:rPr lang="ru-RU" b="1" dirty="0" err="1" smtClean="0">
                <a:latin typeface="Century Gothic" pitchFamily="34" charset="0"/>
              </a:rPr>
              <a:t>Physical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Data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Independence</a:t>
            </a:r>
            <a:r>
              <a:rPr lang="ru-RU" b="1" dirty="0" smtClean="0">
                <a:latin typeface="Century Gothic" pitchFamily="34" charset="0"/>
              </a:rPr>
              <a:t>)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Приложения не должны зависеть от используемых способов хранения данных на носителях, от аппаратного обеспечения компьютеров, на которых находится реляционная база данных.</a:t>
            </a:r>
          </a:p>
          <a:p>
            <a:pPr indent="-342900"/>
            <a:endParaRPr lang="ru-RU" dirty="0" smtClean="0">
              <a:latin typeface="Century Gothic" pitchFamily="34" charset="0"/>
            </a:endParaRP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9. Логическая независимость данных (</a:t>
            </a:r>
            <a:r>
              <a:rPr lang="ru-RU" b="1" dirty="0" err="1" smtClean="0">
                <a:latin typeface="Century Gothic" pitchFamily="34" charset="0"/>
              </a:rPr>
              <a:t>Logical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Data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Independence</a:t>
            </a:r>
            <a:r>
              <a:rPr lang="ru-RU" b="1" dirty="0" smtClean="0">
                <a:latin typeface="Century Gothic" pitchFamily="34" charset="0"/>
              </a:rPr>
              <a:t>)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Представление данных в приложении не должно зависеть от структуры реляционных таблиц.  Если в процессе нормализации структура БД меняется, представление (</a:t>
            </a:r>
            <a:r>
              <a:rPr lang="ru-RU" dirty="0" err="1" smtClean="0">
                <a:latin typeface="Century Gothic" pitchFamily="34" charset="0"/>
              </a:rPr>
              <a:t>view</a:t>
            </a:r>
            <a:r>
              <a:rPr lang="ru-RU" dirty="0" smtClean="0">
                <a:latin typeface="Century Gothic" pitchFamily="34" charset="0"/>
              </a:rPr>
              <a:t>) должно обеспечить для приложений доступ к данным так, словно изменений не было.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548680"/>
            <a:ext cx="8208912" cy="53553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342900"/>
            <a:r>
              <a:rPr lang="ru-RU" b="1" dirty="0" smtClean="0">
                <a:latin typeface="Century Gothic" pitchFamily="34" charset="0"/>
              </a:rPr>
              <a:t>10. Независимость контроля  целостности (</a:t>
            </a:r>
            <a:r>
              <a:rPr lang="ru-RU" b="1" dirty="0" err="1" smtClean="0">
                <a:latin typeface="Century Gothic" pitchFamily="34" charset="0"/>
              </a:rPr>
              <a:t>Integrity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Independence</a:t>
            </a:r>
            <a:r>
              <a:rPr lang="ru-RU" b="1" dirty="0" smtClean="0">
                <a:latin typeface="Century Gothic" pitchFamily="34" charset="0"/>
              </a:rPr>
              <a:t>)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 </a:t>
            </a:r>
            <a:endParaRPr lang="ru-RU" dirty="0" smtClean="0">
              <a:latin typeface="Century Gothic" pitchFamily="34" charset="0"/>
            </a:endParaRPr>
          </a:p>
          <a:p>
            <a:pPr indent="-342900"/>
            <a:r>
              <a:rPr lang="ru-RU" dirty="0" smtClean="0">
                <a:latin typeface="Century Gothic" pitchFamily="34" charset="0"/>
              </a:rPr>
              <a:t>Вся информация, необходимая для поддержания целостности, должна находиться в словаре данных. Язык для работы с данными должен выполнять проверку входных данных и автоматически поддерживать целостность данных.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11.  Дистрибутивная независимость  (</a:t>
            </a:r>
            <a:r>
              <a:rPr lang="ru-RU" b="1" dirty="0" err="1" smtClean="0">
                <a:latin typeface="Century Gothic" pitchFamily="34" charset="0"/>
              </a:rPr>
              <a:t>Distribution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Independence</a:t>
            </a:r>
            <a:r>
              <a:rPr lang="ru-RU" b="1" dirty="0" smtClean="0">
                <a:latin typeface="Century Gothic" pitchFamily="34" charset="0"/>
              </a:rPr>
              <a:t>)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База данных может быть распределённой, может находиться на нескольких компьютерах, переноситься с одного компьютера на другой, и это не должно оказывать влияния на приложения.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12. Согласование языковых уровней (</a:t>
            </a:r>
            <a:r>
              <a:rPr lang="ru-RU" b="1" dirty="0" err="1" smtClean="0">
                <a:latin typeface="Century Gothic" pitchFamily="34" charset="0"/>
              </a:rPr>
              <a:t>The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Non-Subversion</a:t>
            </a:r>
            <a:r>
              <a:rPr lang="ru-RU" b="1" dirty="0" smtClean="0">
                <a:latin typeface="Century Gothic" pitchFamily="34" charset="0"/>
              </a:rPr>
              <a:t> </a:t>
            </a:r>
            <a:r>
              <a:rPr lang="ru-RU" b="1" dirty="0" err="1" smtClean="0">
                <a:latin typeface="Century Gothic" pitchFamily="34" charset="0"/>
              </a:rPr>
              <a:t>Rule</a:t>
            </a:r>
            <a:r>
              <a:rPr lang="ru-RU" b="1" dirty="0" smtClean="0">
                <a:latin typeface="Century Gothic" pitchFamily="34" charset="0"/>
              </a:rPr>
              <a:t>) </a:t>
            </a:r>
          </a:p>
          <a:p>
            <a:pPr indent="-342900"/>
            <a:r>
              <a:rPr lang="ru-RU" b="1" dirty="0" smtClean="0">
                <a:latin typeface="Century Gothic" pitchFamily="34" charset="0"/>
              </a:rPr>
              <a:t> </a:t>
            </a:r>
          </a:p>
          <a:p>
            <a:pPr indent="-342900"/>
            <a:r>
              <a:rPr lang="ru-RU" dirty="0" smtClean="0">
                <a:latin typeface="Century Gothic" pitchFamily="34" charset="0"/>
              </a:rPr>
              <a:t>Если в реляционной системе имеется низкоуровневый язык, то  должна отсутствовать возможность использование его для того, чтобы обойти правила и условия целостности, сформулированные на реляционном языке и хранящиеся в каталоге базы данных.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 dirty="0" smtClean="0">
                <a:latin typeface="Century Gothic" pitchFamily="34" charset="0"/>
              </a:rPr>
              <a:t>Отношения</a:t>
            </a:r>
            <a:endParaRPr lang="ru-RU" sz="1800" b="1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465"/>
          <a:stretch>
            <a:fillRect/>
          </a:stretch>
        </p:blipFill>
        <p:spPr bwMode="auto">
          <a:xfrm>
            <a:off x="467544" y="1608559"/>
            <a:ext cx="8028504" cy="484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 dirty="0" smtClean="0">
                <a:latin typeface="Century Gothic" pitchFamily="34" charset="0"/>
              </a:rPr>
              <a:t>Связи</a:t>
            </a:r>
            <a:endParaRPr lang="ru-RU" sz="1800" b="1" dirty="0">
              <a:latin typeface="Century Gothic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772816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Связь (</a:t>
            </a:r>
            <a:r>
              <a:rPr lang="ru-RU" dirty="0" err="1" smtClean="0">
                <a:latin typeface="Century Gothic" pitchFamily="34" charset="0"/>
              </a:rPr>
              <a:t>relationship</a:t>
            </a:r>
            <a:r>
              <a:rPr lang="ru-RU" dirty="0" smtClean="0">
                <a:latin typeface="Century Gothic" pitchFamily="34" charset="0"/>
              </a:rPr>
              <a:t>) – ассоциация, установленная между двумя и более сущностями (</a:t>
            </a:r>
            <a:r>
              <a:rPr lang="ru-RU" dirty="0" err="1" smtClean="0">
                <a:latin typeface="Century Gothic" pitchFamily="34" charset="0"/>
              </a:rPr>
              <a:t>relations</a:t>
            </a:r>
            <a:r>
              <a:rPr lang="ru-RU" dirty="0" smtClean="0">
                <a:latin typeface="Century Gothic" pitchFamily="34" charset="0"/>
              </a:rPr>
              <a:t>, </a:t>
            </a:r>
            <a:r>
              <a:rPr lang="ru-RU" dirty="0" err="1" smtClean="0">
                <a:latin typeface="Century Gothic" pitchFamily="34" charset="0"/>
              </a:rPr>
              <a:t>entities</a:t>
            </a:r>
            <a:r>
              <a:rPr lang="ru-RU" dirty="0" smtClean="0">
                <a:latin typeface="Century Gothic" pitchFamily="34" charset="0"/>
              </a:rPr>
              <a:t>). Связь организуется за счёт миграции первичного ключа родительской таблицы в дочернюю таблицу. Получившееся в результате поле называется внешним ключом (</a:t>
            </a:r>
            <a:r>
              <a:rPr lang="ru-RU" dirty="0" err="1" smtClean="0">
                <a:latin typeface="Century Gothic" pitchFamily="34" charset="0"/>
              </a:rPr>
              <a:t>foreign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key</a:t>
            </a:r>
            <a:r>
              <a:rPr lang="ru-RU" dirty="0" smtClean="0">
                <a:latin typeface="Century Gothic" pitchFamily="34" charset="0"/>
              </a:rPr>
              <a:t>). 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601194"/>
            <a:ext cx="7347891" cy="285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304</TotalTime>
  <Words>1475</Words>
  <Application>Microsoft Office PowerPoint</Application>
  <PresentationFormat>Экран (4:3)</PresentationFormat>
  <Paragraphs>128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Обычная</vt:lpstr>
      <vt:lpstr>Реляционные системы управления базами данных </vt:lpstr>
      <vt:lpstr>Общее представление </vt:lpstr>
      <vt:lpstr>«12-ть правил Кодда» </vt:lpstr>
      <vt:lpstr>Слайд 4</vt:lpstr>
      <vt:lpstr>Слайд 5</vt:lpstr>
      <vt:lpstr>Слайд 6</vt:lpstr>
      <vt:lpstr>Слайд 7</vt:lpstr>
      <vt:lpstr>Отношения</vt:lpstr>
      <vt:lpstr>Связи</vt:lpstr>
      <vt:lpstr>Слайд 10</vt:lpstr>
      <vt:lpstr>Слайд 11</vt:lpstr>
      <vt:lpstr>Ссылочная целостность данных </vt:lpstr>
      <vt:lpstr>Консистентность данных</vt:lpstr>
      <vt:lpstr> Нормальные формы </vt:lpstr>
      <vt:lpstr>Аномалии</vt:lpstr>
      <vt:lpstr>Слайд 16</vt:lpstr>
      <vt:lpstr>Слайд 17</vt:lpstr>
      <vt:lpstr>Слайд 18</vt:lpstr>
      <vt:lpstr>Теория зависимостей </vt:lpstr>
      <vt:lpstr>Слайд 20</vt:lpstr>
      <vt:lpstr>Слайд 21</vt:lpstr>
      <vt:lpstr>Слайд 22</vt:lpstr>
      <vt:lpstr>Слайд 23</vt:lpstr>
      <vt:lpstr>Требования нормализации</vt:lpstr>
      <vt:lpstr>Слайд 25</vt:lpstr>
      <vt:lpstr> Нормальные формы низких порядков </vt:lpstr>
      <vt:lpstr>Слайд 27</vt:lpstr>
      <vt:lpstr>Слайд 28</vt:lpstr>
      <vt:lpstr>Слайд 29</vt:lpstr>
      <vt:lpstr>Слайд 30</vt:lpstr>
      <vt:lpstr>Спасибо за внимание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Реляционные системы управления базами данных</dc:title>
  <dc:creator>Lenovo</dc:creator>
  <cp:lastModifiedBy>Lenovo</cp:lastModifiedBy>
  <cp:revision>32</cp:revision>
  <dcterms:created xsi:type="dcterms:W3CDTF">2016-10-02T17:23:30Z</dcterms:created>
  <dcterms:modified xsi:type="dcterms:W3CDTF">2016-10-24T17:43:21Z</dcterms:modified>
</cp:coreProperties>
</file>