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7"/>
  </p:sldMasterIdLst>
  <p:notesMasterIdLst>
    <p:notesMasterId r:id="rId34"/>
  </p:notesMasterIdLst>
  <p:sldIdLst>
    <p:sldId id="256" r:id="rId8"/>
    <p:sldId id="278" r:id="rId9"/>
    <p:sldId id="290" r:id="rId10"/>
    <p:sldId id="280" r:id="rId11"/>
    <p:sldId id="281" r:id="rId12"/>
    <p:sldId id="283" r:id="rId13"/>
    <p:sldId id="279" r:id="rId14"/>
    <p:sldId id="291" r:id="rId15"/>
    <p:sldId id="284" r:id="rId16"/>
    <p:sldId id="292" r:id="rId17"/>
    <p:sldId id="293" r:id="rId18"/>
    <p:sldId id="285" r:id="rId19"/>
    <p:sldId id="286" r:id="rId20"/>
    <p:sldId id="300" r:id="rId21"/>
    <p:sldId id="301" r:id="rId22"/>
    <p:sldId id="302" r:id="rId23"/>
    <p:sldId id="304" r:id="rId24"/>
    <p:sldId id="306" r:id="rId25"/>
    <p:sldId id="308" r:id="rId26"/>
    <p:sldId id="309" r:id="rId27"/>
    <p:sldId id="307" r:id="rId28"/>
    <p:sldId id="305" r:id="rId29"/>
    <p:sldId id="310" r:id="rId30"/>
    <p:sldId id="299" r:id="rId31"/>
    <p:sldId id="298" r:id="rId32"/>
    <p:sldId id="276"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0AC"/>
    <a:srgbClr val="F79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p:scale>
          <a:sx n="80" d="100"/>
          <a:sy n="80" d="100"/>
        </p:scale>
        <p:origin x="-1290" y="-816"/>
      </p:cViewPr>
      <p:guideLst>
        <p:guide orient="horz" pos="1620"/>
        <p:guide pos="2880"/>
      </p:guideLst>
    </p:cSldViewPr>
  </p:slideViewPr>
  <p:notesTextViewPr>
    <p:cViewPr>
      <p:scale>
        <a:sx n="3" d="2"/>
        <a:sy n="3" d="2"/>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5029B-0360-4826-87C1-1966A1B13CE2}" type="datetimeFigureOut">
              <a:rPr lang="nl-NL" smtClean="0"/>
              <a:t>23-11-2016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45668-AC30-4770-B2B7-69B27125F8F2}" type="slidenum">
              <a:rPr lang="nl-NL" smtClean="0"/>
              <a:t>‹#›</a:t>
            </a:fld>
            <a:endParaRPr lang="nl-NL"/>
          </a:p>
        </p:txBody>
      </p:sp>
    </p:spTree>
    <p:extLst>
      <p:ext uri="{BB962C8B-B14F-4D97-AF65-F5344CB8AC3E}">
        <p14:creationId xmlns:p14="http://schemas.microsoft.com/office/powerpoint/2010/main" val="263427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F6A4851-398C-0743-B796-FB9AE077508B}" type="slidenum">
              <a:rPr lang="nl-NL" smtClean="0">
                <a:solidFill>
                  <a:prstClr val="black"/>
                </a:solidFill>
              </a:rPr>
              <a:pPr/>
              <a:t>7</a:t>
            </a:fld>
            <a:endParaRPr lang="nl-NL">
              <a:solidFill>
                <a:prstClr val="black"/>
              </a:solidFill>
            </a:endParaRPr>
          </a:p>
        </p:txBody>
      </p:sp>
    </p:spTree>
    <p:extLst>
      <p:ext uri="{BB962C8B-B14F-4D97-AF65-F5344CB8AC3E}">
        <p14:creationId xmlns:p14="http://schemas.microsoft.com/office/powerpoint/2010/main" val="409984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3F6A4851-398C-0743-B796-FB9AE077508B}" type="slidenum">
              <a:rPr lang="nl-NL" smtClean="0">
                <a:solidFill>
                  <a:prstClr val="black"/>
                </a:solidFill>
              </a:rPr>
              <a:pPr/>
              <a:t>24</a:t>
            </a:fld>
            <a:endParaRPr lang="nl-NL">
              <a:solidFill>
                <a:prstClr val="black"/>
              </a:solidFill>
            </a:endParaRPr>
          </a:p>
        </p:txBody>
      </p:sp>
    </p:spTree>
    <p:extLst>
      <p:ext uri="{BB962C8B-B14F-4D97-AF65-F5344CB8AC3E}">
        <p14:creationId xmlns:p14="http://schemas.microsoft.com/office/powerpoint/2010/main" val="403888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10000" y="1024373"/>
            <a:ext cx="6839107" cy="1138773"/>
          </a:xfrm>
        </p:spPr>
        <p:txBody>
          <a:bodyPr wrap="square" lIns="0" tIns="0" rIns="0" bIns="0" anchor="t" anchorCtr="0">
            <a:spAutoFit/>
          </a:bodyPr>
          <a:lstStyle>
            <a:lvl1pPr algn="l">
              <a:defRPr sz="3700" b="1">
                <a:solidFill>
                  <a:schemeClr val="accent1"/>
                </a:solidFill>
              </a:defRPr>
            </a:lvl1pPr>
          </a:lstStyle>
          <a:p>
            <a:r>
              <a:rPr lang="en-US" dirty="0" err="1" smtClean="0"/>
              <a:t>Voer</a:t>
            </a:r>
            <a:r>
              <a:rPr lang="en-US" dirty="0" smtClean="0"/>
              <a:t> </a:t>
            </a:r>
            <a:r>
              <a:rPr lang="en-US" dirty="0" err="1" smtClean="0"/>
              <a:t>hier</a:t>
            </a:r>
            <a:r>
              <a:rPr lang="en-US" dirty="0" smtClean="0"/>
              <a:t> de </a:t>
            </a:r>
            <a:r>
              <a:rPr lang="en-US" dirty="0" err="1" smtClean="0"/>
              <a:t>titel</a:t>
            </a:r>
            <a:r>
              <a:rPr lang="en-US" dirty="0" smtClean="0"/>
              <a:t> van</a:t>
            </a:r>
            <a:br>
              <a:rPr lang="en-US" dirty="0" smtClean="0"/>
            </a:br>
            <a:r>
              <a:rPr lang="en-US" dirty="0" smtClean="0"/>
              <a:t>de </a:t>
            </a:r>
            <a:r>
              <a:rPr lang="en-US" dirty="0" err="1" smtClean="0"/>
              <a:t>presentatie</a:t>
            </a:r>
            <a:r>
              <a:rPr lang="en-US" dirty="0" smtClean="0"/>
              <a:t> in</a:t>
            </a:r>
            <a:endParaRPr lang="en-US" dirty="0"/>
          </a:p>
        </p:txBody>
      </p:sp>
      <p:sp>
        <p:nvSpPr>
          <p:cNvPr id="5" name="Subtitle 2"/>
          <p:cNvSpPr>
            <a:spLocks noGrp="1"/>
          </p:cNvSpPr>
          <p:nvPr>
            <p:ph type="subTitle" idx="1" hasCustomPrompt="1"/>
          </p:nvPr>
        </p:nvSpPr>
        <p:spPr>
          <a:xfrm>
            <a:off x="810000" y="2763893"/>
            <a:ext cx="6400800" cy="369332"/>
          </a:xfrm>
        </p:spPr>
        <p:txBody>
          <a:bodyPr lIns="0" tIns="0" rIns="0" bIns="0">
            <a:spAutoFit/>
          </a:bodyPr>
          <a:lstStyle>
            <a:lvl1pPr marL="0" indent="0" algn="l">
              <a:buNone/>
              <a:defRPr sz="24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Datum of </a:t>
            </a:r>
            <a:r>
              <a:rPr lang="en-US" dirty="0" err="1" smtClean="0"/>
              <a:t>ondertitel</a:t>
            </a:r>
            <a:endParaRPr lang="en-US" dirty="0"/>
          </a:p>
        </p:txBody>
      </p:sp>
      <p:sp>
        <p:nvSpPr>
          <p:cNvPr id="6" name="Tijdelijke aanduiding voor tekst 5"/>
          <p:cNvSpPr>
            <a:spLocks noGrp="1"/>
          </p:cNvSpPr>
          <p:nvPr>
            <p:ph type="body" sz="quarter" idx="10" hasCustomPrompt="1"/>
          </p:nvPr>
        </p:nvSpPr>
        <p:spPr>
          <a:xfrm>
            <a:off x="810000" y="4288863"/>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Naam + Functie</a:t>
            </a:r>
            <a:endParaRPr lang="nl-NL" dirty="0"/>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asis dia 01 3 kolom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8" name="Tijdelijke aanduiding voor afbeelding 5"/>
          <p:cNvSpPr>
            <a:spLocks noGrp="1"/>
          </p:cNvSpPr>
          <p:nvPr>
            <p:ph type="pic" sz="quarter" idx="12"/>
          </p:nvPr>
        </p:nvSpPr>
        <p:spPr>
          <a:xfrm>
            <a:off x="820801" y="853448"/>
            <a:ext cx="2340000" cy="2287727"/>
          </a:xfrm>
        </p:spPr>
        <p:txBody>
          <a:bodyPr/>
          <a:lstStyle/>
          <a:p>
            <a:r>
              <a:rPr lang="en-US" smtClean="0"/>
              <a:t>Click icon to add picture</a:t>
            </a:r>
            <a:endParaRPr lang="nl-NL" dirty="0"/>
          </a:p>
        </p:txBody>
      </p:sp>
      <p:sp>
        <p:nvSpPr>
          <p:cNvPr id="9" name="Tijdelijke aanduiding voor tekst 5"/>
          <p:cNvSpPr>
            <a:spLocks noGrp="1"/>
          </p:cNvSpPr>
          <p:nvPr>
            <p:ph type="body" sz="quarter" idx="10" hasCustomPrompt="1"/>
          </p:nvPr>
        </p:nvSpPr>
        <p:spPr>
          <a:xfrm>
            <a:off x="820800" y="3291036"/>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1" name="Tijdelijke aanduiding voor tekst 5"/>
          <p:cNvSpPr>
            <a:spLocks noGrp="1"/>
          </p:cNvSpPr>
          <p:nvPr>
            <p:ph type="body" sz="quarter" idx="11" hasCustomPrompt="1"/>
          </p:nvPr>
        </p:nvSpPr>
        <p:spPr>
          <a:xfrm>
            <a:off x="3552766" y="3291036"/>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2" name="Tijdelijke aanduiding voor tekst 5"/>
          <p:cNvSpPr>
            <a:spLocks noGrp="1"/>
          </p:cNvSpPr>
          <p:nvPr>
            <p:ph type="body" sz="quarter" idx="14" hasCustomPrompt="1"/>
          </p:nvPr>
        </p:nvSpPr>
        <p:spPr>
          <a:xfrm>
            <a:off x="6284733" y="3291036"/>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3" name="Tijdelijke aanduiding voor afbeelding 5"/>
          <p:cNvSpPr>
            <a:spLocks noGrp="1"/>
          </p:cNvSpPr>
          <p:nvPr>
            <p:ph type="pic" sz="quarter" idx="15"/>
          </p:nvPr>
        </p:nvSpPr>
        <p:spPr>
          <a:xfrm>
            <a:off x="3552766" y="853448"/>
            <a:ext cx="2340000" cy="2287727"/>
          </a:xfrm>
        </p:spPr>
        <p:txBody>
          <a:bodyPr/>
          <a:lstStyle/>
          <a:p>
            <a:r>
              <a:rPr lang="en-US" smtClean="0"/>
              <a:t>Click icon to add picture</a:t>
            </a:r>
            <a:endParaRPr lang="nl-NL" dirty="0"/>
          </a:p>
        </p:txBody>
      </p:sp>
      <p:sp>
        <p:nvSpPr>
          <p:cNvPr id="14" name="Tijdelijke aanduiding voor afbeelding 5"/>
          <p:cNvSpPr>
            <a:spLocks noGrp="1"/>
          </p:cNvSpPr>
          <p:nvPr>
            <p:ph type="pic" sz="quarter" idx="16"/>
          </p:nvPr>
        </p:nvSpPr>
        <p:spPr>
          <a:xfrm>
            <a:off x="6284733" y="844944"/>
            <a:ext cx="2340000" cy="2287727"/>
          </a:xfrm>
        </p:spPr>
        <p:txBody>
          <a:bodyPr/>
          <a:lstStyle/>
          <a:p>
            <a:r>
              <a:rPr lang="en-US" smtClean="0"/>
              <a:t>Click icon to add picture</a:t>
            </a:r>
            <a:endParaRPr lang="nl-NL" dirty="0"/>
          </a:p>
        </p:txBody>
      </p:sp>
    </p:spTree>
    <p:extLst>
      <p:ext uri="{BB962C8B-B14F-4D97-AF65-F5344CB8AC3E}">
        <p14:creationId xmlns:p14="http://schemas.microsoft.com/office/powerpoint/2010/main" val="1784830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s dia 01 3 koloms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0" y="4230556"/>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Voeg</a:t>
            </a:r>
            <a:r>
              <a:rPr lang="en-US" dirty="0" smtClean="0"/>
              <a:t> </a:t>
            </a:r>
            <a:r>
              <a:rPr lang="en-US" dirty="0" err="1" smtClean="0"/>
              <a:t>hier</a:t>
            </a:r>
            <a:r>
              <a:rPr lang="en-US" dirty="0" smtClean="0"/>
              <a:t> </a:t>
            </a:r>
            <a:r>
              <a:rPr lang="en-US" dirty="0" err="1" smtClean="0"/>
              <a:t>titel</a:t>
            </a:r>
            <a:r>
              <a:rPr lang="en-US" dirty="0" smtClean="0"/>
              <a:t> van</a:t>
            </a:r>
            <a:endParaRPr lang="en-US" dirty="0"/>
          </a:p>
        </p:txBody>
      </p:sp>
      <p:sp>
        <p:nvSpPr>
          <p:cNvPr id="10" name="Subtitle 2"/>
          <p:cNvSpPr>
            <a:spLocks noGrp="1"/>
          </p:cNvSpPr>
          <p:nvPr>
            <p:ph type="subTitle" idx="1" hasCustomPrompt="1"/>
          </p:nvPr>
        </p:nvSpPr>
        <p:spPr>
          <a:xfrm>
            <a:off x="810000" y="4569110"/>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hoofdstuk</a:t>
            </a:r>
            <a:r>
              <a:rPr lang="en-US" dirty="0" smtClean="0"/>
              <a:t> in</a:t>
            </a:r>
            <a:endParaRPr lang="en-US" dirty="0"/>
          </a:p>
        </p:txBody>
      </p:sp>
      <p:sp>
        <p:nvSpPr>
          <p:cNvPr id="9" name="Tijdelijke aanduiding voor afbeelding 5"/>
          <p:cNvSpPr>
            <a:spLocks noGrp="1"/>
          </p:cNvSpPr>
          <p:nvPr>
            <p:ph type="pic" sz="quarter" idx="12"/>
          </p:nvPr>
        </p:nvSpPr>
        <p:spPr>
          <a:xfrm>
            <a:off x="820801" y="1150024"/>
            <a:ext cx="2340000" cy="2287727"/>
          </a:xfrm>
        </p:spPr>
        <p:txBody>
          <a:bodyPr/>
          <a:lstStyle/>
          <a:p>
            <a:r>
              <a:rPr lang="en-US" smtClean="0"/>
              <a:t>Click icon to add picture</a:t>
            </a:r>
            <a:endParaRPr lang="nl-NL" dirty="0"/>
          </a:p>
        </p:txBody>
      </p:sp>
      <p:sp>
        <p:nvSpPr>
          <p:cNvPr id="11" name="Tijdelijke aanduiding voor tekst 5"/>
          <p:cNvSpPr>
            <a:spLocks noGrp="1"/>
          </p:cNvSpPr>
          <p:nvPr>
            <p:ph type="body" sz="quarter" idx="10" hasCustomPrompt="1"/>
          </p:nvPr>
        </p:nvSpPr>
        <p:spPr>
          <a:xfrm>
            <a:off x="820800" y="3587612"/>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2" name="Tijdelijke aanduiding voor tekst 5"/>
          <p:cNvSpPr>
            <a:spLocks noGrp="1"/>
          </p:cNvSpPr>
          <p:nvPr>
            <p:ph type="body" sz="quarter" idx="11" hasCustomPrompt="1"/>
          </p:nvPr>
        </p:nvSpPr>
        <p:spPr>
          <a:xfrm>
            <a:off x="3552766" y="3587612"/>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3" name="Tijdelijke aanduiding voor tekst 5"/>
          <p:cNvSpPr>
            <a:spLocks noGrp="1"/>
          </p:cNvSpPr>
          <p:nvPr>
            <p:ph type="body" sz="quarter" idx="14" hasCustomPrompt="1"/>
          </p:nvPr>
        </p:nvSpPr>
        <p:spPr>
          <a:xfrm>
            <a:off x="6284733" y="3587612"/>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4" name="Tijdelijke aanduiding voor afbeelding 5"/>
          <p:cNvSpPr>
            <a:spLocks noGrp="1"/>
          </p:cNvSpPr>
          <p:nvPr>
            <p:ph type="pic" sz="quarter" idx="15"/>
          </p:nvPr>
        </p:nvSpPr>
        <p:spPr>
          <a:xfrm>
            <a:off x="3552766" y="1150024"/>
            <a:ext cx="2340000" cy="2287727"/>
          </a:xfrm>
        </p:spPr>
        <p:txBody>
          <a:bodyPr/>
          <a:lstStyle/>
          <a:p>
            <a:r>
              <a:rPr lang="en-US" smtClean="0"/>
              <a:t>Click icon to add picture</a:t>
            </a:r>
            <a:endParaRPr lang="nl-NL" dirty="0"/>
          </a:p>
        </p:txBody>
      </p:sp>
      <p:sp>
        <p:nvSpPr>
          <p:cNvPr id="15" name="Tijdelijke aanduiding voor afbeelding 5"/>
          <p:cNvSpPr>
            <a:spLocks noGrp="1"/>
          </p:cNvSpPr>
          <p:nvPr>
            <p:ph type="pic" sz="quarter" idx="16"/>
          </p:nvPr>
        </p:nvSpPr>
        <p:spPr>
          <a:xfrm>
            <a:off x="6284733" y="1141520"/>
            <a:ext cx="2340000" cy="2287727"/>
          </a:xfrm>
        </p:spPr>
        <p:txBody>
          <a:bodyPr/>
          <a:lstStyle/>
          <a:p>
            <a:r>
              <a:rPr lang="en-US" smtClean="0"/>
              <a:t>Click icon to add picture</a:t>
            </a:r>
            <a:endParaRPr lang="nl-NL" dirty="0"/>
          </a:p>
        </p:txBody>
      </p:sp>
    </p:spTree>
    <p:extLst>
      <p:ext uri="{BB962C8B-B14F-4D97-AF65-F5344CB8AC3E}">
        <p14:creationId xmlns:p14="http://schemas.microsoft.com/office/powerpoint/2010/main" val="1085842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s dia 01 Grafie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15" name="Tijdelijke aanduiding voor afbeelding 5"/>
          <p:cNvSpPr>
            <a:spLocks noGrp="1"/>
          </p:cNvSpPr>
          <p:nvPr>
            <p:ph type="pic" sz="quarter" idx="12"/>
          </p:nvPr>
        </p:nvSpPr>
        <p:spPr>
          <a:xfrm>
            <a:off x="1274347" y="1522412"/>
            <a:ext cx="1440000" cy="1440000"/>
          </a:xfrm>
        </p:spPr>
        <p:txBody>
          <a:bodyPr/>
          <a:lstStyle/>
          <a:p>
            <a:r>
              <a:rPr lang="en-US" smtClean="0"/>
              <a:t>Click icon to add picture</a:t>
            </a:r>
            <a:endParaRPr lang="nl-NL" dirty="0"/>
          </a:p>
        </p:txBody>
      </p:sp>
      <p:sp>
        <p:nvSpPr>
          <p:cNvPr id="16" name="Tijdelijke aanduiding voor afbeelding 5"/>
          <p:cNvSpPr>
            <a:spLocks noGrp="1"/>
          </p:cNvSpPr>
          <p:nvPr>
            <p:ph type="pic" sz="quarter" idx="15"/>
          </p:nvPr>
        </p:nvSpPr>
        <p:spPr>
          <a:xfrm>
            <a:off x="3865209" y="1522412"/>
            <a:ext cx="1440000" cy="1440000"/>
          </a:xfrm>
        </p:spPr>
        <p:txBody>
          <a:bodyPr/>
          <a:lstStyle/>
          <a:p>
            <a:r>
              <a:rPr lang="en-US" smtClean="0"/>
              <a:t>Click icon to add picture</a:t>
            </a:r>
            <a:endParaRPr lang="nl-NL" dirty="0"/>
          </a:p>
        </p:txBody>
      </p:sp>
      <p:sp>
        <p:nvSpPr>
          <p:cNvPr id="17" name="Tijdelijke aanduiding voor afbeelding 5"/>
          <p:cNvSpPr>
            <a:spLocks noGrp="1"/>
          </p:cNvSpPr>
          <p:nvPr>
            <p:ph type="pic" sz="quarter" idx="16"/>
          </p:nvPr>
        </p:nvSpPr>
        <p:spPr>
          <a:xfrm>
            <a:off x="6738280" y="1513908"/>
            <a:ext cx="1440000" cy="1440000"/>
          </a:xfrm>
        </p:spPr>
        <p:txBody>
          <a:bodyPr/>
          <a:lstStyle/>
          <a:p>
            <a:r>
              <a:rPr lang="en-US" smtClean="0"/>
              <a:t>Click icon to add picture</a:t>
            </a:r>
            <a:endParaRPr lang="nl-NL" dirty="0"/>
          </a:p>
        </p:txBody>
      </p:sp>
      <p:sp>
        <p:nvSpPr>
          <p:cNvPr id="11" name="Tijdelijke aanduiding voor tekst 3"/>
          <p:cNvSpPr>
            <a:spLocks noGrp="1"/>
          </p:cNvSpPr>
          <p:nvPr>
            <p:ph type="body" sz="quarter" idx="20" hasCustomPrompt="1"/>
          </p:nvPr>
        </p:nvSpPr>
        <p:spPr>
          <a:xfrm>
            <a:off x="820801" y="3190526"/>
            <a:ext cx="2221782" cy="473052"/>
          </a:xfrm>
        </p:spPr>
        <p:txBody>
          <a:bodyPr lIns="0" tIns="0" rIns="0" bIns="0">
            <a:normAutofit/>
          </a:bodyPr>
          <a:lstStyle>
            <a:lvl1pPr marL="0" indent="0">
              <a:spcBef>
                <a:spcPts val="0"/>
              </a:spcBef>
              <a:buNone/>
              <a:defRPr sz="1200" b="1" baseline="0">
                <a:solidFill>
                  <a:srgbClr val="AFB0AC"/>
                </a:solidFill>
              </a:defRPr>
            </a:lvl1pPr>
          </a:lstStyle>
          <a:p>
            <a:pPr lvl="0"/>
            <a:r>
              <a:rPr lang="nl-NL" dirty="0" smtClean="0"/>
              <a:t>Grafiek titel</a:t>
            </a:r>
          </a:p>
          <a:p>
            <a:pPr lvl="0"/>
            <a:r>
              <a:rPr lang="nl-NL" dirty="0" smtClean="0"/>
              <a:t>Max 2 regels</a:t>
            </a:r>
            <a:endParaRPr lang="nl-NL" dirty="0"/>
          </a:p>
        </p:txBody>
      </p:sp>
      <p:sp>
        <p:nvSpPr>
          <p:cNvPr id="12" name="Tijdelijke aanduiding voor tekst 3"/>
          <p:cNvSpPr>
            <a:spLocks noGrp="1"/>
          </p:cNvSpPr>
          <p:nvPr>
            <p:ph type="body" sz="quarter" idx="21" hasCustomPrompt="1"/>
          </p:nvPr>
        </p:nvSpPr>
        <p:spPr>
          <a:xfrm>
            <a:off x="3552766" y="3190526"/>
            <a:ext cx="2221782" cy="473052"/>
          </a:xfrm>
        </p:spPr>
        <p:txBody>
          <a:bodyPr lIns="0" tIns="0" rIns="0" bIns="0">
            <a:normAutofit/>
          </a:bodyPr>
          <a:lstStyle>
            <a:lvl1pPr marL="0" indent="0">
              <a:spcBef>
                <a:spcPts val="0"/>
              </a:spcBef>
              <a:buNone/>
              <a:defRPr sz="1200" b="1" baseline="0">
                <a:solidFill>
                  <a:srgbClr val="AFB0AC"/>
                </a:solidFill>
              </a:defRPr>
            </a:lvl1pPr>
          </a:lstStyle>
          <a:p>
            <a:pPr lvl="0"/>
            <a:r>
              <a:rPr lang="nl-NL" dirty="0" smtClean="0"/>
              <a:t>Grafiek titel</a:t>
            </a:r>
          </a:p>
          <a:p>
            <a:pPr lvl="0"/>
            <a:r>
              <a:rPr lang="nl-NL" dirty="0" smtClean="0"/>
              <a:t>Max 2 regels</a:t>
            </a:r>
            <a:endParaRPr lang="nl-NL" dirty="0"/>
          </a:p>
        </p:txBody>
      </p:sp>
      <p:sp>
        <p:nvSpPr>
          <p:cNvPr id="13" name="Tijdelijke aanduiding voor tekst 3"/>
          <p:cNvSpPr>
            <a:spLocks noGrp="1"/>
          </p:cNvSpPr>
          <p:nvPr>
            <p:ph type="body" sz="quarter" idx="22" hasCustomPrompt="1"/>
          </p:nvPr>
        </p:nvSpPr>
        <p:spPr>
          <a:xfrm>
            <a:off x="6284733" y="3190526"/>
            <a:ext cx="2221782" cy="473052"/>
          </a:xfrm>
        </p:spPr>
        <p:txBody>
          <a:bodyPr lIns="0" tIns="0" rIns="0" bIns="0">
            <a:normAutofit/>
          </a:bodyPr>
          <a:lstStyle>
            <a:lvl1pPr marL="0" indent="0">
              <a:spcBef>
                <a:spcPts val="0"/>
              </a:spcBef>
              <a:buNone/>
              <a:defRPr sz="1200" b="1" baseline="0">
                <a:solidFill>
                  <a:srgbClr val="AFB0AC"/>
                </a:solidFill>
              </a:defRPr>
            </a:lvl1pPr>
          </a:lstStyle>
          <a:p>
            <a:pPr lvl="0"/>
            <a:r>
              <a:rPr lang="nl-NL" dirty="0" smtClean="0"/>
              <a:t>Grafiek titel</a:t>
            </a:r>
          </a:p>
          <a:p>
            <a:pPr lvl="0"/>
            <a:r>
              <a:rPr lang="nl-NL" dirty="0" smtClean="0"/>
              <a:t>Max 2 regels</a:t>
            </a:r>
            <a:endParaRPr lang="nl-NL" dirty="0"/>
          </a:p>
        </p:txBody>
      </p:sp>
    </p:spTree>
    <p:extLst>
      <p:ext uri="{BB962C8B-B14F-4D97-AF65-F5344CB8AC3E}">
        <p14:creationId xmlns:p14="http://schemas.microsoft.com/office/powerpoint/2010/main" val="328635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s dia 02">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660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ussen dia">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0" y="4230556"/>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Voeg</a:t>
            </a:r>
            <a:r>
              <a:rPr lang="en-US" dirty="0" smtClean="0"/>
              <a:t> </a:t>
            </a:r>
            <a:r>
              <a:rPr lang="en-US" dirty="0" err="1" smtClean="0"/>
              <a:t>hier</a:t>
            </a:r>
            <a:r>
              <a:rPr lang="en-US" dirty="0" smtClean="0"/>
              <a:t> </a:t>
            </a:r>
            <a:r>
              <a:rPr lang="en-US" dirty="0" err="1" smtClean="0"/>
              <a:t>titel</a:t>
            </a:r>
            <a:r>
              <a:rPr lang="en-US" dirty="0" smtClean="0"/>
              <a:t> van</a:t>
            </a:r>
            <a:endParaRPr lang="en-US" dirty="0"/>
          </a:p>
        </p:txBody>
      </p:sp>
      <p:sp>
        <p:nvSpPr>
          <p:cNvPr id="10" name="Subtitle 2"/>
          <p:cNvSpPr>
            <a:spLocks noGrp="1"/>
          </p:cNvSpPr>
          <p:nvPr>
            <p:ph type="subTitle" idx="1" hasCustomPrompt="1"/>
          </p:nvPr>
        </p:nvSpPr>
        <p:spPr>
          <a:xfrm>
            <a:off x="810000" y="4569110"/>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hoofdstuk</a:t>
            </a:r>
            <a:r>
              <a:rPr lang="en-US" dirty="0" smtClean="0"/>
              <a:t> in</a:t>
            </a:r>
            <a:endParaRPr lang="en-US" dirty="0"/>
          </a:p>
        </p:txBody>
      </p:sp>
      <p:sp>
        <p:nvSpPr>
          <p:cNvPr id="12" name="Tijdelijke aanduiding voor afbeelding 11"/>
          <p:cNvSpPr>
            <a:spLocks noGrp="1"/>
          </p:cNvSpPr>
          <p:nvPr>
            <p:ph type="pic" sz="quarter" idx="10"/>
          </p:nvPr>
        </p:nvSpPr>
        <p:spPr>
          <a:xfrm>
            <a:off x="360000" y="270000"/>
            <a:ext cx="8424000" cy="3600000"/>
          </a:xfrm>
          <a:solidFill>
            <a:schemeClr val="bg1">
              <a:lumMod val="85000"/>
            </a:schemeClr>
          </a:solidFill>
        </p:spPr>
        <p:txBody>
          <a:bodyPr/>
          <a:lstStyle/>
          <a:p>
            <a:r>
              <a:rPr lang="en-US" smtClean="0"/>
              <a:t>Click icon to add picture</a:t>
            </a:r>
            <a:endParaRPr lang="nl-NL" dirty="0"/>
          </a:p>
        </p:txBody>
      </p:sp>
    </p:spTree>
    <p:extLst>
      <p:ext uri="{BB962C8B-B14F-4D97-AF65-F5344CB8AC3E}">
        <p14:creationId xmlns:p14="http://schemas.microsoft.com/office/powerpoint/2010/main" val="3220382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eld dia 01">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ijdelijke aanduiding voor afbeelding 11"/>
          <p:cNvSpPr>
            <a:spLocks noGrp="1"/>
          </p:cNvSpPr>
          <p:nvPr>
            <p:ph type="pic" sz="quarter" idx="10"/>
          </p:nvPr>
        </p:nvSpPr>
        <p:spPr>
          <a:xfrm>
            <a:off x="360000" y="270000"/>
            <a:ext cx="8424000" cy="3960000"/>
          </a:xfrm>
          <a:solidFill>
            <a:schemeClr val="bg1">
              <a:lumMod val="85000"/>
            </a:schemeClr>
          </a:solidFill>
        </p:spPr>
        <p:txBody>
          <a:bodyPr/>
          <a:lstStyle/>
          <a:p>
            <a:r>
              <a:rPr lang="en-US" smtClean="0"/>
              <a:t>Click icon to add picture</a:t>
            </a:r>
            <a:endParaRPr lang="nl-NL"/>
          </a:p>
        </p:txBody>
      </p:sp>
      <p:sp>
        <p:nvSpPr>
          <p:cNvPr id="3" name="Titel 2"/>
          <p:cNvSpPr>
            <a:spLocks noGrp="1"/>
          </p:cNvSpPr>
          <p:nvPr>
            <p:ph type="title" hasCustomPrompt="1"/>
          </p:nvPr>
        </p:nvSpPr>
        <p:spPr>
          <a:xfrm>
            <a:off x="360000" y="4518788"/>
            <a:ext cx="4131337" cy="369332"/>
          </a:xfrm>
        </p:spPr>
        <p:txBody>
          <a:bodyPr anchor="t" anchorCtr="0"/>
          <a:lstStyle>
            <a:lvl1pPr>
              <a:defRPr sz="1200" b="1">
                <a:solidFill>
                  <a:srgbClr val="AFB0AC"/>
                </a:solidFill>
              </a:defRPr>
            </a:lvl1pPr>
          </a:lstStyle>
          <a:p>
            <a:r>
              <a:rPr lang="nl-NL" dirty="0" smtClean="0"/>
              <a:t>Project titel</a:t>
            </a:r>
            <a:br>
              <a:rPr lang="nl-NL" dirty="0" smtClean="0"/>
            </a:br>
            <a:r>
              <a:rPr lang="nl-NL" dirty="0" smtClean="0"/>
              <a:t>Regel 2</a:t>
            </a:r>
            <a:endParaRPr lang="nl-NL" dirty="0"/>
          </a:p>
        </p:txBody>
      </p:sp>
      <p:sp>
        <p:nvSpPr>
          <p:cNvPr id="8" name="Tijdelijke aanduiding voor tekst 5"/>
          <p:cNvSpPr>
            <a:spLocks noGrp="1"/>
          </p:cNvSpPr>
          <p:nvPr>
            <p:ph type="body" sz="quarter" idx="12" hasCustomPrompt="1"/>
          </p:nvPr>
        </p:nvSpPr>
        <p:spPr>
          <a:xfrm>
            <a:off x="6516025" y="1773000"/>
            <a:ext cx="2016000" cy="2268000"/>
          </a:xfrm>
          <a:solidFill>
            <a:schemeClr val="bg1"/>
          </a:solidFill>
        </p:spPr>
        <p:txBody>
          <a:bodyPr lIns="108000" tIns="648000" rIns="108000" bIns="108000" anchor="t" anchorCtr="0">
            <a:no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7" name="Tijdelijke aanduiding voor tekst 6"/>
          <p:cNvSpPr>
            <a:spLocks noGrp="1"/>
          </p:cNvSpPr>
          <p:nvPr>
            <p:ph type="body" sz="quarter" idx="13" hasCustomPrompt="1"/>
          </p:nvPr>
        </p:nvSpPr>
        <p:spPr>
          <a:xfrm>
            <a:off x="6622286" y="1988670"/>
            <a:ext cx="914400" cy="246221"/>
          </a:xfrm>
        </p:spPr>
        <p:txBody>
          <a:bodyPr lIns="0" tIns="0" rIns="0" bIns="0">
            <a:spAutoFit/>
          </a:bodyPr>
          <a:lstStyle>
            <a:lvl1pPr marL="0" indent="0">
              <a:buNone/>
              <a:defRPr sz="1600" b="1">
                <a:solidFill>
                  <a:schemeClr val="accent4"/>
                </a:solidFill>
              </a:defRPr>
            </a:lvl1pPr>
          </a:lstStyle>
          <a:p>
            <a:pPr lvl="0"/>
            <a:r>
              <a:rPr lang="nl-NL" sz="1600" dirty="0" smtClean="0"/>
              <a:t>Kop</a:t>
            </a:r>
            <a:endParaRPr lang="nl-NL" dirty="0"/>
          </a:p>
        </p:txBody>
      </p:sp>
    </p:spTree>
    <p:extLst>
      <p:ext uri="{BB962C8B-B14F-4D97-AF65-F5344CB8AC3E}">
        <p14:creationId xmlns:p14="http://schemas.microsoft.com/office/powerpoint/2010/main" val="109420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eld dia 02">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Tijdelijke aanduiding voor afbeelding 11"/>
          <p:cNvSpPr>
            <a:spLocks noGrp="1"/>
          </p:cNvSpPr>
          <p:nvPr>
            <p:ph type="pic" sz="quarter" idx="10"/>
          </p:nvPr>
        </p:nvSpPr>
        <p:spPr>
          <a:xfrm>
            <a:off x="360000" y="270000"/>
            <a:ext cx="8424000" cy="3960000"/>
          </a:xfrm>
          <a:solidFill>
            <a:schemeClr val="bg1">
              <a:lumMod val="85000"/>
            </a:schemeClr>
          </a:solidFill>
        </p:spPr>
        <p:txBody>
          <a:bodyPr/>
          <a:lstStyle/>
          <a:p>
            <a:r>
              <a:rPr lang="en-US" smtClean="0"/>
              <a:t>Click icon to add picture</a:t>
            </a:r>
            <a:endParaRPr lang="nl-NL"/>
          </a:p>
        </p:txBody>
      </p:sp>
      <p:sp>
        <p:nvSpPr>
          <p:cNvPr id="8" name="Tijdelijke aanduiding voor tekst 5"/>
          <p:cNvSpPr>
            <a:spLocks noGrp="1"/>
          </p:cNvSpPr>
          <p:nvPr>
            <p:ph type="body" sz="quarter" idx="12" hasCustomPrompt="1"/>
          </p:nvPr>
        </p:nvSpPr>
        <p:spPr>
          <a:xfrm>
            <a:off x="6516025" y="2623963"/>
            <a:ext cx="2016000" cy="1417037"/>
          </a:xfrm>
          <a:solidFill>
            <a:schemeClr val="bg1"/>
          </a:solidFill>
        </p:spPr>
        <p:txBody>
          <a:bodyPr lIns="108000" tIns="180000" rIns="108000" bIns="180000" anchor="t" anchorCtr="0">
            <a:noAutofit/>
          </a:bodyPr>
          <a:lstStyle>
            <a:lvl1pPr marL="0" indent="0">
              <a:lnSpc>
                <a:spcPts val="1800"/>
              </a:lnSpc>
              <a:spcBef>
                <a:spcPts val="0"/>
              </a:spcBef>
              <a:buNone/>
              <a:defRPr sz="1400" b="0" i="1" baseline="0">
                <a:solidFill>
                  <a:schemeClr val="accent1"/>
                </a:solidFill>
              </a:defRPr>
            </a:lvl1pPr>
          </a:lstStyle>
          <a:p>
            <a:pPr lvl="0"/>
            <a:r>
              <a:rPr lang="nl-NL" dirty="0" smtClean="0"/>
              <a:t>Plaats hier uw tekst</a:t>
            </a:r>
            <a:endParaRPr lang="nl-NL" dirty="0"/>
          </a:p>
        </p:txBody>
      </p:sp>
      <p:sp>
        <p:nvSpPr>
          <p:cNvPr id="5" name="Titel 2"/>
          <p:cNvSpPr>
            <a:spLocks noGrp="1"/>
          </p:cNvSpPr>
          <p:nvPr>
            <p:ph type="title" hasCustomPrompt="1"/>
          </p:nvPr>
        </p:nvSpPr>
        <p:spPr>
          <a:xfrm>
            <a:off x="360000" y="4518788"/>
            <a:ext cx="4131337" cy="369332"/>
          </a:xfrm>
        </p:spPr>
        <p:txBody>
          <a:bodyPr anchor="t" anchorCtr="0"/>
          <a:lstStyle>
            <a:lvl1pPr>
              <a:defRPr sz="1200" b="1">
                <a:solidFill>
                  <a:srgbClr val="AFB0AC"/>
                </a:solidFill>
              </a:defRPr>
            </a:lvl1pPr>
          </a:lstStyle>
          <a:p>
            <a:r>
              <a:rPr lang="nl-NL" dirty="0" smtClean="0"/>
              <a:t>Project titel</a:t>
            </a:r>
            <a:br>
              <a:rPr lang="nl-NL" dirty="0" smtClean="0"/>
            </a:br>
            <a:r>
              <a:rPr lang="nl-NL" dirty="0" smtClean="0"/>
              <a:t>Regel 2</a:t>
            </a:r>
            <a:endParaRPr lang="nl-NL" dirty="0"/>
          </a:p>
        </p:txBody>
      </p:sp>
    </p:spTree>
    <p:extLst>
      <p:ext uri="{BB962C8B-B14F-4D97-AF65-F5344CB8AC3E}">
        <p14:creationId xmlns:p14="http://schemas.microsoft.com/office/powerpoint/2010/main" val="665332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nd dia">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318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AAC01F4-623B-4379-93A1-95208D36795E}" type="datetimeFigureOut">
              <a:rPr lang="en-US" smtClean="0"/>
              <a:t>23-11-2016</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7D6835F9-BFFF-4095-9FF1-84F1DC93463E}" type="slidenum">
              <a:rPr lang="en-US" smtClean="0"/>
              <a:t>‹#›</a:t>
            </a:fld>
            <a:endParaRPr lang="en-US"/>
          </a:p>
        </p:txBody>
      </p:sp>
    </p:spTree>
    <p:extLst>
      <p:ext uri="{BB962C8B-B14F-4D97-AF65-F5344CB8AC3E}">
        <p14:creationId xmlns:p14="http://schemas.microsoft.com/office/powerpoint/2010/main" val="143315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s dia 0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10" name="Subtitle 2"/>
          <p:cNvSpPr>
            <a:spLocks noGrp="1"/>
          </p:cNvSpPr>
          <p:nvPr>
            <p:ph type="subTitle" idx="1" hasCustomPrompt="1"/>
          </p:nvPr>
        </p:nvSpPr>
        <p:spPr>
          <a:xfrm>
            <a:off x="810000" y="590782"/>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tweede</a:t>
            </a:r>
            <a:r>
              <a:rPr lang="en-US" dirty="0" smtClean="0"/>
              <a:t> regel</a:t>
            </a:r>
            <a:endParaRPr lang="en-US" dirty="0"/>
          </a:p>
        </p:txBody>
      </p:sp>
    </p:spTree>
    <p:extLst>
      <p:ext uri="{BB962C8B-B14F-4D97-AF65-F5344CB8AC3E}">
        <p14:creationId xmlns:p14="http://schemas.microsoft.com/office/powerpoint/2010/main" val="18684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s dia 0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Tree>
    <p:extLst>
      <p:ext uri="{BB962C8B-B14F-4D97-AF65-F5344CB8AC3E}">
        <p14:creationId xmlns:p14="http://schemas.microsoft.com/office/powerpoint/2010/main" val="152439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s dia 01 2 kolom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10" name="Subtitle 2"/>
          <p:cNvSpPr>
            <a:spLocks noGrp="1"/>
          </p:cNvSpPr>
          <p:nvPr>
            <p:ph type="subTitle" idx="1" hasCustomPrompt="1"/>
          </p:nvPr>
        </p:nvSpPr>
        <p:spPr>
          <a:xfrm>
            <a:off x="810000" y="590782"/>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tweede</a:t>
            </a:r>
            <a:r>
              <a:rPr lang="en-US" dirty="0" smtClean="0"/>
              <a:t> regel</a:t>
            </a:r>
            <a:endParaRPr lang="en-US" dirty="0"/>
          </a:p>
        </p:txBody>
      </p:sp>
      <p:sp>
        <p:nvSpPr>
          <p:cNvPr id="4" name="Tijdelijke aanduiding voor tekst 5"/>
          <p:cNvSpPr>
            <a:spLocks noGrp="1"/>
          </p:cNvSpPr>
          <p:nvPr>
            <p:ph type="body" sz="quarter" idx="10" hasCustomPrompt="1"/>
          </p:nvPr>
        </p:nvSpPr>
        <p:spPr>
          <a:xfrm>
            <a:off x="5019675" y="3175384"/>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5" name="Tijdelijke aanduiding voor tekst 5"/>
          <p:cNvSpPr>
            <a:spLocks noGrp="1"/>
          </p:cNvSpPr>
          <p:nvPr>
            <p:ph type="body" sz="quarter" idx="11" hasCustomPrompt="1"/>
          </p:nvPr>
        </p:nvSpPr>
        <p:spPr>
          <a:xfrm>
            <a:off x="810000" y="3175384"/>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6" name="Tijdelijke aanduiding voor afbeelding 5"/>
          <p:cNvSpPr>
            <a:spLocks noGrp="1"/>
          </p:cNvSpPr>
          <p:nvPr>
            <p:ph type="pic" sz="quarter" idx="12"/>
          </p:nvPr>
        </p:nvSpPr>
        <p:spPr>
          <a:xfrm>
            <a:off x="810751" y="1149771"/>
            <a:ext cx="3598863" cy="1854200"/>
          </a:xfrm>
        </p:spPr>
        <p:txBody>
          <a:bodyPr/>
          <a:lstStyle/>
          <a:p>
            <a:r>
              <a:rPr lang="en-US" smtClean="0"/>
              <a:t>Click icon to add picture</a:t>
            </a:r>
            <a:endParaRPr lang="nl-NL" dirty="0"/>
          </a:p>
        </p:txBody>
      </p:sp>
      <p:sp>
        <p:nvSpPr>
          <p:cNvPr id="7" name="Tijdelijke aanduiding voor afbeelding 5"/>
          <p:cNvSpPr>
            <a:spLocks noGrp="1"/>
          </p:cNvSpPr>
          <p:nvPr>
            <p:ph type="pic" sz="quarter" idx="13"/>
          </p:nvPr>
        </p:nvSpPr>
        <p:spPr>
          <a:xfrm>
            <a:off x="5020812" y="1149771"/>
            <a:ext cx="3598863" cy="1854200"/>
          </a:xfrm>
        </p:spPr>
        <p:txBody>
          <a:bodyPr/>
          <a:lstStyle/>
          <a:p>
            <a:r>
              <a:rPr lang="en-US" smtClean="0"/>
              <a:t>Click icon to add picture</a:t>
            </a:r>
            <a:endParaRPr lang="nl-NL"/>
          </a:p>
        </p:txBody>
      </p:sp>
    </p:spTree>
    <p:extLst>
      <p:ext uri="{BB962C8B-B14F-4D97-AF65-F5344CB8AC3E}">
        <p14:creationId xmlns:p14="http://schemas.microsoft.com/office/powerpoint/2010/main" val="372154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s dia 01 2 kolom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4" name="Tijdelijke aanduiding voor tekst 5"/>
          <p:cNvSpPr>
            <a:spLocks noGrp="1"/>
          </p:cNvSpPr>
          <p:nvPr>
            <p:ph type="body" sz="quarter" idx="10" hasCustomPrompt="1"/>
          </p:nvPr>
        </p:nvSpPr>
        <p:spPr>
          <a:xfrm>
            <a:off x="5019675" y="2886413"/>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5" name="Tijdelijke aanduiding voor tekst 5"/>
          <p:cNvSpPr>
            <a:spLocks noGrp="1"/>
          </p:cNvSpPr>
          <p:nvPr>
            <p:ph type="body" sz="quarter" idx="11" hasCustomPrompt="1"/>
          </p:nvPr>
        </p:nvSpPr>
        <p:spPr>
          <a:xfrm>
            <a:off x="810000" y="2886413"/>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6" name="Tijdelijke aanduiding voor afbeelding 5"/>
          <p:cNvSpPr>
            <a:spLocks noGrp="1"/>
          </p:cNvSpPr>
          <p:nvPr>
            <p:ph type="pic" sz="quarter" idx="12"/>
          </p:nvPr>
        </p:nvSpPr>
        <p:spPr>
          <a:xfrm>
            <a:off x="810000" y="860800"/>
            <a:ext cx="3598863" cy="1854200"/>
          </a:xfrm>
        </p:spPr>
        <p:txBody>
          <a:bodyPr/>
          <a:lstStyle/>
          <a:p>
            <a:r>
              <a:rPr lang="en-US" smtClean="0"/>
              <a:t>Click icon to add picture</a:t>
            </a:r>
            <a:endParaRPr lang="nl-NL" dirty="0"/>
          </a:p>
        </p:txBody>
      </p:sp>
      <p:sp>
        <p:nvSpPr>
          <p:cNvPr id="7" name="Tijdelijke aanduiding voor afbeelding 5"/>
          <p:cNvSpPr>
            <a:spLocks noGrp="1"/>
          </p:cNvSpPr>
          <p:nvPr>
            <p:ph type="pic" sz="quarter" idx="13"/>
          </p:nvPr>
        </p:nvSpPr>
        <p:spPr>
          <a:xfrm>
            <a:off x="5020812" y="860800"/>
            <a:ext cx="3598863" cy="1854200"/>
          </a:xfrm>
        </p:spPr>
        <p:txBody>
          <a:bodyPr/>
          <a:lstStyle/>
          <a:p>
            <a:r>
              <a:rPr lang="en-US" smtClean="0"/>
              <a:t>Click icon to add picture</a:t>
            </a:r>
            <a:endParaRPr lang="nl-NL"/>
          </a:p>
        </p:txBody>
      </p:sp>
    </p:spTree>
    <p:extLst>
      <p:ext uri="{BB962C8B-B14F-4D97-AF65-F5344CB8AC3E}">
        <p14:creationId xmlns:p14="http://schemas.microsoft.com/office/powerpoint/2010/main" val="306262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s dia 01 2 kolom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10" name="Subtitle 2"/>
          <p:cNvSpPr>
            <a:spLocks noGrp="1"/>
          </p:cNvSpPr>
          <p:nvPr>
            <p:ph type="subTitle" idx="1" hasCustomPrompt="1"/>
          </p:nvPr>
        </p:nvSpPr>
        <p:spPr>
          <a:xfrm>
            <a:off x="810000" y="590782"/>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tweede</a:t>
            </a:r>
            <a:r>
              <a:rPr lang="en-US" dirty="0" smtClean="0"/>
              <a:t> regel</a:t>
            </a:r>
            <a:endParaRPr lang="en-US" dirty="0"/>
          </a:p>
        </p:txBody>
      </p:sp>
      <p:sp>
        <p:nvSpPr>
          <p:cNvPr id="6" name="Tijdelijke aanduiding voor afbeelding 5"/>
          <p:cNvSpPr>
            <a:spLocks noGrp="1"/>
          </p:cNvSpPr>
          <p:nvPr>
            <p:ph type="pic" sz="quarter" idx="12"/>
          </p:nvPr>
        </p:nvSpPr>
        <p:spPr>
          <a:xfrm>
            <a:off x="810751" y="1142166"/>
            <a:ext cx="3598863" cy="3230426"/>
          </a:xfrm>
        </p:spPr>
        <p:txBody>
          <a:bodyPr/>
          <a:lstStyle/>
          <a:p>
            <a:r>
              <a:rPr lang="en-US" smtClean="0"/>
              <a:t>Click icon to add picture</a:t>
            </a:r>
            <a:endParaRPr lang="nl-NL" dirty="0"/>
          </a:p>
        </p:txBody>
      </p:sp>
      <p:sp>
        <p:nvSpPr>
          <p:cNvPr id="8" name="Tijdelijke aanduiding voor tekst 5"/>
          <p:cNvSpPr>
            <a:spLocks noGrp="1"/>
          </p:cNvSpPr>
          <p:nvPr>
            <p:ph type="body" sz="quarter" idx="10" hasCustomPrompt="1"/>
          </p:nvPr>
        </p:nvSpPr>
        <p:spPr>
          <a:xfrm>
            <a:off x="5019675" y="2633127"/>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Tree>
    <p:extLst>
      <p:ext uri="{BB962C8B-B14F-4D97-AF65-F5344CB8AC3E}">
        <p14:creationId xmlns:p14="http://schemas.microsoft.com/office/powerpoint/2010/main" val="404822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s dia 01 2 kolom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6" name="Tijdelijke aanduiding voor afbeelding 5"/>
          <p:cNvSpPr>
            <a:spLocks noGrp="1"/>
          </p:cNvSpPr>
          <p:nvPr>
            <p:ph type="pic" sz="quarter" idx="12"/>
          </p:nvPr>
        </p:nvSpPr>
        <p:spPr>
          <a:xfrm>
            <a:off x="810751" y="1030597"/>
            <a:ext cx="3598863" cy="3230426"/>
          </a:xfrm>
        </p:spPr>
        <p:txBody>
          <a:bodyPr/>
          <a:lstStyle/>
          <a:p>
            <a:r>
              <a:rPr lang="en-US" smtClean="0"/>
              <a:t>Click icon to add picture</a:t>
            </a:r>
            <a:endParaRPr lang="nl-NL" dirty="0"/>
          </a:p>
        </p:txBody>
      </p:sp>
      <p:sp>
        <p:nvSpPr>
          <p:cNvPr id="8" name="Tijdelijke aanduiding voor tekst 5"/>
          <p:cNvSpPr>
            <a:spLocks noGrp="1"/>
          </p:cNvSpPr>
          <p:nvPr>
            <p:ph type="body" sz="quarter" idx="10" hasCustomPrompt="1"/>
          </p:nvPr>
        </p:nvSpPr>
        <p:spPr>
          <a:xfrm>
            <a:off x="5019675" y="2521558"/>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Tree>
    <p:extLst>
      <p:ext uri="{BB962C8B-B14F-4D97-AF65-F5344CB8AC3E}">
        <p14:creationId xmlns:p14="http://schemas.microsoft.com/office/powerpoint/2010/main" val="396810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s dia 01 2 koloms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0" y="4230556"/>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Voeg</a:t>
            </a:r>
            <a:r>
              <a:rPr lang="en-US" dirty="0" smtClean="0"/>
              <a:t> </a:t>
            </a:r>
            <a:r>
              <a:rPr lang="en-US" dirty="0" err="1" smtClean="0"/>
              <a:t>hier</a:t>
            </a:r>
            <a:r>
              <a:rPr lang="en-US" dirty="0" smtClean="0"/>
              <a:t> </a:t>
            </a:r>
            <a:r>
              <a:rPr lang="en-US" dirty="0" err="1" smtClean="0"/>
              <a:t>titel</a:t>
            </a:r>
            <a:r>
              <a:rPr lang="en-US" dirty="0" smtClean="0"/>
              <a:t> van</a:t>
            </a:r>
            <a:endParaRPr lang="en-US" dirty="0"/>
          </a:p>
        </p:txBody>
      </p:sp>
      <p:sp>
        <p:nvSpPr>
          <p:cNvPr id="10" name="Subtitle 2"/>
          <p:cNvSpPr>
            <a:spLocks noGrp="1"/>
          </p:cNvSpPr>
          <p:nvPr>
            <p:ph type="subTitle" idx="1" hasCustomPrompt="1"/>
          </p:nvPr>
        </p:nvSpPr>
        <p:spPr>
          <a:xfrm>
            <a:off x="810000" y="4569110"/>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hoofdstuk</a:t>
            </a:r>
            <a:r>
              <a:rPr lang="en-US" dirty="0" smtClean="0"/>
              <a:t> in</a:t>
            </a:r>
            <a:endParaRPr lang="en-US" dirty="0"/>
          </a:p>
        </p:txBody>
      </p:sp>
      <p:sp>
        <p:nvSpPr>
          <p:cNvPr id="5" name="Tijdelijke aanduiding voor tekst 5"/>
          <p:cNvSpPr>
            <a:spLocks noGrp="1"/>
          </p:cNvSpPr>
          <p:nvPr>
            <p:ph type="body" sz="quarter" idx="10" hasCustomPrompt="1"/>
          </p:nvPr>
        </p:nvSpPr>
        <p:spPr>
          <a:xfrm>
            <a:off x="5019675" y="3160175"/>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6" name="Tijdelijke aanduiding voor tekst 5"/>
          <p:cNvSpPr>
            <a:spLocks noGrp="1"/>
          </p:cNvSpPr>
          <p:nvPr>
            <p:ph type="body" sz="quarter" idx="11" hasCustomPrompt="1"/>
          </p:nvPr>
        </p:nvSpPr>
        <p:spPr>
          <a:xfrm>
            <a:off x="810000" y="3160175"/>
            <a:ext cx="3600000" cy="223138"/>
          </a:xfrm>
        </p:spPr>
        <p:txBody>
          <a:bodyPr lIns="0" tIns="0" rIns="0" bIns="0" anchor="ctr"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7" name="Tijdelijke aanduiding voor afbeelding 5"/>
          <p:cNvSpPr>
            <a:spLocks noGrp="1"/>
          </p:cNvSpPr>
          <p:nvPr>
            <p:ph type="pic" sz="quarter" idx="12"/>
          </p:nvPr>
        </p:nvSpPr>
        <p:spPr>
          <a:xfrm>
            <a:off x="810751" y="1134562"/>
            <a:ext cx="3598863" cy="1854200"/>
          </a:xfrm>
        </p:spPr>
        <p:txBody>
          <a:bodyPr/>
          <a:lstStyle/>
          <a:p>
            <a:r>
              <a:rPr lang="en-US" smtClean="0"/>
              <a:t>Click icon to add picture</a:t>
            </a:r>
            <a:endParaRPr lang="nl-NL" dirty="0"/>
          </a:p>
        </p:txBody>
      </p:sp>
      <p:sp>
        <p:nvSpPr>
          <p:cNvPr id="8" name="Tijdelijke aanduiding voor afbeelding 5"/>
          <p:cNvSpPr>
            <a:spLocks noGrp="1"/>
          </p:cNvSpPr>
          <p:nvPr>
            <p:ph type="pic" sz="quarter" idx="13"/>
          </p:nvPr>
        </p:nvSpPr>
        <p:spPr>
          <a:xfrm>
            <a:off x="5020812" y="1146219"/>
            <a:ext cx="3598863" cy="1854200"/>
          </a:xfrm>
        </p:spPr>
        <p:txBody>
          <a:bodyPr/>
          <a:lstStyle/>
          <a:p>
            <a:r>
              <a:rPr lang="en-US" smtClean="0"/>
              <a:t>Click icon to add picture</a:t>
            </a:r>
            <a:endParaRPr lang="nl-NL"/>
          </a:p>
        </p:txBody>
      </p:sp>
    </p:spTree>
    <p:extLst>
      <p:ext uri="{BB962C8B-B14F-4D97-AF65-F5344CB8AC3E}">
        <p14:creationId xmlns:p14="http://schemas.microsoft.com/office/powerpoint/2010/main" val="290238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s dia 01 3 kolom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0001" y="252000"/>
            <a:ext cx="6476979" cy="338554"/>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200" b="1">
                <a:solidFill>
                  <a:schemeClr val="accent1"/>
                </a:solidFill>
              </a:defRPr>
            </a:lvl1pPr>
          </a:lstStyle>
          <a:p>
            <a:r>
              <a:rPr lang="en-US" dirty="0" err="1" smtClean="0"/>
              <a:t>Titel</a:t>
            </a:r>
            <a:r>
              <a:rPr lang="en-US" dirty="0" smtClean="0"/>
              <a:t> van slide</a:t>
            </a:r>
            <a:endParaRPr lang="en-US" dirty="0"/>
          </a:p>
        </p:txBody>
      </p:sp>
      <p:sp>
        <p:nvSpPr>
          <p:cNvPr id="10" name="Subtitle 2"/>
          <p:cNvSpPr>
            <a:spLocks noGrp="1"/>
          </p:cNvSpPr>
          <p:nvPr>
            <p:ph type="subTitle" idx="1" hasCustomPrompt="1"/>
          </p:nvPr>
        </p:nvSpPr>
        <p:spPr>
          <a:xfrm>
            <a:off x="810000" y="590782"/>
            <a:ext cx="6476979" cy="338554"/>
          </a:xfrm>
        </p:spPr>
        <p:txBody>
          <a:bodyPr wrap="square" lIns="0" tIns="0" rIns="0" bIns="0">
            <a:spAutoFit/>
          </a:bodyPr>
          <a:lstStyle>
            <a:lvl1pPr marL="0" indent="0" algn="l">
              <a:buNone/>
              <a:defRPr sz="2200" b="1">
                <a:solidFill>
                  <a:srgbClr val="F7934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tweede</a:t>
            </a:r>
            <a:r>
              <a:rPr lang="en-US" dirty="0" smtClean="0"/>
              <a:t> regel</a:t>
            </a:r>
            <a:endParaRPr lang="en-US" dirty="0"/>
          </a:p>
        </p:txBody>
      </p:sp>
      <p:sp>
        <p:nvSpPr>
          <p:cNvPr id="8" name="Tijdelijke aanduiding voor afbeelding 5"/>
          <p:cNvSpPr>
            <a:spLocks noGrp="1"/>
          </p:cNvSpPr>
          <p:nvPr>
            <p:ph type="pic" sz="quarter" idx="12"/>
          </p:nvPr>
        </p:nvSpPr>
        <p:spPr>
          <a:xfrm>
            <a:off x="820801" y="1150024"/>
            <a:ext cx="2340000" cy="2287727"/>
          </a:xfrm>
        </p:spPr>
        <p:txBody>
          <a:bodyPr/>
          <a:lstStyle/>
          <a:p>
            <a:r>
              <a:rPr lang="en-US" smtClean="0"/>
              <a:t>Click icon to add picture</a:t>
            </a:r>
            <a:endParaRPr lang="nl-NL" dirty="0"/>
          </a:p>
        </p:txBody>
      </p:sp>
      <p:sp>
        <p:nvSpPr>
          <p:cNvPr id="9" name="Tijdelijke aanduiding voor tekst 5"/>
          <p:cNvSpPr>
            <a:spLocks noGrp="1"/>
          </p:cNvSpPr>
          <p:nvPr>
            <p:ph type="body" sz="quarter" idx="10" hasCustomPrompt="1"/>
          </p:nvPr>
        </p:nvSpPr>
        <p:spPr>
          <a:xfrm>
            <a:off x="820800" y="3587612"/>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1" name="Tijdelijke aanduiding voor tekst 5"/>
          <p:cNvSpPr>
            <a:spLocks noGrp="1"/>
          </p:cNvSpPr>
          <p:nvPr>
            <p:ph type="body" sz="quarter" idx="11" hasCustomPrompt="1"/>
          </p:nvPr>
        </p:nvSpPr>
        <p:spPr>
          <a:xfrm>
            <a:off x="3552766" y="3587612"/>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2" name="Tijdelijke aanduiding voor tekst 5"/>
          <p:cNvSpPr>
            <a:spLocks noGrp="1"/>
          </p:cNvSpPr>
          <p:nvPr>
            <p:ph type="body" sz="quarter" idx="14" hasCustomPrompt="1"/>
          </p:nvPr>
        </p:nvSpPr>
        <p:spPr>
          <a:xfrm>
            <a:off x="6284733" y="3587612"/>
            <a:ext cx="2340000" cy="223138"/>
          </a:xfrm>
        </p:spPr>
        <p:txBody>
          <a:bodyPr lIns="0" tIns="0" rIns="0" bIns="0" anchor="t" anchorCtr="0">
            <a:spAutoFit/>
          </a:bodyPr>
          <a:lstStyle>
            <a:lvl1pPr marL="0" indent="0">
              <a:lnSpc>
                <a:spcPts val="1800"/>
              </a:lnSpc>
              <a:spcBef>
                <a:spcPts val="0"/>
              </a:spcBef>
              <a:buNone/>
              <a:defRPr sz="1200" b="0" baseline="0"/>
            </a:lvl1pPr>
          </a:lstStyle>
          <a:p>
            <a:pPr lvl="0"/>
            <a:r>
              <a:rPr lang="nl-NL" dirty="0" smtClean="0"/>
              <a:t>Plaats hier uw tekst</a:t>
            </a:r>
            <a:endParaRPr lang="nl-NL" dirty="0"/>
          </a:p>
        </p:txBody>
      </p:sp>
      <p:sp>
        <p:nvSpPr>
          <p:cNvPr id="13" name="Tijdelijke aanduiding voor afbeelding 5"/>
          <p:cNvSpPr>
            <a:spLocks noGrp="1"/>
          </p:cNvSpPr>
          <p:nvPr>
            <p:ph type="pic" sz="quarter" idx="15"/>
          </p:nvPr>
        </p:nvSpPr>
        <p:spPr>
          <a:xfrm>
            <a:off x="3552766" y="1150024"/>
            <a:ext cx="2340000" cy="2287727"/>
          </a:xfrm>
        </p:spPr>
        <p:txBody>
          <a:bodyPr/>
          <a:lstStyle/>
          <a:p>
            <a:r>
              <a:rPr lang="en-US" smtClean="0"/>
              <a:t>Click icon to add picture</a:t>
            </a:r>
            <a:endParaRPr lang="nl-NL" dirty="0"/>
          </a:p>
        </p:txBody>
      </p:sp>
      <p:sp>
        <p:nvSpPr>
          <p:cNvPr id="14" name="Tijdelijke aanduiding voor afbeelding 5"/>
          <p:cNvSpPr>
            <a:spLocks noGrp="1"/>
          </p:cNvSpPr>
          <p:nvPr>
            <p:ph type="pic" sz="quarter" idx="16"/>
          </p:nvPr>
        </p:nvSpPr>
        <p:spPr>
          <a:xfrm>
            <a:off x="6284733" y="1141520"/>
            <a:ext cx="2340000" cy="2287727"/>
          </a:xfrm>
        </p:spPr>
        <p:txBody>
          <a:bodyPr/>
          <a:lstStyle/>
          <a:p>
            <a:r>
              <a:rPr lang="en-US" smtClean="0"/>
              <a:t>Click icon to add picture</a:t>
            </a:r>
            <a:endParaRPr lang="nl-NL" dirty="0"/>
          </a:p>
        </p:txBody>
      </p:sp>
    </p:spTree>
    <p:extLst>
      <p:ext uri="{BB962C8B-B14F-4D97-AF65-F5344CB8AC3E}">
        <p14:creationId xmlns:p14="http://schemas.microsoft.com/office/powerpoint/2010/main" val="308017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96050"/>
            <a:ext cx="8229600" cy="677108"/>
          </a:xfrm>
          <a:prstGeom prst="rect">
            <a:avLst/>
          </a:prstGeom>
        </p:spPr>
        <p:txBody>
          <a:bodyPr vert="horz" lIns="0" tIns="0" rIns="0" bIns="0" rtlCol="0" anchor="ctr">
            <a:spAutoFit/>
          </a:bodyPr>
          <a:lstStyle/>
          <a:p>
            <a:r>
              <a:rPr lang="nl-NL" smtClean="0"/>
              <a:t>Titelstijl van model bewerken</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6" r:id="rId2"/>
    <p:sldLayoutId id="2147493475" r:id="rId3"/>
    <p:sldLayoutId id="2147493469" r:id="rId4"/>
    <p:sldLayoutId id="2147493476" r:id="rId5"/>
    <p:sldLayoutId id="2147493470" r:id="rId6"/>
    <p:sldLayoutId id="2147493477" r:id="rId7"/>
    <p:sldLayoutId id="2147493471" r:id="rId8"/>
    <p:sldLayoutId id="2147493472" r:id="rId9"/>
    <p:sldLayoutId id="2147493478" r:id="rId10"/>
    <p:sldLayoutId id="2147493473" r:id="rId11"/>
    <p:sldLayoutId id="2147493474" r:id="rId12"/>
    <p:sldLayoutId id="2147493467" r:id="rId13"/>
    <p:sldLayoutId id="2147493457" r:id="rId14"/>
    <p:sldLayoutId id="2147493464" r:id="rId15"/>
    <p:sldLayoutId id="2147493465" r:id="rId16"/>
    <p:sldLayoutId id="2147493468" r:id="rId17"/>
    <p:sldLayoutId id="2147493479" r:id="rId18"/>
  </p:sldLayoutIdLst>
  <p:txStyles>
    <p:titleStyle>
      <a:lvl1pPr algn="l" defTabSz="457200" rtl="0" eaLnBrk="1" latinLnBrk="0" hangingPunct="1">
        <a:lnSpc>
          <a:spcPct val="100000"/>
        </a:lnSpc>
        <a:spcBef>
          <a:spcPct val="0"/>
        </a:spcBef>
        <a:buNone/>
        <a:defRPr sz="4400" kern="1200">
          <a:solidFill>
            <a:schemeClr val="tx1"/>
          </a:solidFill>
          <a:latin typeface="Verdana"/>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10000" y="1024373"/>
            <a:ext cx="6839107" cy="1138773"/>
          </a:xfrm>
        </p:spPr>
        <p:txBody>
          <a:bodyPr/>
          <a:lstStyle/>
          <a:p>
            <a:r>
              <a:rPr lang="nl-NL" dirty="0" err="1" smtClean="0"/>
              <a:t>Valuation</a:t>
            </a:r>
            <a:r>
              <a:rPr lang="nl-NL" dirty="0" smtClean="0"/>
              <a:t> </a:t>
            </a:r>
            <a:r>
              <a:rPr lang="nl-NL" dirty="0" err="1" smtClean="0"/>
              <a:t>Flex</a:t>
            </a:r>
            <a:r>
              <a:rPr lang="nl-NL" dirty="0" smtClean="0"/>
              <a:t> </a:t>
            </a:r>
            <a:r>
              <a:rPr lang="nl-NL" dirty="0" err="1" smtClean="0"/>
              <a:t>Capacity</a:t>
            </a:r>
            <a:r>
              <a:rPr lang="nl-NL" dirty="0" smtClean="0"/>
              <a:t> E-Boilers per </a:t>
            </a:r>
            <a:r>
              <a:rPr lang="nl-NL" dirty="0" err="1" smtClean="0"/>
              <a:t>Flex</a:t>
            </a:r>
            <a:r>
              <a:rPr lang="nl-NL" dirty="0" smtClean="0"/>
              <a:t> Market</a:t>
            </a:r>
            <a:endParaRPr lang="nl-NL" dirty="0"/>
          </a:p>
        </p:txBody>
      </p:sp>
      <p:sp>
        <p:nvSpPr>
          <p:cNvPr id="3" name="Subtitel 2"/>
          <p:cNvSpPr>
            <a:spLocks noGrp="1"/>
          </p:cNvSpPr>
          <p:nvPr>
            <p:ph type="subTitle" idx="1"/>
          </p:nvPr>
        </p:nvSpPr>
        <p:spPr/>
        <p:txBody>
          <a:bodyPr/>
          <a:lstStyle/>
          <a:p>
            <a:endParaRPr lang="nl-NL"/>
          </a:p>
        </p:txBody>
      </p:sp>
      <p:sp>
        <p:nvSpPr>
          <p:cNvPr id="4" name="Tijdelijke aanduiding voor tekst 3"/>
          <p:cNvSpPr>
            <a:spLocks noGrp="1"/>
          </p:cNvSpPr>
          <p:nvPr>
            <p:ph type="body" sz="quarter" idx="10"/>
          </p:nvPr>
        </p:nvSpPr>
        <p:spPr>
          <a:xfrm>
            <a:off x="810000" y="4297904"/>
            <a:ext cx="3600000" cy="205056"/>
          </a:xfrm>
        </p:spPr>
        <p:txBody>
          <a:bodyPr/>
          <a:lstStyle/>
          <a:p>
            <a:r>
              <a:rPr lang="nl-NL" dirty="0" smtClean="0"/>
              <a:t>Tom Lemmens</a:t>
            </a:r>
            <a:endParaRPr lang="nl-NL" dirty="0"/>
          </a:p>
        </p:txBody>
      </p:sp>
    </p:spTree>
    <p:extLst>
      <p:ext uri="{BB962C8B-B14F-4D97-AF65-F5344CB8AC3E}">
        <p14:creationId xmlns:p14="http://schemas.microsoft.com/office/powerpoint/2010/main" val="2186550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R1 – Lower Limit</a:t>
            </a:r>
            <a:endParaRPr lang="en-US" dirty="0"/>
          </a:p>
        </p:txBody>
      </p:sp>
      <p:sp>
        <p:nvSpPr>
          <p:cNvPr id="3" name="Content Placeholder 2"/>
          <p:cNvSpPr>
            <a:spLocks noGrp="1"/>
          </p:cNvSpPr>
          <p:nvPr>
            <p:ph idx="4294967295"/>
          </p:nvPr>
        </p:nvSpPr>
        <p:spPr>
          <a:xfrm>
            <a:off x="721360" y="905510"/>
            <a:ext cx="8229600" cy="3394075"/>
          </a:xfrm>
        </p:spPr>
        <p:txBody>
          <a:bodyPr>
            <a:normAutofit lnSpcReduction="10000"/>
          </a:bodyPr>
          <a:lstStyle/>
          <a:p>
            <a:r>
              <a:rPr lang="en-US" sz="2000" dirty="0" smtClean="0">
                <a:latin typeface="+mn-lt"/>
              </a:rPr>
              <a:t>How many boilers needed for 100 kW PCR</a:t>
            </a:r>
          </a:p>
          <a:p>
            <a:pPr lvl="1"/>
            <a:r>
              <a:rPr lang="en-US" sz="1800" dirty="0" smtClean="0">
                <a:latin typeface="+mn-lt"/>
              </a:rPr>
              <a:t>4,8 hours on time per day</a:t>
            </a:r>
          </a:p>
          <a:p>
            <a:pPr lvl="1"/>
            <a:r>
              <a:rPr lang="en-US" sz="1800" dirty="0" smtClean="0">
                <a:latin typeface="+mn-lt"/>
              </a:rPr>
              <a:t>1 kW capacity</a:t>
            </a:r>
          </a:p>
          <a:p>
            <a:pPr lvl="1"/>
            <a:r>
              <a:rPr lang="en-US" sz="1800" dirty="0" smtClean="0">
                <a:latin typeface="+mn-lt"/>
              </a:rPr>
              <a:t>Factor between mean and min capacity of 3</a:t>
            </a:r>
          </a:p>
          <a:p>
            <a:pPr lvl="1"/>
            <a:r>
              <a:rPr lang="en-US" sz="1800" dirty="0" smtClean="0">
                <a:latin typeface="+mn-lt"/>
              </a:rPr>
              <a:t>15 boilers needed for 1 kW baseline capacity</a:t>
            </a:r>
          </a:p>
          <a:p>
            <a:pPr lvl="1"/>
            <a:r>
              <a:rPr lang="en-US" sz="1800" u="sng" dirty="0" smtClean="0">
                <a:latin typeface="+mn-lt"/>
              </a:rPr>
              <a:t>1500 boilers </a:t>
            </a:r>
            <a:r>
              <a:rPr lang="en-US" sz="1800" dirty="0" smtClean="0">
                <a:latin typeface="+mn-lt"/>
              </a:rPr>
              <a:t>for 100 kW baseline capacity</a:t>
            </a:r>
          </a:p>
          <a:p>
            <a:r>
              <a:rPr lang="en-US" sz="2000" dirty="0" smtClean="0">
                <a:latin typeface="+mn-lt"/>
              </a:rPr>
              <a:t>Earnings per boiler:</a:t>
            </a:r>
          </a:p>
          <a:p>
            <a:pPr lvl="1"/>
            <a:r>
              <a:rPr lang="en-US" sz="1800" dirty="0" smtClean="0">
                <a:latin typeface="+mn-lt"/>
              </a:rPr>
              <a:t>3000 EUR/MW/week paid by </a:t>
            </a:r>
            <a:r>
              <a:rPr lang="en-US" sz="1800" dirty="0" err="1" smtClean="0">
                <a:latin typeface="+mn-lt"/>
              </a:rPr>
              <a:t>TenneT</a:t>
            </a:r>
            <a:r>
              <a:rPr lang="en-US" sz="1800" dirty="0" smtClean="0">
                <a:latin typeface="+mn-lt"/>
              </a:rPr>
              <a:t> for contracted PCR</a:t>
            </a:r>
          </a:p>
          <a:p>
            <a:pPr lvl="1"/>
            <a:r>
              <a:rPr lang="en-US" sz="1800" dirty="0" smtClean="0">
                <a:latin typeface="+mn-lt"/>
              </a:rPr>
              <a:t>300 EUR/week for 100 kW</a:t>
            </a:r>
          </a:p>
          <a:p>
            <a:pPr lvl="1"/>
            <a:r>
              <a:rPr lang="en-US" sz="1800" dirty="0" smtClean="0">
                <a:latin typeface="+mn-lt"/>
              </a:rPr>
              <a:t>300 EUR / 1500 boilers = </a:t>
            </a:r>
            <a:r>
              <a:rPr lang="en-US" sz="1800" u="sng" dirty="0" smtClean="0">
                <a:latin typeface="+mn-lt"/>
              </a:rPr>
              <a:t>0,20 EUR/week/boiler</a:t>
            </a:r>
          </a:p>
          <a:p>
            <a:pPr lvl="1"/>
            <a:endParaRPr lang="en-US" dirty="0" smtClean="0"/>
          </a:p>
        </p:txBody>
      </p:sp>
    </p:spTree>
    <p:extLst>
      <p:ext uri="{BB962C8B-B14F-4D97-AF65-F5344CB8AC3E}">
        <p14:creationId xmlns:p14="http://schemas.microsoft.com/office/powerpoint/2010/main" val="97569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R1 – Upper Limit</a:t>
            </a:r>
            <a:endParaRPr lang="en-US" dirty="0"/>
          </a:p>
        </p:txBody>
      </p:sp>
      <p:sp>
        <p:nvSpPr>
          <p:cNvPr id="3" name="Content Placeholder 2"/>
          <p:cNvSpPr>
            <a:spLocks noGrp="1"/>
          </p:cNvSpPr>
          <p:nvPr>
            <p:ph idx="4294967295"/>
          </p:nvPr>
        </p:nvSpPr>
        <p:spPr>
          <a:xfrm>
            <a:off x="721360" y="905510"/>
            <a:ext cx="8229600" cy="3394075"/>
          </a:xfrm>
        </p:spPr>
        <p:txBody>
          <a:bodyPr>
            <a:normAutofit/>
          </a:bodyPr>
          <a:lstStyle/>
          <a:p>
            <a:r>
              <a:rPr lang="en-US" sz="2000" dirty="0" smtClean="0">
                <a:latin typeface="+mn-lt"/>
              </a:rPr>
              <a:t>How many boilers needed for 100 kW PCR</a:t>
            </a:r>
          </a:p>
          <a:p>
            <a:pPr lvl="1"/>
            <a:r>
              <a:rPr lang="en-US" sz="1800" dirty="0" smtClean="0">
                <a:latin typeface="+mn-lt"/>
              </a:rPr>
              <a:t>4,8 hours on time per day</a:t>
            </a:r>
          </a:p>
          <a:p>
            <a:pPr lvl="1"/>
            <a:r>
              <a:rPr lang="en-US" sz="1800" dirty="0" smtClean="0">
                <a:latin typeface="+mn-lt"/>
              </a:rPr>
              <a:t>1 kW capacity</a:t>
            </a:r>
          </a:p>
          <a:p>
            <a:pPr lvl="1"/>
            <a:r>
              <a:rPr lang="en-US" sz="1800" dirty="0" smtClean="0">
                <a:latin typeface="+mn-lt"/>
              </a:rPr>
              <a:t>5 boilers needed for 1 kW baseline capacity</a:t>
            </a:r>
          </a:p>
          <a:p>
            <a:pPr lvl="1"/>
            <a:r>
              <a:rPr lang="en-US" sz="1800" u="sng" dirty="0" smtClean="0">
                <a:latin typeface="+mn-lt"/>
              </a:rPr>
              <a:t>500 boilers </a:t>
            </a:r>
            <a:r>
              <a:rPr lang="en-US" sz="1800" dirty="0" smtClean="0">
                <a:latin typeface="+mn-lt"/>
              </a:rPr>
              <a:t>for 100 kW baseline capacity</a:t>
            </a:r>
          </a:p>
          <a:p>
            <a:r>
              <a:rPr lang="en-US" sz="2000" dirty="0" smtClean="0">
                <a:latin typeface="+mn-lt"/>
              </a:rPr>
              <a:t>Earnings per boiler:</a:t>
            </a:r>
          </a:p>
          <a:p>
            <a:pPr lvl="1"/>
            <a:r>
              <a:rPr lang="en-US" sz="1800" dirty="0" smtClean="0">
                <a:latin typeface="+mn-lt"/>
              </a:rPr>
              <a:t>3000 EUR/MW/week paid by </a:t>
            </a:r>
            <a:r>
              <a:rPr lang="en-US" sz="1800" dirty="0" err="1" smtClean="0">
                <a:latin typeface="+mn-lt"/>
              </a:rPr>
              <a:t>TenneT</a:t>
            </a:r>
            <a:r>
              <a:rPr lang="en-US" sz="1800" dirty="0" smtClean="0">
                <a:latin typeface="+mn-lt"/>
              </a:rPr>
              <a:t> for contracted PCR</a:t>
            </a:r>
          </a:p>
          <a:p>
            <a:pPr lvl="1"/>
            <a:r>
              <a:rPr lang="en-US" sz="1800" dirty="0" smtClean="0">
                <a:latin typeface="+mn-lt"/>
              </a:rPr>
              <a:t>300 EUR/week for 100 kW</a:t>
            </a:r>
          </a:p>
          <a:p>
            <a:pPr lvl="1"/>
            <a:r>
              <a:rPr lang="en-US" sz="1800" dirty="0" smtClean="0">
                <a:latin typeface="+mn-lt"/>
              </a:rPr>
              <a:t>300 EUR / 500 boilers = </a:t>
            </a:r>
            <a:r>
              <a:rPr lang="en-US" sz="1800" u="sng" dirty="0" smtClean="0">
                <a:latin typeface="+mn-lt"/>
              </a:rPr>
              <a:t>0,60 EUR/week/boiler</a:t>
            </a:r>
          </a:p>
          <a:p>
            <a:pPr lvl="1"/>
            <a:endParaRPr lang="en-US" dirty="0" smtClean="0"/>
          </a:p>
        </p:txBody>
      </p:sp>
    </p:spTree>
    <p:extLst>
      <p:ext uri="{BB962C8B-B14F-4D97-AF65-F5344CB8AC3E}">
        <p14:creationId xmlns:p14="http://schemas.microsoft.com/office/powerpoint/2010/main" val="2608572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R1 - </a:t>
            </a:r>
            <a:r>
              <a:rPr lang="nl-NL" dirty="0" err="1" smtClean="0"/>
              <a:t>Results</a:t>
            </a:r>
            <a:endParaRPr lang="nl-NL" dirty="0"/>
          </a:p>
        </p:txBody>
      </p:sp>
      <p:sp>
        <p:nvSpPr>
          <p:cNvPr id="3" name="Tekstvak 2"/>
          <p:cNvSpPr txBox="1"/>
          <p:nvPr/>
        </p:nvSpPr>
        <p:spPr>
          <a:xfrm>
            <a:off x="711200" y="886881"/>
            <a:ext cx="7907867" cy="2031325"/>
          </a:xfrm>
          <a:prstGeom prst="rect">
            <a:avLst/>
          </a:prstGeom>
          <a:noFill/>
        </p:spPr>
        <p:txBody>
          <a:bodyPr wrap="square" rtlCol="0">
            <a:spAutoFit/>
          </a:bodyPr>
          <a:lstStyle/>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Earnings</a:t>
            </a:r>
            <a:r>
              <a:rPr lang="nl-NL" dirty="0" smtClean="0">
                <a:latin typeface="Verdana" panose="020B0604030504040204" pitchFamily="34" charset="0"/>
                <a:ea typeface="Verdana" panose="020B0604030504040204" pitchFamily="34" charset="0"/>
                <a:cs typeface="Verdana" panose="020B0604030504040204" pitchFamily="34" charset="0"/>
              </a:rPr>
              <a:t> per boiler: 10-30 EUR/</a:t>
            </a:r>
            <a:r>
              <a:rPr lang="nl-NL" dirty="0" err="1" smtClean="0">
                <a:latin typeface="Verdana" panose="020B0604030504040204" pitchFamily="34" charset="0"/>
                <a:ea typeface="Verdana" panose="020B0604030504040204" pitchFamily="34" charset="0"/>
                <a:cs typeface="Verdana" panose="020B0604030504040204" pitchFamily="34" charset="0"/>
              </a:rPr>
              <a:t>year</a:t>
            </a:r>
            <a:endParaRPr lang="nl-NL"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Between</a:t>
            </a:r>
            <a:r>
              <a:rPr lang="nl-NL" dirty="0" smtClean="0">
                <a:latin typeface="Verdana" panose="020B0604030504040204" pitchFamily="34" charset="0"/>
                <a:ea typeface="Verdana" panose="020B0604030504040204" pitchFamily="34" charset="0"/>
                <a:cs typeface="Verdana" panose="020B0604030504040204" pitchFamily="34" charset="0"/>
              </a:rPr>
              <a:t> 500 </a:t>
            </a:r>
            <a:r>
              <a:rPr lang="nl-NL" dirty="0" err="1" smtClean="0">
                <a:latin typeface="Verdana" panose="020B0604030504040204" pitchFamily="34" charset="0"/>
                <a:ea typeface="Verdana" panose="020B0604030504040204" pitchFamily="34" charset="0"/>
                <a:cs typeface="Verdana" panose="020B0604030504040204" pitchFamily="34" charset="0"/>
              </a:rPr>
              <a:t>and</a:t>
            </a:r>
            <a:r>
              <a:rPr lang="nl-NL" dirty="0" smtClean="0">
                <a:latin typeface="Verdana" panose="020B0604030504040204" pitchFamily="34" charset="0"/>
                <a:ea typeface="Verdana" panose="020B0604030504040204" pitchFamily="34" charset="0"/>
                <a:cs typeface="Verdana" panose="020B0604030504040204" pitchFamily="34" charset="0"/>
              </a:rPr>
              <a:t> 1500 boilers </a:t>
            </a:r>
            <a:r>
              <a:rPr lang="nl-NL" dirty="0" err="1" smtClean="0">
                <a:latin typeface="Verdana" panose="020B0604030504040204" pitchFamily="34" charset="0"/>
                <a:ea typeface="Verdana" panose="020B0604030504040204" pitchFamily="34" charset="0"/>
                <a:cs typeface="Verdana" panose="020B0604030504040204" pitchFamily="34" charset="0"/>
              </a:rPr>
              <a:t>needed</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to</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deliver</a:t>
            </a:r>
            <a:r>
              <a:rPr lang="nl-NL" dirty="0" smtClean="0">
                <a:latin typeface="Verdana" panose="020B0604030504040204" pitchFamily="34" charset="0"/>
                <a:ea typeface="Verdana" panose="020B0604030504040204" pitchFamily="34" charset="0"/>
                <a:cs typeface="Verdana" panose="020B0604030504040204" pitchFamily="34" charset="0"/>
              </a:rPr>
              <a:t> 1 kW of R1 </a:t>
            </a:r>
            <a:r>
              <a:rPr lang="nl-NL" dirty="0" err="1" smtClean="0">
                <a:latin typeface="Verdana" panose="020B0604030504040204" pitchFamily="34" charset="0"/>
                <a:ea typeface="Verdana" panose="020B0604030504040204" pitchFamily="34" charset="0"/>
                <a:cs typeface="Verdana" panose="020B0604030504040204" pitchFamily="34" charset="0"/>
              </a:rPr>
              <a:t>capacity</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to</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TenneT</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with</a:t>
            </a:r>
            <a:r>
              <a:rPr lang="nl-NL" dirty="0" smtClean="0">
                <a:latin typeface="Verdana" panose="020B0604030504040204" pitchFamily="34" charset="0"/>
                <a:ea typeface="Verdana" panose="020B0604030504040204" pitchFamily="34" charset="0"/>
                <a:cs typeface="Verdana" panose="020B0604030504040204" pitchFamily="34" charset="0"/>
              </a:rPr>
              <a:t> EDR-81 boiler.</a:t>
            </a:r>
          </a:p>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The most important source of </a:t>
            </a:r>
            <a:r>
              <a:rPr lang="nl-NL" dirty="0" err="1" smtClean="0">
                <a:latin typeface="Verdana" panose="020B0604030504040204" pitchFamily="34" charset="0"/>
                <a:ea typeface="Verdana" panose="020B0604030504040204" pitchFamily="34" charset="0"/>
                <a:cs typeface="Verdana" panose="020B0604030504040204" pitchFamily="34" charset="0"/>
              </a:rPr>
              <a:t>uncertainty</a:t>
            </a:r>
            <a:r>
              <a:rPr lang="nl-NL" dirty="0" smtClean="0">
                <a:latin typeface="Verdana" panose="020B0604030504040204" pitchFamily="34" charset="0"/>
                <a:ea typeface="Verdana" panose="020B0604030504040204" pitchFamily="34" charset="0"/>
                <a:cs typeface="Verdana" panose="020B0604030504040204" pitchFamily="34" charset="0"/>
              </a:rPr>
              <a:t> is </a:t>
            </a:r>
            <a:r>
              <a:rPr lang="nl-NL" dirty="0" err="1" smtClean="0">
                <a:latin typeface="Verdana" panose="020B0604030504040204" pitchFamily="34" charset="0"/>
                <a:ea typeface="Verdana" panose="020B0604030504040204" pitchFamily="34" charset="0"/>
                <a:cs typeface="Verdana" panose="020B0604030504040204" pitchFamily="34" charset="0"/>
              </a:rPr>
              <a:t>the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stability</a:t>
            </a:r>
            <a:r>
              <a:rPr lang="nl-NL" dirty="0" smtClean="0">
                <a:latin typeface="Verdana" panose="020B0604030504040204" pitchFamily="34" charset="0"/>
                <a:ea typeface="Verdana" panose="020B0604030504040204" pitchFamily="34" charset="0"/>
                <a:cs typeface="Verdana" panose="020B0604030504040204" pitchFamily="34" charset="0"/>
              </a:rPr>
              <a:t> of </a:t>
            </a:r>
            <a:r>
              <a:rPr lang="nl-NL" dirty="0" err="1" smtClean="0">
                <a:latin typeface="Verdana" panose="020B0604030504040204" pitchFamily="34" charset="0"/>
                <a:ea typeface="Verdana" panose="020B0604030504040204" pitchFamily="34" charset="0"/>
                <a:cs typeface="Verdana" panose="020B0604030504040204" pitchFamily="34" charset="0"/>
              </a:rPr>
              <a:t>the</a:t>
            </a:r>
            <a:r>
              <a:rPr lang="nl-NL" dirty="0" smtClean="0">
                <a:latin typeface="Verdana" panose="020B0604030504040204" pitchFamily="34" charset="0"/>
                <a:ea typeface="Verdana" panose="020B0604030504040204" pitchFamily="34" charset="0"/>
                <a:cs typeface="Verdana" panose="020B0604030504040204" pitchFamily="34" charset="0"/>
              </a:rPr>
              <a:t> baseline a </a:t>
            </a:r>
            <a:r>
              <a:rPr lang="nl-NL" dirty="0" err="1" smtClean="0">
                <a:latin typeface="Verdana" panose="020B0604030504040204" pitchFamily="34" charset="0"/>
                <a:ea typeface="Verdana" panose="020B0604030504040204" pitchFamily="34" charset="0"/>
                <a:cs typeface="Verdana" panose="020B0604030504040204" pitchFamily="34" charset="0"/>
              </a:rPr>
              <a:t>group</a:t>
            </a:r>
            <a:r>
              <a:rPr lang="nl-NL" dirty="0" smtClean="0">
                <a:latin typeface="Verdana" panose="020B0604030504040204" pitchFamily="34" charset="0"/>
                <a:ea typeface="Verdana" panose="020B0604030504040204" pitchFamily="34" charset="0"/>
                <a:cs typeface="Verdana" panose="020B0604030504040204" pitchFamily="34" charset="0"/>
              </a:rPr>
              <a:t> of boilers </a:t>
            </a:r>
            <a:r>
              <a:rPr lang="nl-NL" dirty="0" err="1" smtClean="0">
                <a:latin typeface="Verdana" panose="020B0604030504040204" pitchFamily="34" charset="0"/>
                <a:ea typeface="Verdana" panose="020B0604030504040204" pitchFamily="34" charset="0"/>
                <a:cs typeface="Verdana" panose="020B0604030504040204" pitchFamily="34" charset="0"/>
              </a:rPr>
              <a:t>can</a:t>
            </a:r>
            <a:r>
              <a:rPr lang="nl-NL" dirty="0" smtClean="0">
                <a:latin typeface="Verdana" panose="020B0604030504040204" pitchFamily="34" charset="0"/>
                <a:ea typeface="Verdana" panose="020B0604030504040204" pitchFamily="34" charset="0"/>
                <a:cs typeface="Verdana" panose="020B0604030504040204" pitchFamily="34" charset="0"/>
              </a:rPr>
              <a:t> produce.</a:t>
            </a:r>
          </a:p>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Technically</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very</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challenging</a:t>
            </a:r>
            <a:r>
              <a:rPr lang="nl-NL" dirty="0" smtClean="0">
                <a:latin typeface="Verdana" panose="020B0604030504040204" pitchFamily="34" charset="0"/>
                <a:ea typeface="Verdana" panose="020B0604030504040204" pitchFamily="34" charset="0"/>
                <a:cs typeface="Verdana" panose="020B0604030504040204" pitchFamily="34" charset="0"/>
              </a:rPr>
              <a:t> market </a:t>
            </a:r>
            <a:r>
              <a:rPr lang="nl-NL" dirty="0" err="1" smtClean="0">
                <a:latin typeface="Verdana" panose="020B0604030504040204" pitchFamily="34" charset="0"/>
                <a:ea typeface="Verdana" panose="020B0604030504040204" pitchFamily="34" charset="0"/>
                <a:cs typeface="Verdana" panose="020B0604030504040204" pitchFamily="34" charset="0"/>
              </a:rPr>
              <a:t>due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to</a:t>
            </a:r>
            <a:r>
              <a:rPr lang="nl-NL" dirty="0" smtClean="0">
                <a:latin typeface="Verdana" panose="020B0604030504040204" pitchFamily="34" charset="0"/>
                <a:ea typeface="Verdana" panose="020B0604030504040204" pitchFamily="34" charset="0"/>
                <a:cs typeface="Verdana" panose="020B0604030504040204" pitchFamily="34" charset="0"/>
              </a:rPr>
              <a:t> high </a:t>
            </a:r>
            <a:r>
              <a:rPr lang="nl-NL" dirty="0" err="1" smtClean="0">
                <a:latin typeface="Verdana" panose="020B0604030504040204" pitchFamily="34" charset="0"/>
                <a:ea typeface="Verdana" panose="020B0604030504040204" pitchFamily="34" charset="0"/>
                <a:cs typeface="Verdana" panose="020B0604030504040204" pitchFamily="34" charset="0"/>
              </a:rPr>
              <a:t>responsive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that</a:t>
            </a:r>
            <a:r>
              <a:rPr lang="nl-NL" dirty="0" smtClean="0">
                <a:latin typeface="Verdana" panose="020B0604030504040204" pitchFamily="34" charset="0"/>
                <a:ea typeface="Verdana" panose="020B0604030504040204" pitchFamily="34" charset="0"/>
                <a:cs typeface="Verdana" panose="020B0604030504040204" pitchFamily="34" charset="0"/>
              </a:rPr>
              <a:t> is </a:t>
            </a:r>
            <a:r>
              <a:rPr lang="nl-NL" dirty="0" err="1" smtClean="0">
                <a:latin typeface="Verdana" panose="020B0604030504040204" pitchFamily="34" charset="0"/>
                <a:ea typeface="Verdana" panose="020B0604030504040204" pitchFamily="34" charset="0"/>
                <a:cs typeface="Verdana" panose="020B0604030504040204" pitchFamily="34" charset="0"/>
              </a:rPr>
              <a:t>required</a:t>
            </a:r>
            <a:r>
              <a:rPr lang="nl-NL" dirty="0" smtClean="0">
                <a:latin typeface="Verdana" panose="020B0604030504040204" pitchFamily="34" charset="0"/>
                <a:ea typeface="Verdana" panose="020B0604030504040204" pitchFamily="34" charset="0"/>
                <a:cs typeface="Verdana" panose="020B0604030504040204" pitchFamily="34" charset="0"/>
              </a:rPr>
              <a:t>.</a:t>
            </a:r>
            <a:endParaRPr lang="nl-NL"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473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Passive</a:t>
            </a:r>
            <a:r>
              <a:rPr lang="nl-NL" dirty="0" smtClean="0"/>
              <a:t> </a:t>
            </a:r>
            <a:r>
              <a:rPr lang="nl-NL" dirty="0" err="1" smtClean="0"/>
              <a:t>Imbalance</a:t>
            </a:r>
            <a:endParaRPr lang="nl-NL" dirty="0"/>
          </a:p>
        </p:txBody>
      </p:sp>
      <p:sp>
        <p:nvSpPr>
          <p:cNvPr id="4" name="TextBox 3"/>
          <p:cNvSpPr txBox="1"/>
          <p:nvPr/>
        </p:nvSpPr>
        <p:spPr>
          <a:xfrm>
            <a:off x="810001" y="955040"/>
            <a:ext cx="7470399" cy="3693319"/>
          </a:xfrm>
          <a:prstGeom prst="rect">
            <a:avLst/>
          </a:prstGeom>
          <a:noFill/>
        </p:spPr>
        <p:txBody>
          <a:bodyPr wrap="square" rtlCol="0">
            <a:spAutoFit/>
          </a:bodyPr>
          <a:lstStyle/>
          <a:p>
            <a:r>
              <a:rPr lang="en-US" dirty="0" smtClean="0"/>
              <a:t>Approach:</a:t>
            </a:r>
          </a:p>
          <a:p>
            <a:pPr marL="285750" indent="-285750">
              <a:buFont typeface="Arial" panose="020B0604020202020204" pitchFamily="34" charset="0"/>
              <a:buChar char="•"/>
            </a:pPr>
            <a:r>
              <a:rPr lang="en-US" dirty="0"/>
              <a:t>Income </a:t>
            </a:r>
            <a:r>
              <a:rPr lang="en-US" dirty="0" smtClean="0"/>
              <a:t>determined </a:t>
            </a:r>
            <a:r>
              <a:rPr lang="en-US" dirty="0"/>
              <a:t>by spread between APX and imbalance price for ramping down</a:t>
            </a:r>
            <a:r>
              <a:rPr lang="en-US" dirty="0" smtClean="0"/>
              <a:t>.</a:t>
            </a:r>
          </a:p>
          <a:p>
            <a:pPr marL="285750" indent="-285750">
              <a:buFont typeface="Arial" panose="020B0604020202020204" pitchFamily="34" charset="0"/>
              <a:buChar char="•"/>
            </a:pPr>
            <a:r>
              <a:rPr lang="en-US" dirty="0" smtClean="0"/>
              <a:t>Upper limit: only use power in 19 most profitable PTU every day.</a:t>
            </a:r>
          </a:p>
          <a:p>
            <a:pPr marL="285750" indent="-285750">
              <a:buFont typeface="Arial" panose="020B0604020202020204" pitchFamily="34" charset="0"/>
              <a:buChar char="•"/>
            </a:pPr>
            <a:r>
              <a:rPr lang="en-US" dirty="0" smtClean="0"/>
              <a:t>Lower limit: poor man’s forecast – determine most profitable PTU’s in year one (train), and test in year two (test).</a:t>
            </a:r>
          </a:p>
          <a:p>
            <a:pPr marL="285750" indent="-285750">
              <a:buFont typeface="Arial" panose="020B0604020202020204" pitchFamily="34" charset="0"/>
              <a:buChar char="•"/>
            </a:pPr>
            <a:r>
              <a:rPr lang="en-US" dirty="0" smtClean="0"/>
              <a:t>Data used:</a:t>
            </a:r>
          </a:p>
          <a:p>
            <a:pPr marL="742950" lvl="1" indent="-285750">
              <a:buFont typeface="Arial" panose="020B0604020202020204" pitchFamily="34" charset="0"/>
              <a:buChar char="•"/>
            </a:pPr>
            <a:r>
              <a:rPr lang="en-US" dirty="0" smtClean="0"/>
              <a:t>Period: 2014/06 – 2016/05</a:t>
            </a:r>
          </a:p>
          <a:p>
            <a:pPr marL="1200150" lvl="2" indent="-285750">
              <a:buFont typeface="Arial" panose="020B0604020202020204" pitchFamily="34" charset="0"/>
              <a:buChar char="•"/>
            </a:pPr>
            <a:r>
              <a:rPr lang="en-US" dirty="0" smtClean="0"/>
              <a:t>Train: 2014/06 – 2015/05</a:t>
            </a:r>
          </a:p>
          <a:p>
            <a:pPr marL="1200150" lvl="2" indent="-285750">
              <a:buFont typeface="Arial" panose="020B0604020202020204" pitchFamily="34" charset="0"/>
              <a:buChar char="•"/>
            </a:pPr>
            <a:r>
              <a:rPr lang="en-US" dirty="0" smtClean="0"/>
              <a:t>Test: 2015/06 – 2016/05</a:t>
            </a:r>
          </a:p>
          <a:p>
            <a:pPr marL="742950" lvl="1" indent="-285750">
              <a:buFont typeface="Arial" panose="020B0604020202020204" pitchFamily="34" charset="0"/>
              <a:buChar char="•"/>
            </a:pPr>
            <a:r>
              <a:rPr lang="en-US" dirty="0" smtClean="0"/>
              <a:t>Imbalance price (</a:t>
            </a:r>
            <a:r>
              <a:rPr lang="en-US" dirty="0" err="1" smtClean="0"/>
              <a:t>afnemen</a:t>
            </a:r>
            <a:r>
              <a:rPr lang="en-US" dirty="0" smtClean="0"/>
              <a:t>), APX price</a:t>
            </a:r>
          </a:p>
          <a:p>
            <a:endParaRPr lang="en-US" dirty="0" smtClean="0"/>
          </a:p>
          <a:p>
            <a:r>
              <a:rPr lang="en-US" dirty="0" smtClean="0"/>
              <a:t>Difficult to offer on large scale to customers outside </a:t>
            </a:r>
            <a:r>
              <a:rPr lang="en-US" dirty="0" err="1" smtClean="0"/>
              <a:t>Eneco’s</a:t>
            </a:r>
            <a:r>
              <a:rPr lang="en-US" dirty="0" smtClean="0"/>
              <a:t> portfolio.</a:t>
            </a:r>
            <a:endParaRPr lang="en-US" dirty="0"/>
          </a:p>
        </p:txBody>
      </p:sp>
    </p:spTree>
    <p:extLst>
      <p:ext uri="{BB962C8B-B14F-4D97-AF65-F5344CB8AC3E}">
        <p14:creationId xmlns:p14="http://schemas.microsoft.com/office/powerpoint/2010/main" val="3132216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trends</a:t>
            </a:r>
            <a:endParaRPr lang="en-US" dirty="0"/>
          </a:p>
        </p:txBody>
      </p:sp>
      <p:pic>
        <p:nvPicPr>
          <p:cNvPr id="4" name="Picture 3"/>
          <p:cNvPicPr>
            <a:picLocks noChangeAspect="1"/>
          </p:cNvPicPr>
          <p:nvPr/>
        </p:nvPicPr>
        <p:blipFill>
          <a:blip r:embed="rId2"/>
          <a:stretch>
            <a:fillRect/>
          </a:stretch>
        </p:blipFill>
        <p:spPr>
          <a:xfrm>
            <a:off x="630313" y="966379"/>
            <a:ext cx="5039360" cy="4168140"/>
          </a:xfrm>
          <a:prstGeom prst="rect">
            <a:avLst/>
          </a:prstGeom>
        </p:spPr>
      </p:pic>
      <p:sp>
        <p:nvSpPr>
          <p:cNvPr id="3" name="TextBox 2"/>
          <p:cNvSpPr txBox="1"/>
          <p:nvPr/>
        </p:nvSpPr>
        <p:spPr>
          <a:xfrm>
            <a:off x="5769330" y="1009104"/>
            <a:ext cx="30353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C00000"/>
                </a:solidFill>
              </a:rPr>
              <a:t>Clear seasonality in APX-imbalance spread. This can be used in development of  baseline steering application.</a:t>
            </a:r>
            <a:endParaRPr lang="nl-NL" dirty="0">
              <a:solidFill>
                <a:srgbClr val="C00000"/>
              </a:solidFill>
            </a:endParaRPr>
          </a:p>
        </p:txBody>
      </p:sp>
    </p:spTree>
    <p:extLst>
      <p:ext uri="{BB962C8B-B14F-4D97-AF65-F5344CB8AC3E}">
        <p14:creationId xmlns:p14="http://schemas.microsoft.com/office/powerpoint/2010/main" val="2145080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Passive</a:t>
            </a:r>
            <a:r>
              <a:rPr lang="nl-NL" dirty="0" smtClean="0"/>
              <a:t> </a:t>
            </a:r>
            <a:r>
              <a:rPr lang="nl-NL" dirty="0" err="1" smtClean="0"/>
              <a:t>imbalance</a:t>
            </a:r>
            <a:r>
              <a:rPr lang="nl-NL" dirty="0" smtClean="0"/>
              <a:t> – </a:t>
            </a:r>
            <a:r>
              <a:rPr lang="nl-NL" dirty="0" err="1" smtClean="0"/>
              <a:t>lower</a:t>
            </a:r>
            <a:r>
              <a:rPr lang="nl-NL" dirty="0" smtClean="0"/>
              <a:t> limit</a:t>
            </a:r>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95" y="787179"/>
            <a:ext cx="5181558" cy="4356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04452" y="1144988"/>
            <a:ext cx="290222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rgbClr val="C00000"/>
                </a:solidFill>
              </a:rPr>
              <a:t>Trends observed similar for train and test period. Method will suffice as simple forecast.</a:t>
            </a:r>
            <a:endParaRPr lang="nl-NL" dirty="0">
              <a:solidFill>
                <a:srgbClr val="C00000"/>
              </a:solidFill>
            </a:endParaRPr>
          </a:p>
        </p:txBody>
      </p:sp>
    </p:spTree>
    <p:extLst>
      <p:ext uri="{BB962C8B-B14F-4D97-AF65-F5344CB8AC3E}">
        <p14:creationId xmlns:p14="http://schemas.microsoft.com/office/powerpoint/2010/main" val="1713543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Passive</a:t>
            </a:r>
            <a:r>
              <a:rPr lang="nl-NL" dirty="0" smtClean="0"/>
              <a:t> </a:t>
            </a:r>
            <a:r>
              <a:rPr lang="nl-NL" dirty="0" err="1" smtClean="0"/>
              <a:t>imbalance</a:t>
            </a:r>
            <a:r>
              <a:rPr lang="nl-NL" dirty="0" smtClean="0"/>
              <a:t> - </a:t>
            </a:r>
            <a:r>
              <a:rPr lang="nl-NL" dirty="0" err="1" smtClean="0"/>
              <a:t>results</a:t>
            </a:r>
            <a:endParaRPr lang="nl-NL" dirty="0"/>
          </a:p>
        </p:txBody>
      </p:sp>
      <p:sp>
        <p:nvSpPr>
          <p:cNvPr id="3" name="Tekstvak 2"/>
          <p:cNvSpPr txBox="1"/>
          <p:nvPr/>
        </p:nvSpPr>
        <p:spPr>
          <a:xfrm>
            <a:off x="711200" y="886881"/>
            <a:ext cx="7907867" cy="3416320"/>
          </a:xfrm>
          <a:prstGeom prst="rect">
            <a:avLst/>
          </a:prstGeom>
          <a:noFill/>
        </p:spPr>
        <p:txBody>
          <a:bodyPr wrap="square" rtlCol="0">
            <a:spAutoFit/>
          </a:bodyPr>
          <a:lstStyle/>
          <a:p>
            <a:r>
              <a:rPr lang="nl-NL" dirty="0" err="1">
                <a:latin typeface="Verdana" panose="020B0604030504040204" pitchFamily="34" charset="0"/>
                <a:ea typeface="Verdana" panose="020B0604030504040204" pitchFamily="34" charset="0"/>
                <a:cs typeface="Verdana" panose="020B0604030504040204" pitchFamily="34" charset="0"/>
              </a:rPr>
              <a:t>Lower</a:t>
            </a:r>
            <a:r>
              <a:rPr lang="nl-NL" dirty="0">
                <a:latin typeface="Verdana" panose="020B0604030504040204" pitchFamily="34" charset="0"/>
                <a:ea typeface="Verdana" panose="020B0604030504040204" pitchFamily="34" charset="0"/>
                <a:cs typeface="Verdana" panose="020B0604030504040204" pitchFamily="34" charset="0"/>
              </a:rPr>
              <a:t> limit:</a:t>
            </a:r>
          </a:p>
          <a:p>
            <a:pPr marL="285750" indent="-285750">
              <a:buFont typeface="Arial" panose="020B0604020202020204" pitchFamily="34" charset="0"/>
              <a:buChar char="•"/>
            </a:pPr>
            <a:r>
              <a:rPr lang="nl-NL" dirty="0" err="1">
                <a:latin typeface="Verdana" panose="020B0604030504040204" pitchFamily="34" charset="0"/>
                <a:ea typeface="Verdana" panose="020B0604030504040204" pitchFamily="34" charset="0"/>
                <a:cs typeface="Verdana" panose="020B0604030504040204" pitchFamily="34" charset="0"/>
              </a:rPr>
              <a:t>Average</a:t>
            </a:r>
            <a:r>
              <a:rPr lang="nl-NL" dirty="0">
                <a:latin typeface="Verdana" panose="020B0604030504040204" pitchFamily="34" charset="0"/>
                <a:ea typeface="Verdana" panose="020B0604030504040204" pitchFamily="34" charset="0"/>
                <a:cs typeface="Verdana" panose="020B0604030504040204" pitchFamily="34" charset="0"/>
              </a:rPr>
              <a:t> spread = -12,67 EUR/MWh</a:t>
            </a:r>
          </a:p>
          <a:p>
            <a:pPr marL="285750" indent="-285750">
              <a:buFont typeface="Arial" panose="020B0604020202020204" pitchFamily="34" charset="0"/>
              <a:buChar char="•"/>
            </a:pPr>
            <a:r>
              <a:rPr lang="nl-NL" dirty="0" err="1">
                <a:latin typeface="Verdana" panose="020B0604030504040204" pitchFamily="34" charset="0"/>
                <a:ea typeface="Verdana" panose="020B0604030504040204" pitchFamily="34" charset="0"/>
                <a:cs typeface="Verdana" panose="020B0604030504040204" pitchFamily="34" charset="0"/>
              </a:rPr>
              <a:t>Earning</a:t>
            </a:r>
            <a:r>
              <a:rPr lang="nl-NL" dirty="0">
                <a:latin typeface="Verdana" panose="020B0604030504040204" pitchFamily="34" charset="0"/>
                <a:ea typeface="Verdana" panose="020B0604030504040204" pitchFamily="34" charset="0"/>
                <a:cs typeface="Verdana" panose="020B0604030504040204" pitchFamily="34" charset="0"/>
              </a:rPr>
              <a:t> per boiler = 23,89 EUR/</a:t>
            </a:r>
            <a:r>
              <a:rPr lang="nl-NL" dirty="0" err="1">
                <a:latin typeface="Verdana" panose="020B0604030504040204" pitchFamily="34" charset="0"/>
                <a:ea typeface="Verdana" panose="020B0604030504040204" pitchFamily="34" charset="0"/>
                <a:cs typeface="Verdana" panose="020B0604030504040204" pitchFamily="34" charset="0"/>
              </a:rPr>
              <a:t>year</a:t>
            </a:r>
            <a:endParaRPr lang="nl-NL" dirty="0">
              <a:latin typeface="Verdana" panose="020B0604030504040204" pitchFamily="34" charset="0"/>
              <a:ea typeface="Verdana" panose="020B0604030504040204" pitchFamily="34" charset="0"/>
              <a:cs typeface="Verdana" panose="020B0604030504040204" pitchFamily="34" charset="0"/>
            </a:endParaRPr>
          </a:p>
          <a:p>
            <a:endParaRPr lang="nl-NL" dirty="0" smtClean="0">
              <a:latin typeface="Verdana" panose="020B0604030504040204" pitchFamily="34" charset="0"/>
              <a:ea typeface="Verdana" panose="020B0604030504040204" pitchFamily="34" charset="0"/>
              <a:cs typeface="Verdana" panose="020B0604030504040204" pitchFamily="34" charset="0"/>
            </a:endParaRPr>
          </a:p>
          <a:p>
            <a:r>
              <a:rPr lang="nl-NL" dirty="0" err="1" smtClean="0">
                <a:latin typeface="Verdana" panose="020B0604030504040204" pitchFamily="34" charset="0"/>
                <a:ea typeface="Verdana" panose="020B0604030504040204" pitchFamily="34" charset="0"/>
                <a:cs typeface="Verdana" panose="020B0604030504040204" pitchFamily="34" charset="0"/>
              </a:rPr>
              <a:t>Upper</a:t>
            </a:r>
            <a:r>
              <a:rPr lang="nl-NL" dirty="0" smtClean="0">
                <a:latin typeface="Verdana" panose="020B0604030504040204" pitchFamily="34" charset="0"/>
                <a:ea typeface="Verdana" panose="020B0604030504040204" pitchFamily="34" charset="0"/>
                <a:cs typeface="Verdana" panose="020B0604030504040204" pitchFamily="34" charset="0"/>
              </a:rPr>
              <a:t> limit:</a:t>
            </a:r>
          </a:p>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Average</a:t>
            </a:r>
            <a:r>
              <a:rPr lang="nl-NL" dirty="0" smtClean="0">
                <a:latin typeface="Verdana" panose="020B0604030504040204" pitchFamily="34" charset="0"/>
                <a:ea typeface="Verdana" panose="020B0604030504040204" pitchFamily="34" charset="0"/>
                <a:cs typeface="Verdana" panose="020B0604030504040204" pitchFamily="34" charset="0"/>
              </a:rPr>
              <a:t> spread = -50,17 EUR/MWh</a:t>
            </a:r>
          </a:p>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Earning</a:t>
            </a:r>
            <a:r>
              <a:rPr lang="nl-NL" dirty="0" smtClean="0">
                <a:latin typeface="Verdana" panose="020B0604030504040204" pitchFamily="34" charset="0"/>
                <a:ea typeface="Verdana" panose="020B0604030504040204" pitchFamily="34" charset="0"/>
                <a:cs typeface="Verdana" panose="020B0604030504040204" pitchFamily="34" charset="0"/>
              </a:rPr>
              <a:t> per boiler = 94,60 EUR/</a:t>
            </a:r>
            <a:r>
              <a:rPr lang="nl-NL" dirty="0" err="1" smtClean="0">
                <a:latin typeface="Verdana" panose="020B0604030504040204" pitchFamily="34" charset="0"/>
                <a:ea typeface="Verdana" panose="020B0604030504040204" pitchFamily="34" charset="0"/>
                <a:cs typeface="Verdana" panose="020B0604030504040204" pitchFamily="34" charset="0"/>
              </a:rPr>
              <a:t>year</a:t>
            </a:r>
            <a:endParaRPr lang="nl-NL"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buFont typeface="Arial" panose="020B0604020202020204" pitchFamily="34" charset="0"/>
              <a:buChar char="•"/>
            </a:pPr>
            <a:endParaRPr lang="nl-NL"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Profitability to large extend dependent on selecting the most profitable PTU’s, i.e. having a good imbalance price forecast.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Technically less demanding than R1.</a:t>
            </a:r>
            <a:endParaRPr lang="nl-NL"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5401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a:t>
            </a:r>
            <a:endParaRPr lang="nl-NL" dirty="0"/>
          </a:p>
        </p:txBody>
      </p:sp>
      <p:sp>
        <p:nvSpPr>
          <p:cNvPr id="3" name="TextBox 2"/>
          <p:cNvSpPr txBox="1"/>
          <p:nvPr/>
        </p:nvSpPr>
        <p:spPr>
          <a:xfrm>
            <a:off x="810001" y="923925"/>
            <a:ext cx="7543424" cy="4031873"/>
          </a:xfrm>
          <a:prstGeom prst="rect">
            <a:avLst/>
          </a:prstGeom>
          <a:noFill/>
        </p:spPr>
        <p:txBody>
          <a:bodyPr wrap="square" rtlCol="0">
            <a:spAutoFit/>
          </a:bodyPr>
          <a:lstStyle/>
          <a:p>
            <a:pPr marL="285750" indent="-285750">
              <a:buFontTx/>
              <a:buChar char="-"/>
            </a:pPr>
            <a:r>
              <a:rPr lang="en-US" sz="1600" dirty="0" smtClean="0"/>
              <a:t>Advantage over passive imbalance, is the absence of downward risk .</a:t>
            </a:r>
          </a:p>
          <a:p>
            <a:pPr marL="285750" indent="-285750">
              <a:buFontTx/>
              <a:buChar char="-"/>
            </a:pPr>
            <a:r>
              <a:rPr lang="en-US" sz="1600" dirty="0" smtClean="0"/>
              <a:t>R2 </a:t>
            </a:r>
            <a:r>
              <a:rPr lang="en-US" sz="1600" dirty="0"/>
              <a:t>o</a:t>
            </a:r>
            <a:r>
              <a:rPr lang="en-US" sz="1600" dirty="0" smtClean="0"/>
              <a:t>ffer consists of:</a:t>
            </a:r>
          </a:p>
          <a:p>
            <a:pPr marL="742950" lvl="1" indent="-285750">
              <a:buFontTx/>
              <a:buChar char="-"/>
            </a:pPr>
            <a:r>
              <a:rPr lang="en-US" sz="1600" dirty="0" smtClean="0"/>
              <a:t>Capacity, price, ramp rate per PTU</a:t>
            </a:r>
          </a:p>
          <a:p>
            <a:pPr marL="285750" indent="-285750">
              <a:buFontTx/>
              <a:buChar char="-"/>
            </a:pPr>
            <a:r>
              <a:rPr lang="en-US" sz="1600" dirty="0" smtClean="0"/>
              <a:t>Rules &amp; regulations:</a:t>
            </a:r>
          </a:p>
          <a:p>
            <a:pPr marL="742950" lvl="1" indent="-285750">
              <a:buFontTx/>
              <a:buChar char="-"/>
            </a:pPr>
            <a:r>
              <a:rPr lang="en-US" sz="1600" dirty="0" smtClean="0"/>
              <a:t>Up 75 minutes before delivery able to adjust bid</a:t>
            </a:r>
          </a:p>
          <a:p>
            <a:pPr marL="742950" lvl="1" indent="-285750">
              <a:buFontTx/>
              <a:buChar char="-"/>
            </a:pPr>
            <a:r>
              <a:rPr lang="en-US" sz="1600" dirty="0" smtClean="0"/>
              <a:t>Able to bid ramp up and down capacity separately </a:t>
            </a:r>
          </a:p>
          <a:p>
            <a:pPr marL="285750" indent="-285750">
              <a:buFontTx/>
              <a:buChar char="-"/>
            </a:pPr>
            <a:r>
              <a:rPr lang="en-US" sz="1600" dirty="0" smtClean="0"/>
              <a:t>Voluntary vs contracted</a:t>
            </a:r>
          </a:p>
          <a:p>
            <a:pPr marL="742950" lvl="1" indent="-285750">
              <a:buFontTx/>
              <a:buChar char="-"/>
            </a:pPr>
            <a:r>
              <a:rPr lang="en-US" sz="1600" dirty="0" smtClean="0"/>
              <a:t>The contracted capacity always needs to be offered (can play with price).</a:t>
            </a:r>
          </a:p>
          <a:p>
            <a:pPr marL="742950" lvl="1" indent="-285750">
              <a:buFontTx/>
              <a:buChar char="-"/>
            </a:pPr>
            <a:r>
              <a:rPr lang="en-US" sz="1600" dirty="0" smtClean="0"/>
              <a:t>Contracted capacity requires back-up in case of planned and unplanned unavailability (spinning back-up).</a:t>
            </a:r>
          </a:p>
          <a:p>
            <a:pPr marL="742950" lvl="1" indent="-285750">
              <a:buFontTx/>
              <a:buChar char="-"/>
            </a:pPr>
            <a:r>
              <a:rPr lang="en-US" sz="1600" dirty="0"/>
              <a:t>If fail to comply with bid</a:t>
            </a:r>
            <a:r>
              <a:rPr lang="en-US" sz="1600" dirty="0" smtClean="0"/>
              <a:t>, voluntary; </a:t>
            </a:r>
            <a:r>
              <a:rPr lang="en-US" sz="1600" dirty="0" err="1"/>
              <a:t>TenneT</a:t>
            </a:r>
            <a:r>
              <a:rPr lang="en-US" sz="1600" dirty="0"/>
              <a:t> gives warning, </a:t>
            </a:r>
            <a:r>
              <a:rPr lang="en-US" sz="1600" dirty="0" smtClean="0"/>
              <a:t>contracted; financial penalty.</a:t>
            </a:r>
          </a:p>
          <a:p>
            <a:pPr marL="742950" lvl="1" indent="-285750">
              <a:buFontTx/>
              <a:buChar char="-"/>
            </a:pPr>
            <a:r>
              <a:rPr lang="en-US" sz="1600" dirty="0" smtClean="0"/>
              <a:t>Contracted capacity fee </a:t>
            </a:r>
            <a:r>
              <a:rPr lang="en-US" sz="1600" dirty="0" err="1" smtClean="0"/>
              <a:t>approx</a:t>
            </a:r>
            <a:r>
              <a:rPr lang="en-US" sz="1600" dirty="0" smtClean="0"/>
              <a:t> 18k EUR/quarter</a:t>
            </a:r>
          </a:p>
          <a:p>
            <a:pPr marL="742950" lvl="1" indent="-285750">
              <a:buFontTx/>
              <a:buChar char="-"/>
            </a:pPr>
            <a:r>
              <a:rPr lang="en-US" sz="1600" dirty="0" smtClean="0"/>
              <a:t>Hence: In this analysis only voluntary capacity is considered</a:t>
            </a:r>
          </a:p>
          <a:p>
            <a:pPr marL="285750" indent="-285750">
              <a:buFontTx/>
              <a:buChar char="-"/>
            </a:pPr>
            <a:r>
              <a:rPr lang="en-US" sz="1600" dirty="0" err="1" smtClean="0"/>
              <a:t>Callrate</a:t>
            </a:r>
            <a:endParaRPr lang="en-US" sz="1600" dirty="0" smtClean="0"/>
          </a:p>
          <a:p>
            <a:pPr marL="742950" lvl="1" indent="-285750">
              <a:buFontTx/>
              <a:buChar char="-"/>
            </a:pPr>
            <a:r>
              <a:rPr lang="en-US" sz="1600" dirty="0" smtClean="0"/>
              <a:t>Depends on: price, asset’s ramp rate, imbalance volume</a:t>
            </a:r>
            <a:endParaRPr lang="nl-NL" sz="1600" dirty="0"/>
          </a:p>
        </p:txBody>
      </p:sp>
    </p:spTree>
    <p:extLst>
      <p:ext uri="{BB962C8B-B14F-4D97-AF65-F5344CB8AC3E}">
        <p14:creationId xmlns:p14="http://schemas.microsoft.com/office/powerpoint/2010/main" val="29255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nl-NL" dirty="0"/>
          </a:p>
        </p:txBody>
      </p:sp>
      <p:sp>
        <p:nvSpPr>
          <p:cNvPr id="3" name="TextBox 2"/>
          <p:cNvSpPr txBox="1"/>
          <p:nvPr/>
        </p:nvSpPr>
        <p:spPr>
          <a:xfrm>
            <a:off x="810001" y="1047750"/>
            <a:ext cx="7763983"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Capacity used 2750 W (less risk averse than for passive imbalance).</a:t>
            </a:r>
          </a:p>
          <a:p>
            <a:pPr marL="285750" indent="-285750">
              <a:buFont typeface="Arial" panose="020B0604020202020204" pitchFamily="34" charset="0"/>
              <a:buChar char="•"/>
            </a:pPr>
            <a:r>
              <a:rPr lang="en-US" dirty="0" smtClean="0"/>
              <a:t>Burning time per day: 1.75 hours or 7 PTU</a:t>
            </a:r>
          </a:p>
          <a:p>
            <a:pPr marL="285750" indent="-285750">
              <a:buFont typeface="Arial" panose="020B0604020202020204" pitchFamily="34" charset="0"/>
              <a:buChar char="•"/>
            </a:pPr>
            <a:r>
              <a:rPr lang="en-US" dirty="0" smtClean="0"/>
              <a:t>Taking into account the amount of minutes </a:t>
            </a:r>
            <a:r>
              <a:rPr lang="en-US" dirty="0"/>
              <a:t>o</a:t>
            </a:r>
            <a:r>
              <a:rPr lang="en-US" dirty="0" smtClean="0"/>
              <a:t>f actual ramping down.</a:t>
            </a:r>
          </a:p>
          <a:p>
            <a:pPr marL="285750" indent="-285750">
              <a:buFont typeface="Arial" panose="020B0604020202020204" pitchFamily="34" charset="0"/>
              <a:buChar char="•"/>
            </a:pPr>
            <a:r>
              <a:rPr lang="en-US" dirty="0" smtClean="0"/>
              <a:t>Assumptions:</a:t>
            </a:r>
          </a:p>
          <a:p>
            <a:pPr marL="742950" lvl="1" indent="-285750">
              <a:buFont typeface="Arial" panose="020B0604020202020204" pitchFamily="34" charset="0"/>
              <a:buChar char="•"/>
            </a:pPr>
            <a:r>
              <a:rPr lang="en-US" dirty="0" smtClean="0"/>
              <a:t>Price taker: do no influence price/volume. </a:t>
            </a:r>
          </a:p>
          <a:p>
            <a:pPr marL="742950" lvl="1" indent="-285750">
              <a:buFont typeface="Arial" panose="020B0604020202020204" pitchFamily="34" charset="0"/>
              <a:buChar char="•"/>
            </a:pPr>
            <a:r>
              <a:rPr lang="en-US" dirty="0" smtClean="0"/>
              <a:t>Volume is offered at APX price</a:t>
            </a:r>
          </a:p>
          <a:p>
            <a:endParaRPr lang="en-US" dirty="0" smtClean="0"/>
          </a:p>
          <a:p>
            <a:endParaRPr lang="en-US" dirty="0" smtClean="0"/>
          </a:p>
          <a:p>
            <a:endParaRPr lang="nl-NL" dirty="0"/>
          </a:p>
        </p:txBody>
      </p:sp>
    </p:spTree>
    <p:extLst>
      <p:ext uri="{BB962C8B-B14F-4D97-AF65-F5344CB8AC3E}">
        <p14:creationId xmlns:p14="http://schemas.microsoft.com/office/powerpoint/2010/main" val="63187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Trends</a:t>
            </a:r>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08" y="779416"/>
            <a:ext cx="4357686" cy="4264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18857" y="961901"/>
            <a:ext cx="4251366" cy="1200329"/>
          </a:xfrm>
          <a:prstGeom prst="rect">
            <a:avLst/>
          </a:prstGeom>
          <a:noFill/>
        </p:spPr>
        <p:txBody>
          <a:bodyPr wrap="square" rtlCol="0">
            <a:spAutoFit/>
          </a:bodyPr>
          <a:lstStyle/>
          <a:p>
            <a:r>
              <a:rPr lang="en-US" dirty="0" smtClean="0"/>
              <a:t>A clear correlation is observed between the median price spread and the median number of minutes of ramping down per PTU. </a:t>
            </a:r>
            <a:endParaRPr lang="nl-NL" dirty="0"/>
          </a:p>
        </p:txBody>
      </p:sp>
    </p:spTree>
    <p:extLst>
      <p:ext uri="{BB962C8B-B14F-4D97-AF65-F5344CB8AC3E}">
        <p14:creationId xmlns:p14="http://schemas.microsoft.com/office/powerpoint/2010/main" val="2177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Aim</a:t>
            </a:r>
            <a:endParaRPr lang="nl-NL" dirty="0"/>
          </a:p>
        </p:txBody>
      </p:sp>
      <p:sp>
        <p:nvSpPr>
          <p:cNvPr id="3" name="Tekstvak 2"/>
          <p:cNvSpPr txBox="1"/>
          <p:nvPr/>
        </p:nvSpPr>
        <p:spPr>
          <a:xfrm>
            <a:off x="711200" y="886881"/>
            <a:ext cx="7907867" cy="1200329"/>
          </a:xfrm>
          <a:prstGeom prst="rect">
            <a:avLst/>
          </a:prstGeom>
          <a:noFill/>
        </p:spPr>
        <p:txBody>
          <a:bodyPr wrap="square" rtlCol="0">
            <a:spAutoFit/>
          </a:bodyPr>
          <a:lstStyle/>
          <a:p>
            <a:r>
              <a:rPr lang="nl-NL" dirty="0" err="1" smtClean="0">
                <a:latin typeface="Verdana" panose="020B0604030504040204" pitchFamily="34" charset="0"/>
                <a:ea typeface="Verdana" panose="020B0604030504040204" pitchFamily="34" charset="0"/>
                <a:cs typeface="Verdana" panose="020B0604030504040204" pitchFamily="34" charset="0"/>
              </a:rPr>
              <a:t>Determine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value</a:t>
            </a:r>
            <a:r>
              <a:rPr lang="nl-NL" dirty="0" smtClean="0">
                <a:latin typeface="Verdana" panose="020B0604030504040204" pitchFamily="34" charset="0"/>
                <a:ea typeface="Verdana" panose="020B0604030504040204" pitchFamily="34" charset="0"/>
                <a:cs typeface="Verdana" panose="020B0604030504040204" pitchFamily="34" charset="0"/>
              </a:rPr>
              <a:t> of e-Boiler as </a:t>
            </a:r>
            <a:r>
              <a:rPr lang="nl-NL" dirty="0" err="1" smtClean="0">
                <a:latin typeface="Verdana" panose="020B0604030504040204" pitchFamily="34" charset="0"/>
                <a:ea typeface="Verdana" panose="020B0604030504040204" pitchFamily="34" charset="0"/>
                <a:cs typeface="Verdana" panose="020B0604030504040204" pitchFamily="34" charset="0"/>
              </a:rPr>
              <a:t>flex</a:t>
            </a:r>
            <a:r>
              <a:rPr lang="nl-NL" dirty="0" smtClean="0">
                <a:latin typeface="Verdana" panose="020B0604030504040204" pitchFamily="34" charset="0"/>
                <a:ea typeface="Verdana" panose="020B0604030504040204" pitchFamily="34" charset="0"/>
                <a:cs typeface="Verdana" panose="020B0604030504040204" pitchFamily="34" charset="0"/>
              </a:rPr>
              <a:t> asset on </a:t>
            </a:r>
            <a:r>
              <a:rPr lang="nl-NL" dirty="0" err="1" smtClean="0">
                <a:latin typeface="Verdana" panose="020B0604030504040204" pitchFamily="34" charset="0"/>
                <a:ea typeface="Verdana" panose="020B0604030504040204" pitchFamily="34" charset="0"/>
                <a:cs typeface="Verdana" panose="020B0604030504040204" pitchFamily="34" charset="0"/>
              </a:rPr>
              <a:t>three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flex</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markets</a:t>
            </a:r>
            <a:r>
              <a:rPr lang="nl-NL" dirty="0" smtClean="0">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R1 – </a:t>
            </a:r>
            <a:r>
              <a:rPr lang="nl-NL" dirty="0" err="1" smtClean="0">
                <a:latin typeface="Verdana" panose="020B0604030504040204" pitchFamily="34" charset="0"/>
                <a:ea typeface="Verdana" panose="020B0604030504040204" pitchFamily="34" charset="0"/>
                <a:cs typeface="Verdana" panose="020B0604030504040204" pitchFamily="34" charset="0"/>
              </a:rPr>
              <a:t>frequency</a:t>
            </a:r>
            <a:r>
              <a:rPr lang="nl-NL" dirty="0" smtClean="0">
                <a:latin typeface="Verdana" panose="020B0604030504040204" pitchFamily="34" charset="0"/>
                <a:ea typeface="Verdana" panose="020B0604030504040204" pitchFamily="34" charset="0"/>
                <a:cs typeface="Verdana" panose="020B0604030504040204" pitchFamily="34" charset="0"/>
              </a:rPr>
              <a:t> control</a:t>
            </a:r>
          </a:p>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Passive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imbalance</a:t>
            </a:r>
            <a:endParaRPr lang="nl-NL"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R2 – reserve </a:t>
            </a:r>
            <a:r>
              <a:rPr lang="nl-NL" dirty="0" err="1" smtClean="0">
                <a:latin typeface="Verdana" panose="020B0604030504040204" pitchFamily="34" charset="0"/>
                <a:ea typeface="Verdana" panose="020B0604030504040204" pitchFamily="34" charset="0"/>
                <a:cs typeface="Verdana" panose="020B0604030504040204" pitchFamily="34" charset="0"/>
              </a:rPr>
              <a:t>capacity</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contracted</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vs</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voluntary</a:t>
            </a:r>
            <a:r>
              <a:rPr lang="nl-NL" dirty="0" smtClean="0">
                <a:latin typeface="Verdana" panose="020B0604030504040204" pitchFamily="34" charset="0"/>
                <a:ea typeface="Verdana" panose="020B0604030504040204" pitchFamily="34" charset="0"/>
                <a:cs typeface="Verdana" panose="020B0604030504040204" pitchFamily="34" charset="0"/>
              </a:rPr>
              <a:t>)</a:t>
            </a:r>
            <a:endParaRPr lang="nl-NL"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4809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Trends</a:t>
            </a:r>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84" y="760020"/>
            <a:ext cx="4511200" cy="4165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68883" y="1063440"/>
            <a:ext cx="3265713" cy="923330"/>
          </a:xfrm>
          <a:prstGeom prst="rect">
            <a:avLst/>
          </a:prstGeom>
          <a:noFill/>
        </p:spPr>
        <p:txBody>
          <a:bodyPr wrap="square" rtlCol="0">
            <a:spAutoFit/>
          </a:bodyPr>
          <a:lstStyle/>
          <a:p>
            <a:r>
              <a:rPr lang="en-US" dirty="0" smtClean="0"/>
              <a:t>In 99.3% of the days there is more than 1.75 hours of ramping down per day.</a:t>
            </a:r>
          </a:p>
        </p:txBody>
      </p:sp>
    </p:spTree>
    <p:extLst>
      <p:ext uri="{BB962C8B-B14F-4D97-AF65-F5344CB8AC3E}">
        <p14:creationId xmlns:p14="http://schemas.microsoft.com/office/powerpoint/2010/main" val="84486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252000"/>
            <a:ext cx="6476979" cy="338554"/>
          </a:xfrm>
        </p:spPr>
        <p:txBody>
          <a:bodyPr/>
          <a:lstStyle/>
          <a:p>
            <a:r>
              <a:rPr lang="en-US" dirty="0" smtClean="0"/>
              <a:t>R2 – Upper Limit</a:t>
            </a:r>
            <a:endParaRPr lang="nl-NL" dirty="0"/>
          </a:p>
        </p:txBody>
      </p:sp>
      <p:sp>
        <p:nvSpPr>
          <p:cNvPr id="4" name="TextBox 3"/>
          <p:cNvSpPr txBox="1"/>
          <p:nvPr/>
        </p:nvSpPr>
        <p:spPr>
          <a:xfrm>
            <a:off x="809999" y="914400"/>
            <a:ext cx="8072743" cy="2308324"/>
          </a:xfrm>
          <a:prstGeom prst="rect">
            <a:avLst/>
          </a:prstGeom>
          <a:noFill/>
        </p:spPr>
        <p:txBody>
          <a:bodyPr wrap="square" rtlCol="0">
            <a:spAutoFit/>
          </a:bodyPr>
          <a:lstStyle/>
          <a:p>
            <a:r>
              <a:rPr lang="en-US" dirty="0" smtClean="0"/>
              <a:t>Method:</a:t>
            </a:r>
          </a:p>
          <a:p>
            <a:pPr marL="285750" indent="-285750">
              <a:buFont typeface="Arial" panose="020B0604020202020204" pitchFamily="34" charset="0"/>
              <a:buChar char="•"/>
            </a:pPr>
            <a:r>
              <a:rPr lang="en-US" dirty="0" smtClean="0"/>
              <a:t>Boilers supply down ramping capacity on most profitable 1.75 hours of every day.</a:t>
            </a:r>
          </a:p>
          <a:p>
            <a:pPr marL="285750" indent="-285750">
              <a:buFont typeface="Arial" panose="020B0604020202020204" pitchFamily="34" charset="0"/>
              <a:buChar char="•"/>
            </a:pPr>
            <a:r>
              <a:rPr lang="en-US" dirty="0" smtClean="0"/>
              <a:t>Call rate of the boilers is 1. </a:t>
            </a:r>
          </a:p>
          <a:p>
            <a:pPr marL="285750" indent="-285750">
              <a:buFont typeface="Arial" panose="020B0604020202020204" pitchFamily="34" charset="0"/>
              <a:buChar char="•"/>
            </a:pPr>
            <a:r>
              <a:rPr lang="en-US" dirty="0" smtClean="0"/>
              <a:t>No ramp rate; pool of boilers can switch on/off instantaneously  </a:t>
            </a:r>
          </a:p>
          <a:p>
            <a:endParaRPr lang="en-US" dirty="0" smtClean="0"/>
          </a:p>
          <a:p>
            <a:r>
              <a:rPr lang="en-US" dirty="0" smtClean="0"/>
              <a:t>Results:</a:t>
            </a:r>
          </a:p>
          <a:p>
            <a:r>
              <a:rPr lang="nl-NL" dirty="0" smtClean="0"/>
              <a:t>The </a:t>
            </a:r>
            <a:r>
              <a:rPr lang="nl-NL" dirty="0" err="1" smtClean="0"/>
              <a:t>upper</a:t>
            </a:r>
            <a:r>
              <a:rPr lang="nl-NL" dirty="0" smtClean="0"/>
              <a:t> limit of </a:t>
            </a:r>
            <a:r>
              <a:rPr lang="nl-NL" dirty="0" err="1" smtClean="0"/>
              <a:t>the</a:t>
            </a:r>
            <a:r>
              <a:rPr lang="nl-NL" dirty="0" smtClean="0"/>
              <a:t> </a:t>
            </a:r>
            <a:r>
              <a:rPr lang="nl-NL" dirty="0" err="1" smtClean="0"/>
              <a:t>income</a:t>
            </a:r>
            <a:r>
              <a:rPr lang="nl-NL" dirty="0" smtClean="0"/>
              <a:t> on </a:t>
            </a:r>
            <a:r>
              <a:rPr lang="nl-NL" dirty="0" err="1" smtClean="0"/>
              <a:t>the</a:t>
            </a:r>
            <a:r>
              <a:rPr lang="nl-NL" dirty="0" smtClean="0"/>
              <a:t> R2 market per boiler is 255 EUR/</a:t>
            </a:r>
            <a:r>
              <a:rPr lang="nl-NL" dirty="0" err="1" smtClean="0"/>
              <a:t>year</a:t>
            </a:r>
            <a:r>
              <a:rPr lang="nl-NL" dirty="0" smtClean="0"/>
              <a:t>, </a:t>
            </a:r>
            <a:r>
              <a:rPr lang="nl-NL" dirty="0" err="1" smtClean="0"/>
              <a:t>this</a:t>
            </a:r>
            <a:r>
              <a:rPr lang="nl-NL" dirty="0" smtClean="0"/>
              <a:t> is </a:t>
            </a:r>
            <a:r>
              <a:rPr lang="nl-NL" dirty="0" err="1" smtClean="0"/>
              <a:t>with</a:t>
            </a:r>
            <a:r>
              <a:rPr lang="nl-NL" dirty="0" smtClean="0"/>
              <a:t> respect </a:t>
            </a:r>
            <a:r>
              <a:rPr lang="nl-NL" dirty="0" err="1" smtClean="0"/>
              <a:t>to</a:t>
            </a:r>
            <a:r>
              <a:rPr lang="nl-NL" dirty="0" smtClean="0"/>
              <a:t> </a:t>
            </a:r>
            <a:r>
              <a:rPr lang="nl-NL" dirty="0" err="1" smtClean="0"/>
              <a:t>buying</a:t>
            </a:r>
            <a:r>
              <a:rPr lang="nl-NL" dirty="0" smtClean="0"/>
              <a:t> </a:t>
            </a:r>
            <a:r>
              <a:rPr lang="nl-NL" dirty="0" err="1" smtClean="0"/>
              <a:t>all</a:t>
            </a:r>
            <a:r>
              <a:rPr lang="nl-NL" dirty="0" smtClean="0"/>
              <a:t> </a:t>
            </a:r>
            <a:r>
              <a:rPr lang="nl-NL" dirty="0" err="1" smtClean="0"/>
              <a:t>the</a:t>
            </a:r>
            <a:r>
              <a:rPr lang="nl-NL" dirty="0" smtClean="0"/>
              <a:t> power </a:t>
            </a:r>
            <a:r>
              <a:rPr lang="nl-NL" dirty="0" err="1" smtClean="0"/>
              <a:t>needed</a:t>
            </a:r>
            <a:r>
              <a:rPr lang="nl-NL" dirty="0" smtClean="0"/>
              <a:t> on </a:t>
            </a:r>
            <a:r>
              <a:rPr lang="nl-NL" dirty="0" err="1" smtClean="0"/>
              <a:t>the</a:t>
            </a:r>
            <a:r>
              <a:rPr lang="nl-NL" dirty="0" smtClean="0"/>
              <a:t> APX market </a:t>
            </a:r>
            <a:r>
              <a:rPr lang="nl-NL" dirty="0" err="1" smtClean="0"/>
              <a:t>the</a:t>
            </a:r>
            <a:r>
              <a:rPr lang="nl-NL" dirty="0" smtClean="0"/>
              <a:t> </a:t>
            </a:r>
            <a:r>
              <a:rPr lang="nl-NL" dirty="0" err="1" smtClean="0"/>
              <a:t>same</a:t>
            </a:r>
            <a:r>
              <a:rPr lang="nl-NL" dirty="0" smtClean="0"/>
              <a:t> </a:t>
            </a:r>
            <a:r>
              <a:rPr lang="nl-NL" dirty="0" err="1" smtClean="0"/>
              <a:t>hours</a:t>
            </a:r>
            <a:r>
              <a:rPr lang="nl-NL" dirty="0" smtClean="0"/>
              <a:t>.</a:t>
            </a:r>
            <a:endParaRPr lang="nl-NL" dirty="0"/>
          </a:p>
        </p:txBody>
      </p:sp>
    </p:spTree>
    <p:extLst>
      <p:ext uri="{BB962C8B-B14F-4D97-AF65-F5344CB8AC3E}">
        <p14:creationId xmlns:p14="http://schemas.microsoft.com/office/powerpoint/2010/main" val="3967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 – Lower Limit</a:t>
            </a:r>
            <a:endParaRPr lang="nl-NL" dirty="0"/>
          </a:p>
        </p:txBody>
      </p:sp>
      <p:sp>
        <p:nvSpPr>
          <p:cNvPr id="3" name="TextBox 2"/>
          <p:cNvSpPr txBox="1"/>
          <p:nvPr/>
        </p:nvSpPr>
        <p:spPr>
          <a:xfrm>
            <a:off x="810001" y="1009650"/>
            <a:ext cx="7680856" cy="2800767"/>
          </a:xfrm>
          <a:prstGeom prst="rect">
            <a:avLst/>
          </a:prstGeom>
          <a:noFill/>
        </p:spPr>
        <p:txBody>
          <a:bodyPr wrap="square" rtlCol="0">
            <a:spAutoFit/>
          </a:bodyPr>
          <a:lstStyle/>
          <a:p>
            <a:r>
              <a:rPr lang="en-US" sz="1600" dirty="0" smtClean="0"/>
              <a:t>Method:</a:t>
            </a:r>
          </a:p>
          <a:p>
            <a:r>
              <a:rPr lang="en-US" sz="1600" dirty="0" smtClean="0"/>
              <a:t>- To determine the lower limit of income on the R2 market the call rate is varied to study the impact on the income. Also, instead selecting the most profitable PTU, in this case the PTU in which regulating capacity is offered are selected randomly. </a:t>
            </a:r>
          </a:p>
          <a:p>
            <a:r>
              <a:rPr lang="en-US" sz="1600" dirty="0" smtClean="0"/>
              <a:t>- If  for a day not called enough </a:t>
            </a:r>
            <a:r>
              <a:rPr lang="en-US" sz="1600" dirty="0" err="1" smtClean="0"/>
              <a:t>afregel</a:t>
            </a:r>
            <a:r>
              <a:rPr lang="en-US" sz="1600" dirty="0" smtClean="0"/>
              <a:t> capacity is called to get the 1.75 burning hours, then the remaining burning hours  are sold against the mean </a:t>
            </a:r>
            <a:r>
              <a:rPr lang="en-US" sz="1600" dirty="0" err="1" smtClean="0"/>
              <a:t>Afneem</a:t>
            </a:r>
            <a:r>
              <a:rPr lang="en-US" sz="1600" dirty="0" smtClean="0"/>
              <a:t> spread for that day.</a:t>
            </a:r>
          </a:p>
          <a:p>
            <a:pPr marL="171450" indent="-171450">
              <a:buFontTx/>
              <a:buChar char="-"/>
            </a:pPr>
            <a:r>
              <a:rPr lang="en-US" sz="1600" dirty="0" smtClean="0"/>
              <a:t>Power is offered at APX price on the R2 market, so no negative prices possible.</a:t>
            </a:r>
          </a:p>
          <a:p>
            <a:pPr marL="171450" indent="-171450">
              <a:buFontTx/>
              <a:buChar char="-"/>
            </a:pPr>
            <a:endParaRPr lang="en-US" sz="1600" dirty="0"/>
          </a:p>
          <a:p>
            <a:r>
              <a:rPr lang="en-US" sz="1600" dirty="0" smtClean="0"/>
              <a:t>Results:</a:t>
            </a:r>
          </a:p>
          <a:p>
            <a:r>
              <a:rPr lang="en-US" sz="1600" dirty="0" smtClean="0"/>
              <a:t>The lower limit of expected income on the R2 market is 45 EUR/boiler/year.</a:t>
            </a:r>
          </a:p>
          <a:p>
            <a:r>
              <a:rPr lang="en-US" sz="1600" dirty="0" smtClean="0"/>
              <a:t>See next slide for fig income vs </a:t>
            </a:r>
            <a:r>
              <a:rPr lang="en-US" sz="1600" dirty="0" err="1" smtClean="0"/>
              <a:t>callrate</a:t>
            </a:r>
            <a:r>
              <a:rPr lang="en-US" sz="1600" dirty="0" smtClean="0"/>
              <a:t>.</a:t>
            </a:r>
            <a:endParaRPr lang="nl-NL" sz="1600" dirty="0"/>
          </a:p>
        </p:txBody>
      </p:sp>
    </p:spTree>
    <p:extLst>
      <p:ext uri="{BB962C8B-B14F-4D97-AF65-F5344CB8AC3E}">
        <p14:creationId xmlns:p14="http://schemas.microsoft.com/office/powerpoint/2010/main" val="183602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91" y="823093"/>
            <a:ext cx="5291925" cy="4272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43304" y="823093"/>
            <a:ext cx="3793817" cy="2031325"/>
          </a:xfrm>
          <a:prstGeom prst="rect">
            <a:avLst/>
          </a:prstGeom>
          <a:noFill/>
        </p:spPr>
        <p:txBody>
          <a:bodyPr wrap="square" rtlCol="0">
            <a:spAutoFit/>
          </a:bodyPr>
          <a:lstStyle/>
          <a:p>
            <a:pPr marL="285750" indent="-285750">
              <a:buFontTx/>
              <a:buChar char="-"/>
            </a:pPr>
            <a:r>
              <a:rPr lang="en-US" dirty="0" smtClean="0"/>
              <a:t>Observed impact small due to random selection of PTU, i.e. if not enough minutes in one PTU a random other PTU is selected until no more minutes available. </a:t>
            </a:r>
          </a:p>
          <a:p>
            <a:pPr marL="285750" indent="-285750">
              <a:buFontTx/>
              <a:buChar char="-"/>
            </a:pPr>
            <a:r>
              <a:rPr lang="en-US" dirty="0" smtClean="0"/>
              <a:t>Impact will be larger for smarter R2-bidding strategy.</a:t>
            </a:r>
          </a:p>
        </p:txBody>
      </p:sp>
    </p:spTree>
    <p:extLst>
      <p:ext uri="{BB962C8B-B14F-4D97-AF65-F5344CB8AC3E}">
        <p14:creationId xmlns:p14="http://schemas.microsoft.com/office/powerpoint/2010/main" val="384828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750501" y="1485000"/>
            <a:ext cx="5129330" cy="492443"/>
          </a:xfrm>
        </p:spPr>
        <p:txBody>
          <a:bodyPr/>
          <a:lstStyle/>
          <a:p>
            <a:r>
              <a:rPr lang="en-US" sz="3200" dirty="0" smtClean="0">
                <a:solidFill>
                  <a:schemeClr val="accent4"/>
                </a:solidFill>
              </a:rPr>
              <a:t>Conclusions</a:t>
            </a:r>
            <a:endParaRPr lang="nl-NL" sz="3200" dirty="0">
              <a:solidFill>
                <a:schemeClr val="accent4"/>
              </a:solidFill>
            </a:endParaRPr>
          </a:p>
        </p:txBody>
      </p:sp>
      <p:sp>
        <p:nvSpPr>
          <p:cNvPr id="4" name="Tijdelijke aanduiding voor tekst 3"/>
          <p:cNvSpPr>
            <a:spLocks noGrp="1"/>
          </p:cNvSpPr>
          <p:nvPr>
            <p:ph type="body" sz="quarter" idx="10"/>
          </p:nvPr>
        </p:nvSpPr>
        <p:spPr>
          <a:xfrm>
            <a:off x="810000" y="4285016"/>
            <a:ext cx="3600000" cy="230832"/>
          </a:xfrm>
        </p:spPr>
        <p:txBody>
          <a:bodyPr/>
          <a:lstStyle/>
          <a:p>
            <a:endParaRPr lang="nl-NL" dirty="0"/>
          </a:p>
        </p:txBody>
      </p:sp>
    </p:spTree>
    <p:extLst>
      <p:ext uri="{BB962C8B-B14F-4D97-AF65-F5344CB8AC3E}">
        <p14:creationId xmlns:p14="http://schemas.microsoft.com/office/powerpoint/2010/main" val="988147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Conclusions</a:t>
            </a:r>
            <a:r>
              <a:rPr lang="nl-NL" dirty="0" smtClean="0"/>
              <a:t> &amp; </a:t>
            </a:r>
            <a:r>
              <a:rPr lang="nl-NL" dirty="0" err="1" smtClean="0"/>
              <a:t>Recommandations</a:t>
            </a:r>
            <a:endParaRPr lang="nl-NL" dirty="0"/>
          </a:p>
        </p:txBody>
      </p:sp>
      <p:sp>
        <p:nvSpPr>
          <p:cNvPr id="3" name="Tekstvak 2"/>
          <p:cNvSpPr txBox="1"/>
          <p:nvPr/>
        </p:nvSpPr>
        <p:spPr>
          <a:xfrm>
            <a:off x="711200" y="886881"/>
            <a:ext cx="8005288" cy="2308324"/>
          </a:xfrm>
          <a:prstGeom prst="rect">
            <a:avLst/>
          </a:prstGeom>
          <a:noFill/>
        </p:spPr>
        <p:txBody>
          <a:bodyPr wrap="square" rtlCol="0">
            <a:spAutoFit/>
          </a:bodyPr>
          <a:lstStyle/>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Expected</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income</a:t>
            </a:r>
            <a:r>
              <a:rPr lang="nl-NL" dirty="0" smtClean="0">
                <a:latin typeface="Verdana" panose="020B0604030504040204" pitchFamily="34" charset="0"/>
                <a:ea typeface="Verdana" panose="020B0604030504040204" pitchFamily="34" charset="0"/>
                <a:cs typeface="Verdana" panose="020B0604030504040204" pitchFamily="34" charset="0"/>
              </a:rPr>
              <a:t> R1 per boiler: 10-30 EUR/</a:t>
            </a:r>
            <a:r>
              <a:rPr lang="nl-NL" dirty="0" err="1" smtClean="0">
                <a:latin typeface="Verdana" panose="020B0604030504040204" pitchFamily="34" charset="0"/>
                <a:ea typeface="Verdana" panose="020B0604030504040204" pitchFamily="34" charset="0"/>
                <a:cs typeface="Verdana" panose="020B0604030504040204" pitchFamily="34" charset="0"/>
              </a:rPr>
              <a:t>year</a:t>
            </a:r>
            <a:endParaRPr lang="nl-NL"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nl-NL" dirty="0" err="1" smtClean="0">
                <a:latin typeface="Verdana" panose="020B0604030504040204" pitchFamily="34" charset="0"/>
                <a:ea typeface="Verdana" panose="020B0604030504040204" pitchFamily="34" charset="0"/>
                <a:cs typeface="Verdana" panose="020B0604030504040204" pitchFamily="34" charset="0"/>
              </a:rPr>
              <a:t>Expected</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income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passive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imbalance</a:t>
            </a:r>
            <a:r>
              <a:rPr lang="nl-NL" dirty="0" smtClean="0">
                <a:latin typeface="Verdana" panose="020B0604030504040204" pitchFamily="34" charset="0"/>
                <a:ea typeface="Verdana" panose="020B0604030504040204" pitchFamily="34" charset="0"/>
                <a:cs typeface="Verdana" panose="020B0604030504040204" pitchFamily="34" charset="0"/>
              </a:rPr>
              <a:t> per boiler: 24-94 EUR/</a:t>
            </a:r>
            <a:r>
              <a:rPr lang="nl-NL" dirty="0" err="1" smtClean="0">
                <a:latin typeface="Verdana" panose="020B0604030504040204" pitchFamily="34" charset="0"/>
                <a:ea typeface="Verdana" panose="020B0604030504040204" pitchFamily="34" charset="0"/>
                <a:cs typeface="Verdana" panose="020B0604030504040204" pitchFamily="34" charset="0"/>
              </a:rPr>
              <a:t>year</a:t>
            </a:r>
            <a:endParaRPr lang="nl-NL"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smtClean="0">
                <a:latin typeface="Verdana" panose="020B0604030504040204" pitchFamily="34" charset="0"/>
                <a:ea typeface="Verdana" panose="020B0604030504040204" pitchFamily="34" charset="0"/>
                <a:cs typeface="Verdana" panose="020B0604030504040204" pitchFamily="34" charset="0"/>
              </a:rPr>
              <a:t>Expected income voluntary R2 market per boiler: 45-255 EUR/year </a:t>
            </a:r>
            <a:endParaRPr lang="nl-NL"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Steering on </a:t>
            </a:r>
            <a:r>
              <a:rPr lang="nl-NL" dirty="0" err="1" smtClean="0">
                <a:latin typeface="Verdana" panose="020B0604030504040204" pitchFamily="34" charset="0"/>
                <a:ea typeface="Verdana" panose="020B0604030504040204" pitchFamily="34" charset="0"/>
                <a:cs typeface="Verdana" panose="020B0604030504040204" pitchFamily="34" charset="0"/>
              </a:rPr>
              <a:t>passive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imbalance</a:t>
            </a:r>
            <a:r>
              <a:rPr lang="nl-NL" dirty="0" smtClean="0">
                <a:latin typeface="Verdana" panose="020B0604030504040204" pitchFamily="34" charset="0"/>
                <a:ea typeface="Verdana" panose="020B0604030504040204" pitchFamily="34" charset="0"/>
                <a:cs typeface="Verdana" panose="020B0604030504040204" pitchFamily="34" charset="0"/>
              </a:rPr>
              <a:t> is </a:t>
            </a:r>
            <a:r>
              <a:rPr lang="nl-NL" dirty="0" err="1" smtClean="0">
                <a:latin typeface="Verdana" panose="020B0604030504040204" pitchFamily="34" charset="0"/>
                <a:ea typeface="Verdana" panose="020B0604030504040204" pitchFamily="34" charset="0"/>
                <a:cs typeface="Verdana" panose="020B0604030504040204" pitchFamily="34" charset="0"/>
              </a:rPr>
              <a:t>technically</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less</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demanding</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than</a:t>
            </a:r>
            <a:r>
              <a:rPr lang="nl-NL" dirty="0" smtClean="0">
                <a:latin typeface="Verdana" panose="020B0604030504040204" pitchFamily="34" charset="0"/>
                <a:ea typeface="Verdana" panose="020B0604030504040204" pitchFamily="34" charset="0"/>
                <a:cs typeface="Verdana" panose="020B0604030504040204" pitchFamily="34" charset="0"/>
              </a:rPr>
              <a:t> R1.</a:t>
            </a:r>
          </a:p>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It is </a:t>
            </a:r>
            <a:r>
              <a:rPr lang="nl-NL" dirty="0" err="1" smtClean="0">
                <a:latin typeface="Verdana" panose="020B0604030504040204" pitchFamily="34" charset="0"/>
                <a:ea typeface="Verdana" panose="020B0604030504040204" pitchFamily="34" charset="0"/>
                <a:cs typeface="Verdana" panose="020B0604030504040204" pitchFamily="34" charset="0"/>
              </a:rPr>
              <a:t>recommended</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to</a:t>
            </a:r>
            <a:r>
              <a:rPr lang="nl-NL" dirty="0" smtClean="0">
                <a:latin typeface="Verdana" panose="020B0604030504040204" pitchFamily="34" charset="0"/>
                <a:ea typeface="Verdana" panose="020B0604030504040204" pitchFamily="34" charset="0"/>
                <a:cs typeface="Verdana" panose="020B0604030504040204" pitchFamily="34" charset="0"/>
              </a:rPr>
              <a:t> start </a:t>
            </a:r>
            <a:r>
              <a:rPr lang="nl-NL" dirty="0" err="1" smtClean="0">
                <a:latin typeface="Verdana" panose="020B0604030504040204" pitchFamily="34" charset="0"/>
                <a:ea typeface="Verdana" panose="020B0604030504040204" pitchFamily="34" charset="0"/>
                <a:cs typeface="Verdana" panose="020B0604030504040204" pitchFamily="34" charset="0"/>
              </a:rPr>
              <a:t>using</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the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flex</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from</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the</a:t>
            </a:r>
            <a:r>
              <a:rPr lang="nl-NL" dirty="0" smtClean="0">
                <a:latin typeface="Verdana" panose="020B0604030504040204" pitchFamily="34" charset="0"/>
                <a:ea typeface="Verdana" panose="020B0604030504040204" pitchFamily="34" charset="0"/>
                <a:cs typeface="Verdana" panose="020B0604030504040204" pitchFamily="34" charset="0"/>
              </a:rPr>
              <a:t> boilers on </a:t>
            </a:r>
            <a:r>
              <a:rPr lang="nl-NL" dirty="0" err="1" smtClean="0">
                <a:latin typeface="Verdana" panose="020B0604030504040204" pitchFamily="34" charset="0"/>
                <a:ea typeface="Verdana" panose="020B0604030504040204" pitchFamily="34" charset="0"/>
                <a:cs typeface="Verdana" panose="020B0604030504040204" pitchFamily="34" charset="0"/>
              </a:rPr>
              <a:t>the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passive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imbalance</a:t>
            </a:r>
            <a:r>
              <a:rPr lang="nl-NL" dirty="0" smtClean="0">
                <a:latin typeface="Verdana" panose="020B0604030504040204" pitchFamily="34" charset="0"/>
                <a:ea typeface="Verdana" panose="020B0604030504040204" pitchFamily="34" charset="0"/>
                <a:cs typeface="Verdana" panose="020B0604030504040204" pitchFamily="34" charset="0"/>
              </a:rPr>
              <a:t> market, </a:t>
            </a:r>
            <a:r>
              <a:rPr lang="nl-NL" dirty="0" err="1" smtClean="0">
                <a:latin typeface="Verdana" panose="020B0604030504040204" pitchFamily="34" charset="0"/>
                <a:ea typeface="Verdana" panose="020B0604030504040204" pitchFamily="34" charset="0"/>
                <a:cs typeface="Verdana" panose="020B0604030504040204" pitchFamily="34" charset="0"/>
              </a:rPr>
              <a:t>and</a:t>
            </a:r>
            <a:r>
              <a:rPr lang="nl-NL" dirty="0" smtClean="0">
                <a:latin typeface="Verdana" panose="020B0604030504040204" pitchFamily="34" charset="0"/>
                <a:ea typeface="Verdana" panose="020B0604030504040204" pitchFamily="34" charset="0"/>
                <a:cs typeface="Verdana" panose="020B0604030504040204" pitchFamily="34" charset="0"/>
              </a:rPr>
              <a:t> later </a:t>
            </a:r>
            <a:r>
              <a:rPr lang="nl-NL" dirty="0" err="1" smtClean="0">
                <a:latin typeface="Verdana" panose="020B0604030504040204" pitchFamily="34" charset="0"/>
                <a:ea typeface="Verdana" panose="020B0604030504040204" pitchFamily="34" charset="0"/>
                <a:cs typeface="Verdana" panose="020B0604030504040204" pitchFamily="34" charset="0"/>
              </a:rPr>
              <a:t>explore</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possibilities</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for</a:t>
            </a:r>
            <a:r>
              <a:rPr lang="nl-NL" dirty="0" smtClean="0">
                <a:latin typeface="Verdana" panose="020B0604030504040204" pitchFamily="34" charset="0"/>
                <a:ea typeface="Verdana" panose="020B0604030504040204" pitchFamily="34" charset="0"/>
                <a:cs typeface="Verdana" panose="020B0604030504040204" pitchFamily="34" charset="0"/>
              </a:rPr>
              <a:t> R2.</a:t>
            </a:r>
            <a:endParaRPr lang="nl-NL"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6413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38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EDR 81</a:t>
            </a:r>
            <a:endParaRPr lang="en-US" dirty="0"/>
          </a:p>
        </p:txBody>
      </p:sp>
      <p:sp>
        <p:nvSpPr>
          <p:cNvPr id="3" name="Content Placeholder 2"/>
          <p:cNvSpPr>
            <a:spLocks noGrp="1"/>
          </p:cNvSpPr>
          <p:nvPr>
            <p:ph idx="4294967295"/>
          </p:nvPr>
        </p:nvSpPr>
        <p:spPr>
          <a:xfrm>
            <a:off x="810001" y="1047750"/>
            <a:ext cx="8229600" cy="3394075"/>
          </a:xfrm>
        </p:spPr>
        <p:txBody>
          <a:bodyPr>
            <a:normAutofit/>
          </a:bodyPr>
          <a:lstStyle/>
          <a:p>
            <a:r>
              <a:rPr lang="en-US" sz="2000" dirty="0" smtClean="0">
                <a:latin typeface="+mn-lt"/>
              </a:rPr>
              <a:t>Volume: 80 L</a:t>
            </a:r>
          </a:p>
          <a:p>
            <a:r>
              <a:rPr lang="en-US" sz="2000" dirty="0" smtClean="0">
                <a:latin typeface="+mn-lt"/>
              </a:rPr>
              <a:t>2 Heating elements:</a:t>
            </a:r>
          </a:p>
          <a:p>
            <a:pPr lvl="1"/>
            <a:r>
              <a:rPr lang="en-US" sz="1800" dirty="0" smtClean="0">
                <a:latin typeface="+mn-lt"/>
              </a:rPr>
              <a:t>1000 W (standard)</a:t>
            </a:r>
          </a:p>
          <a:p>
            <a:pPr lvl="1"/>
            <a:r>
              <a:rPr lang="en-US" sz="1800" dirty="0" smtClean="0">
                <a:latin typeface="+mn-lt"/>
              </a:rPr>
              <a:t>1750 W (connected to timer = turbo stand, max 2 hours)</a:t>
            </a:r>
          </a:p>
          <a:p>
            <a:r>
              <a:rPr lang="en-US" sz="2000" dirty="0" smtClean="0">
                <a:latin typeface="+mn-lt"/>
              </a:rPr>
              <a:t>Temperature range: 68 – 88 C</a:t>
            </a:r>
          </a:p>
          <a:p>
            <a:r>
              <a:rPr lang="en-US" sz="2000" dirty="0" smtClean="0">
                <a:latin typeface="+mn-lt"/>
              </a:rPr>
              <a:t>Cost: 950 EUR</a:t>
            </a:r>
          </a:p>
          <a:p>
            <a:r>
              <a:rPr lang="en-US" sz="2000" dirty="0" smtClean="0">
                <a:latin typeface="+mn-lt"/>
              </a:rPr>
              <a:t>On time per day: 0-4 hours/day (at 1 kW)</a:t>
            </a:r>
          </a:p>
          <a:p>
            <a:r>
              <a:rPr lang="en-US" sz="2000" dirty="0" smtClean="0">
                <a:latin typeface="+mn-lt"/>
              </a:rPr>
              <a:t>Heat loss: 43 W</a:t>
            </a:r>
          </a:p>
          <a:p>
            <a:r>
              <a:rPr lang="en-US" sz="2000" dirty="0" smtClean="0">
                <a:latin typeface="+mn-lt"/>
              </a:rPr>
              <a:t>Heating time (10C to 60 C): 4h39m (1000W) or 1h41m (turbo)</a:t>
            </a:r>
            <a:endParaRPr lang="en-US" sz="2000" dirty="0">
              <a:latin typeface="+mn-lt"/>
            </a:endParaRPr>
          </a:p>
        </p:txBody>
      </p:sp>
      <p:pic>
        <p:nvPicPr>
          <p:cNvPr id="4" name="Picture 3"/>
          <p:cNvPicPr>
            <a:picLocks noChangeAspect="1"/>
          </p:cNvPicPr>
          <p:nvPr/>
        </p:nvPicPr>
        <p:blipFill>
          <a:blip r:embed="rId2"/>
          <a:stretch>
            <a:fillRect/>
          </a:stretch>
        </p:blipFill>
        <p:spPr>
          <a:xfrm rot="5400000">
            <a:off x="6868086" y="446575"/>
            <a:ext cx="2486010" cy="1857020"/>
          </a:xfrm>
          <a:prstGeom prst="rect">
            <a:avLst/>
          </a:prstGeom>
        </p:spPr>
      </p:pic>
    </p:spTree>
    <p:extLst>
      <p:ext uri="{BB962C8B-B14F-4D97-AF65-F5344CB8AC3E}">
        <p14:creationId xmlns:p14="http://schemas.microsoft.com/office/powerpoint/2010/main" val="379809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Simulation</a:t>
            </a:r>
            <a:endParaRPr lang="nl-NL" dirty="0"/>
          </a:p>
        </p:txBody>
      </p:sp>
      <p:sp>
        <p:nvSpPr>
          <p:cNvPr id="3" name="Tekstvak 2"/>
          <p:cNvSpPr txBox="1"/>
          <p:nvPr/>
        </p:nvSpPr>
        <p:spPr>
          <a:xfrm>
            <a:off x="711200" y="886881"/>
            <a:ext cx="7907867" cy="2862322"/>
          </a:xfrm>
          <a:prstGeom prst="rect">
            <a:avLst/>
          </a:prstGeom>
          <a:noFill/>
        </p:spPr>
        <p:txBody>
          <a:bodyPr wrap="square" rtlCol="0">
            <a:spAutoFit/>
          </a:bodyPr>
          <a:lstStyle/>
          <a:p>
            <a:r>
              <a:rPr lang="en-US" dirty="0" smtClean="0"/>
              <a:t>Physical model due to absence of measurement data.</a:t>
            </a:r>
          </a:p>
          <a:p>
            <a:endParaRPr lang="en-US" dirty="0"/>
          </a:p>
          <a:p>
            <a:r>
              <a:rPr lang="en-US" dirty="0" smtClean="0"/>
              <a:t>Parameters:</a:t>
            </a:r>
            <a:endParaRPr lang="en-US" dirty="0"/>
          </a:p>
          <a:p>
            <a:pPr marL="285750" indent="-285750">
              <a:buFont typeface="Arial" panose="020B0604020202020204" pitchFamily="34" charset="0"/>
              <a:buChar char="•"/>
            </a:pPr>
            <a:r>
              <a:rPr lang="en-US" dirty="0"/>
              <a:t>4000 households/boilers</a:t>
            </a:r>
          </a:p>
          <a:p>
            <a:pPr marL="285750" indent="-285750">
              <a:buFont typeface="Arial" panose="020B0604020202020204" pitchFamily="34" charset="0"/>
              <a:buChar char="•"/>
            </a:pPr>
            <a:r>
              <a:rPr lang="en-US" dirty="0"/>
              <a:t>Daily water </a:t>
            </a:r>
            <a:r>
              <a:rPr lang="en-US" dirty="0" smtClean="0"/>
              <a:t>usage (research Unilever in UK)</a:t>
            </a:r>
            <a:endParaRPr lang="en-US" dirty="0"/>
          </a:p>
          <a:p>
            <a:pPr marL="285750" indent="-285750">
              <a:buFont typeface="Arial" panose="020B0604020202020204" pitchFamily="34" charset="0"/>
              <a:buChar char="•"/>
            </a:pPr>
            <a:r>
              <a:rPr lang="en-US" dirty="0"/>
              <a:t>Shower head flow rate</a:t>
            </a:r>
          </a:p>
          <a:p>
            <a:pPr marL="285750" indent="-285750">
              <a:buFont typeface="Arial" panose="020B0604020202020204" pitchFamily="34" charset="0"/>
              <a:buChar char="•"/>
            </a:pPr>
            <a:r>
              <a:rPr lang="en-US" dirty="0"/>
              <a:t>Shower Duration</a:t>
            </a:r>
          </a:p>
          <a:p>
            <a:pPr marL="285750" indent="-285750">
              <a:buFont typeface="Arial" panose="020B0604020202020204" pitchFamily="34" charset="0"/>
              <a:buChar char="•"/>
            </a:pPr>
            <a:r>
              <a:rPr lang="en-US" dirty="0"/>
              <a:t>Shower water temp</a:t>
            </a:r>
          </a:p>
          <a:p>
            <a:pPr marL="285750" indent="-285750">
              <a:buFont typeface="Arial" panose="020B0604020202020204" pitchFamily="34" charset="0"/>
              <a:buChar char="•"/>
            </a:pPr>
            <a:r>
              <a:rPr lang="en-US" dirty="0"/>
              <a:t># people in house hold</a:t>
            </a:r>
          </a:p>
          <a:p>
            <a:pPr marL="285750" indent="-285750">
              <a:buFont typeface="Arial" panose="020B0604020202020204" pitchFamily="34" charset="0"/>
              <a:buChar char="•"/>
            </a:pPr>
            <a:r>
              <a:rPr lang="en-US" dirty="0"/>
              <a:t># showers per day</a:t>
            </a:r>
          </a:p>
        </p:txBody>
      </p:sp>
    </p:spTree>
    <p:extLst>
      <p:ext uri="{BB962C8B-B14F-4D97-AF65-F5344CB8AC3E}">
        <p14:creationId xmlns:p14="http://schemas.microsoft.com/office/powerpoint/2010/main" val="3259172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Simulation</a:t>
            </a:r>
            <a:r>
              <a:rPr lang="nl-NL" dirty="0" smtClean="0"/>
              <a:t> - </a:t>
            </a:r>
            <a:r>
              <a:rPr lang="nl-NL" dirty="0" err="1" smtClean="0"/>
              <a:t>Results</a:t>
            </a:r>
            <a:endParaRPr lang="nl-NL" dirty="0"/>
          </a:p>
        </p:txBody>
      </p:sp>
      <p:pic>
        <p:nvPicPr>
          <p:cNvPr id="4" name="Picture 3"/>
          <p:cNvPicPr>
            <a:picLocks noChangeAspect="1"/>
          </p:cNvPicPr>
          <p:nvPr/>
        </p:nvPicPr>
        <p:blipFill>
          <a:blip r:embed="rId2"/>
          <a:stretch>
            <a:fillRect/>
          </a:stretch>
        </p:blipFill>
        <p:spPr>
          <a:xfrm>
            <a:off x="1053841" y="888667"/>
            <a:ext cx="4114800" cy="3957638"/>
          </a:xfrm>
          <a:prstGeom prst="rect">
            <a:avLst/>
          </a:prstGeom>
        </p:spPr>
      </p:pic>
    </p:spTree>
    <p:extLst>
      <p:ext uri="{BB962C8B-B14F-4D97-AF65-F5344CB8AC3E}">
        <p14:creationId xmlns:p14="http://schemas.microsoft.com/office/powerpoint/2010/main" val="55477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 Conclusions</a:t>
            </a:r>
            <a:endParaRPr lang="en-US" dirty="0"/>
          </a:p>
        </p:txBody>
      </p:sp>
      <p:sp>
        <p:nvSpPr>
          <p:cNvPr id="3" name="TextBox 2"/>
          <p:cNvSpPr txBox="1"/>
          <p:nvPr/>
        </p:nvSpPr>
        <p:spPr>
          <a:xfrm>
            <a:off x="810001" y="903574"/>
            <a:ext cx="7937759"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Average hours on per day = </a:t>
            </a:r>
            <a:r>
              <a:rPr lang="en-US" dirty="0"/>
              <a:t>4,8 (19 PTU</a:t>
            </a:r>
            <a:r>
              <a:rPr lang="en-US" dirty="0" smtClean="0"/>
              <a:t>) @ 1 kW, or 1.75 (7 PTU)  @ 2.75 kW </a:t>
            </a:r>
          </a:p>
          <a:p>
            <a:pPr marL="285750" indent="-285750">
              <a:buFont typeface="Arial" panose="020B0604020202020204" pitchFamily="34" charset="0"/>
              <a:buChar char="•"/>
            </a:pPr>
            <a:r>
              <a:rPr lang="en-US" dirty="0" smtClean="0"/>
              <a:t>Yearly energy usage = 1750 kWh</a:t>
            </a:r>
          </a:p>
          <a:p>
            <a:pPr marL="285750" indent="-285750">
              <a:buFont typeface="Arial" panose="020B0604020202020204" pitchFamily="34" charset="0"/>
              <a:buChar char="•"/>
            </a:pPr>
            <a:r>
              <a:rPr lang="en-US" dirty="0" smtClean="0"/>
              <a:t>Yearly energy costs:</a:t>
            </a:r>
          </a:p>
          <a:p>
            <a:pPr marL="742950" lvl="1" indent="-285750">
              <a:buFont typeface="Arial" panose="020B0604020202020204" pitchFamily="34" charset="0"/>
              <a:buChar char="•"/>
            </a:pPr>
            <a:r>
              <a:rPr lang="en-US" dirty="0" smtClean="0"/>
              <a:t>Consumer costs (22 </a:t>
            </a:r>
            <a:r>
              <a:rPr lang="en-US" dirty="0" err="1" smtClean="0"/>
              <a:t>ct</a:t>
            </a:r>
            <a:r>
              <a:rPr lang="en-US" dirty="0" smtClean="0"/>
              <a:t>/Kwh) = 386 EUR</a:t>
            </a:r>
          </a:p>
          <a:p>
            <a:pPr marL="742950" lvl="1" indent="-285750">
              <a:buFont typeface="Arial" panose="020B0604020202020204" pitchFamily="34" charset="0"/>
              <a:buChar char="•"/>
            </a:pPr>
            <a:r>
              <a:rPr lang="en-US" dirty="0" smtClean="0"/>
              <a:t>Commodity costs - normal tariff </a:t>
            </a:r>
          </a:p>
          <a:p>
            <a:pPr marL="1200150" lvl="2" indent="-285750">
              <a:buFont typeface="Arial" panose="020B0604020202020204" pitchFamily="34" charset="0"/>
              <a:buChar char="•"/>
            </a:pPr>
            <a:r>
              <a:rPr lang="en-US" dirty="0" smtClean="0"/>
              <a:t>APX </a:t>
            </a:r>
            <a:r>
              <a:rPr lang="en-US" dirty="0"/>
              <a:t>price = 37,66 </a:t>
            </a:r>
            <a:r>
              <a:rPr lang="en-US" dirty="0" smtClean="0"/>
              <a:t>EUR/MWh</a:t>
            </a:r>
          </a:p>
          <a:p>
            <a:pPr marL="1200150" lvl="2" indent="-285750">
              <a:buFont typeface="Arial" panose="020B0604020202020204" pitchFamily="34" charset="0"/>
              <a:buChar char="•"/>
            </a:pPr>
            <a:r>
              <a:rPr lang="en-US" dirty="0" smtClean="0"/>
              <a:t>Yearly = 65 EUR</a:t>
            </a:r>
          </a:p>
          <a:p>
            <a:pPr marL="742950" lvl="1" indent="-285750">
              <a:buFont typeface="Arial" panose="020B0604020202020204" pitchFamily="34" charset="0"/>
              <a:buChar char="•"/>
            </a:pPr>
            <a:r>
              <a:rPr lang="en-US" dirty="0" smtClean="0"/>
              <a:t>Commodity costs - night tariff </a:t>
            </a:r>
          </a:p>
          <a:p>
            <a:pPr marL="1200150" lvl="2" indent="-285750">
              <a:buFont typeface="Arial" panose="020B0604020202020204" pitchFamily="34" charset="0"/>
              <a:buChar char="•"/>
            </a:pPr>
            <a:r>
              <a:rPr lang="en-US" dirty="0" smtClean="0"/>
              <a:t>APX for first 19 PTU’s (23h – 3h45) = 31,22 EUR/MWh</a:t>
            </a:r>
          </a:p>
          <a:p>
            <a:pPr marL="1200150" lvl="2" indent="-285750">
              <a:buFont typeface="Arial" panose="020B0604020202020204" pitchFamily="34" charset="0"/>
              <a:buChar char="•"/>
            </a:pPr>
            <a:r>
              <a:rPr lang="en-US" dirty="0" smtClean="0"/>
              <a:t>Yearly = 54 EUR (-16%)</a:t>
            </a:r>
          </a:p>
          <a:p>
            <a:pPr marL="742950" lvl="1" indent="-285750">
              <a:buFont typeface="Arial" panose="020B0604020202020204" pitchFamily="34" charset="0"/>
              <a:buChar char="•"/>
            </a:pPr>
            <a:r>
              <a:rPr lang="en-US" dirty="0" smtClean="0"/>
              <a:t>The customer is likely to start using more power outside of the night tariff hours, this should be taking into consideration in the proposition.</a:t>
            </a:r>
          </a:p>
          <a:p>
            <a:endParaRPr lang="en-US"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8891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750501" y="1485000"/>
            <a:ext cx="5129330" cy="492443"/>
          </a:xfrm>
        </p:spPr>
        <p:txBody>
          <a:bodyPr/>
          <a:lstStyle/>
          <a:p>
            <a:r>
              <a:rPr lang="en-US" sz="3200" dirty="0" smtClean="0">
                <a:solidFill>
                  <a:schemeClr val="accent4"/>
                </a:solidFill>
              </a:rPr>
              <a:t>Valuation Per Market</a:t>
            </a:r>
            <a:endParaRPr lang="nl-NL" sz="3200" dirty="0">
              <a:solidFill>
                <a:schemeClr val="accent4"/>
              </a:solidFill>
            </a:endParaRPr>
          </a:p>
        </p:txBody>
      </p:sp>
      <p:sp>
        <p:nvSpPr>
          <p:cNvPr id="4" name="Tijdelijke aanduiding voor tekst 3"/>
          <p:cNvSpPr>
            <a:spLocks noGrp="1"/>
          </p:cNvSpPr>
          <p:nvPr>
            <p:ph type="body" sz="quarter" idx="10"/>
          </p:nvPr>
        </p:nvSpPr>
        <p:spPr>
          <a:xfrm>
            <a:off x="810000" y="4285016"/>
            <a:ext cx="3600000" cy="230832"/>
          </a:xfrm>
        </p:spPr>
        <p:txBody>
          <a:bodyPr/>
          <a:lstStyle/>
          <a:p>
            <a:endParaRPr lang="nl-NL" dirty="0"/>
          </a:p>
        </p:txBody>
      </p:sp>
    </p:spTree>
    <p:extLst>
      <p:ext uri="{BB962C8B-B14F-4D97-AF65-F5344CB8AC3E}">
        <p14:creationId xmlns:p14="http://schemas.microsoft.com/office/powerpoint/2010/main" val="321010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252000"/>
            <a:ext cx="6962399" cy="338554"/>
          </a:xfrm>
        </p:spPr>
        <p:txBody>
          <a:bodyPr/>
          <a:lstStyle/>
          <a:p>
            <a:r>
              <a:rPr lang="en-US" dirty="0" smtClean="0"/>
              <a:t>Primary Reserve (R1/ PCR/ FCR)</a:t>
            </a:r>
            <a:endParaRPr lang="en-US" dirty="0"/>
          </a:p>
        </p:txBody>
      </p:sp>
      <p:sp>
        <p:nvSpPr>
          <p:cNvPr id="3" name="Content Placeholder 2"/>
          <p:cNvSpPr>
            <a:spLocks noGrp="1"/>
          </p:cNvSpPr>
          <p:nvPr>
            <p:ph idx="4294967295"/>
          </p:nvPr>
        </p:nvSpPr>
        <p:spPr>
          <a:xfrm>
            <a:off x="810001" y="933768"/>
            <a:ext cx="7886700" cy="3881437"/>
          </a:xfrm>
        </p:spPr>
        <p:txBody>
          <a:bodyPr>
            <a:normAutofit fontScale="47500" lnSpcReduction="20000"/>
          </a:bodyPr>
          <a:lstStyle/>
          <a:p>
            <a:pPr marL="0" indent="0">
              <a:buNone/>
            </a:pPr>
            <a:r>
              <a:rPr lang="en-US" dirty="0" smtClean="0"/>
              <a:t>Aim: </a:t>
            </a:r>
            <a:r>
              <a:rPr lang="en-US" dirty="0" err="1" smtClean="0"/>
              <a:t>Stabalize</a:t>
            </a:r>
            <a:r>
              <a:rPr lang="en-US" dirty="0" smtClean="0"/>
              <a:t> frequency </a:t>
            </a:r>
            <a:r>
              <a:rPr lang="en-US" dirty="0" err="1" smtClean="0"/>
              <a:t>distruptions</a:t>
            </a:r>
            <a:r>
              <a:rPr lang="en-US" dirty="0" smtClean="0"/>
              <a:t> in the linked European grid. The Netherlands is obliged to supply 96 MW of primary reserve.</a:t>
            </a:r>
          </a:p>
          <a:p>
            <a:pPr marL="0" indent="0">
              <a:buNone/>
            </a:pPr>
            <a:endParaRPr lang="en-US" dirty="0"/>
          </a:p>
          <a:p>
            <a:pPr marL="0" indent="0">
              <a:buNone/>
            </a:pPr>
            <a:r>
              <a:rPr lang="en-US" dirty="0" smtClean="0"/>
              <a:t>Rules:</a:t>
            </a:r>
          </a:p>
          <a:p>
            <a:r>
              <a:rPr lang="en-US" dirty="0" smtClean="0"/>
              <a:t>Bids have a minimum capacity of 1 MW (up &amp; down)</a:t>
            </a:r>
          </a:p>
          <a:p>
            <a:r>
              <a:rPr lang="en-US" dirty="0" smtClean="0"/>
              <a:t>Accuracy of frequency measurements </a:t>
            </a:r>
            <a:r>
              <a:rPr lang="el-GR" dirty="0"/>
              <a:t>Δ</a:t>
            </a:r>
            <a:r>
              <a:rPr lang="en-US" dirty="0"/>
              <a:t>f </a:t>
            </a:r>
            <a:r>
              <a:rPr lang="en-US" dirty="0" smtClean="0"/>
              <a:t>&lt; 10 </a:t>
            </a:r>
            <a:r>
              <a:rPr lang="en-US" dirty="0" err="1" smtClean="0"/>
              <a:t>mHz</a:t>
            </a:r>
            <a:endParaRPr lang="en-US" dirty="0" smtClean="0"/>
          </a:p>
          <a:p>
            <a:r>
              <a:rPr lang="en-US" dirty="0" smtClean="0"/>
              <a:t>No steering is required if </a:t>
            </a:r>
            <a:r>
              <a:rPr lang="el-GR" dirty="0"/>
              <a:t>Δ</a:t>
            </a:r>
            <a:r>
              <a:rPr lang="en-US" dirty="0"/>
              <a:t>f &lt; 10 </a:t>
            </a:r>
            <a:r>
              <a:rPr lang="en-US" dirty="0" err="1" smtClean="0"/>
              <a:t>mHz</a:t>
            </a:r>
            <a:endParaRPr lang="en-US" dirty="0" smtClean="0"/>
          </a:p>
          <a:p>
            <a:r>
              <a:rPr lang="en-US" dirty="0" smtClean="0"/>
              <a:t>Activation speed: assets is able to be at full capacity within 30 s.</a:t>
            </a:r>
          </a:p>
          <a:p>
            <a:r>
              <a:rPr lang="en-US" dirty="0" smtClean="0"/>
              <a:t>Full activation frequency </a:t>
            </a:r>
            <a:r>
              <a:rPr lang="en-US" dirty="0"/>
              <a:t>is ± </a:t>
            </a:r>
            <a:r>
              <a:rPr lang="en-US" dirty="0" smtClean="0"/>
              <a:t>200 </a:t>
            </a:r>
            <a:r>
              <a:rPr lang="en-US" dirty="0" err="1" smtClean="0"/>
              <a:t>mHz</a:t>
            </a:r>
            <a:r>
              <a:rPr lang="en-US" dirty="0" smtClean="0"/>
              <a:t>, below this frequency the capacity scales down linearly, e.g. at </a:t>
            </a:r>
            <a:r>
              <a:rPr lang="en-US" dirty="0"/>
              <a:t>± 100 </a:t>
            </a:r>
            <a:r>
              <a:rPr lang="en-US" dirty="0" err="1"/>
              <a:t>mHz</a:t>
            </a:r>
            <a:r>
              <a:rPr lang="en-US" dirty="0"/>
              <a:t> </a:t>
            </a:r>
            <a:r>
              <a:rPr lang="en-US" dirty="0" smtClean="0"/>
              <a:t>the asset should operate at 50% of total capacity.</a:t>
            </a:r>
          </a:p>
          <a:p>
            <a:r>
              <a:rPr lang="en-US" dirty="0" smtClean="0"/>
              <a:t>Production is measured every 4-10 s in MW.</a:t>
            </a:r>
          </a:p>
          <a:p>
            <a:pPr marL="0" indent="0">
              <a:buNone/>
            </a:pPr>
            <a:endParaRPr lang="en-US" dirty="0"/>
          </a:p>
          <a:p>
            <a:pPr marL="0" indent="0">
              <a:buNone/>
            </a:pPr>
            <a:r>
              <a:rPr lang="en-US" dirty="0" smtClean="0"/>
              <a:t>Exceptions for limited assets:</a:t>
            </a:r>
          </a:p>
          <a:p>
            <a:pPr lvl="1"/>
            <a:r>
              <a:rPr lang="el-GR" dirty="0" smtClean="0"/>
              <a:t>Δ</a:t>
            </a:r>
            <a:r>
              <a:rPr lang="en-US" dirty="0" smtClean="0"/>
              <a:t>f &gt; 200 </a:t>
            </a:r>
            <a:r>
              <a:rPr lang="en-US" dirty="0" err="1" smtClean="0"/>
              <a:t>mHz</a:t>
            </a:r>
            <a:r>
              <a:rPr lang="en-US" dirty="0" smtClean="0"/>
              <a:t>: full capacity&gt;30 min, after which &lt; 2 hours fully available</a:t>
            </a:r>
          </a:p>
          <a:p>
            <a:pPr lvl="1"/>
            <a:r>
              <a:rPr lang="en-US" dirty="0" err="1" smtClean="0"/>
              <a:t>Allert</a:t>
            </a:r>
            <a:r>
              <a:rPr lang="en-US" dirty="0" smtClean="0"/>
              <a:t> state: </a:t>
            </a:r>
            <a:r>
              <a:rPr lang="el-GR" dirty="0" smtClean="0"/>
              <a:t>Δ</a:t>
            </a:r>
            <a:r>
              <a:rPr lang="en-US" dirty="0" smtClean="0"/>
              <a:t>f ± 100 </a:t>
            </a:r>
            <a:r>
              <a:rPr lang="en-US" dirty="0" err="1" smtClean="0"/>
              <a:t>mHz</a:t>
            </a:r>
            <a:r>
              <a:rPr lang="en-US" dirty="0" smtClean="0"/>
              <a:t> &gt; 5 min, or </a:t>
            </a:r>
            <a:r>
              <a:rPr lang="el-GR" dirty="0" smtClean="0"/>
              <a:t>Δ</a:t>
            </a:r>
            <a:r>
              <a:rPr lang="en-US" dirty="0"/>
              <a:t>f </a:t>
            </a:r>
            <a:r>
              <a:rPr lang="en-US" dirty="0" smtClean="0"/>
              <a:t>&gt; 50 </a:t>
            </a:r>
            <a:r>
              <a:rPr lang="en-US" dirty="0" err="1" smtClean="0"/>
              <a:t>mHz</a:t>
            </a:r>
            <a:r>
              <a:rPr lang="en-US" dirty="0" smtClean="0"/>
              <a:t> for &gt; 15 min, must supply full capacity for &gt; 30 min.</a:t>
            </a:r>
          </a:p>
          <a:p>
            <a:pPr lvl="1"/>
            <a:r>
              <a:rPr lang="en-US" dirty="0" smtClean="0"/>
              <a:t>Standard frequency range: </a:t>
            </a:r>
            <a:r>
              <a:rPr lang="el-GR" dirty="0"/>
              <a:t>Δ</a:t>
            </a:r>
            <a:r>
              <a:rPr lang="en-US" dirty="0"/>
              <a:t>f </a:t>
            </a:r>
            <a:r>
              <a:rPr lang="en-US" dirty="0" smtClean="0"/>
              <a:t>&lt; 50 </a:t>
            </a:r>
            <a:r>
              <a:rPr lang="en-US" dirty="0" err="1" smtClean="0"/>
              <a:t>mHz</a:t>
            </a:r>
            <a:r>
              <a:rPr lang="en-US" dirty="0" smtClean="0"/>
              <a:t>, always available</a:t>
            </a:r>
          </a:p>
          <a:p>
            <a:pPr lvl="1"/>
            <a:endParaRPr lang="en-US" dirty="0" smtClean="0"/>
          </a:p>
          <a:p>
            <a:pPr lvl="1"/>
            <a:endParaRPr lang="en-US" dirty="0"/>
          </a:p>
        </p:txBody>
      </p:sp>
    </p:spTree>
    <p:extLst>
      <p:ext uri="{BB962C8B-B14F-4D97-AF65-F5344CB8AC3E}">
        <p14:creationId xmlns:p14="http://schemas.microsoft.com/office/powerpoint/2010/main" val="1225340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R1</a:t>
            </a:r>
            <a:endParaRPr lang="nl-NL" dirty="0"/>
          </a:p>
        </p:txBody>
      </p:sp>
      <p:sp>
        <p:nvSpPr>
          <p:cNvPr id="3" name="Tekstvak 2"/>
          <p:cNvSpPr txBox="1"/>
          <p:nvPr/>
        </p:nvSpPr>
        <p:spPr>
          <a:xfrm>
            <a:off x="711200" y="886881"/>
            <a:ext cx="7907867" cy="3139321"/>
          </a:xfrm>
          <a:prstGeom prst="rect">
            <a:avLst/>
          </a:prstGeom>
          <a:noFill/>
        </p:spPr>
        <p:txBody>
          <a:bodyPr wrap="square" rtlCol="0">
            <a:spAutoFit/>
          </a:bodyPr>
          <a:lstStyle/>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Peeeks has won tender </a:t>
            </a:r>
            <a:r>
              <a:rPr lang="nl-NL" dirty="0" err="1" smtClean="0">
                <a:latin typeface="Verdana" panose="020B0604030504040204" pitchFamily="34" charset="0"/>
                <a:ea typeface="Verdana" panose="020B0604030504040204" pitchFamily="34" charset="0"/>
                <a:cs typeface="Verdana" panose="020B0604030504040204" pitchFamily="34" charset="0"/>
              </a:rPr>
              <a:t>from</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TenneT</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to</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supply</a:t>
            </a:r>
            <a:r>
              <a:rPr lang="nl-NL" dirty="0" smtClean="0">
                <a:latin typeface="Verdana" panose="020B0604030504040204" pitchFamily="34" charset="0"/>
                <a:ea typeface="Verdana" panose="020B0604030504040204" pitchFamily="34" charset="0"/>
                <a:cs typeface="Verdana" panose="020B0604030504040204" pitchFamily="34" charset="0"/>
              </a:rPr>
              <a:t> 100 kW R1 </a:t>
            </a:r>
            <a:r>
              <a:rPr lang="nl-NL" dirty="0" err="1" smtClean="0">
                <a:latin typeface="Verdana" panose="020B0604030504040204" pitchFamily="34" charset="0"/>
                <a:ea typeface="Verdana" panose="020B0604030504040204" pitchFamily="34" charset="0"/>
                <a:cs typeface="Verdana" panose="020B0604030504040204" pitchFamily="34" charset="0"/>
              </a:rPr>
              <a:t>capacity</a:t>
            </a:r>
            <a:r>
              <a:rPr lang="nl-NL" dirty="0" smtClean="0">
                <a:latin typeface="Verdana" panose="020B0604030504040204" pitchFamily="34" charset="0"/>
                <a:ea typeface="Verdana" panose="020B0604030504040204" pitchFamily="34" charset="0"/>
                <a:cs typeface="Verdana" panose="020B0604030504040204" pitchFamily="34" charset="0"/>
              </a:rPr>
              <a:t> </a:t>
            </a:r>
            <a:r>
              <a:rPr lang="nl-NL" dirty="0" err="1" smtClean="0">
                <a:latin typeface="Verdana" panose="020B0604030504040204" pitchFamily="34" charset="0"/>
                <a:ea typeface="Verdana" panose="020B0604030504040204" pitchFamily="34" charset="0"/>
                <a:cs typeface="Verdana" panose="020B0604030504040204" pitchFamily="34" charset="0"/>
              </a:rPr>
              <a:t>with</a:t>
            </a:r>
            <a:r>
              <a:rPr lang="nl-NL" dirty="0" smtClean="0">
                <a:latin typeface="Verdana" panose="020B0604030504040204" pitchFamily="34" charset="0"/>
                <a:ea typeface="Verdana" panose="020B0604030504040204" pitchFamily="34" charset="0"/>
                <a:cs typeface="Verdana" panose="020B0604030504040204" pitchFamily="34" charset="0"/>
              </a:rPr>
              <a:t> poule of assets.</a:t>
            </a:r>
          </a:p>
          <a:p>
            <a:pPr marL="285750" indent="-285750">
              <a:buFont typeface="Arial" panose="020B0604020202020204" pitchFamily="34" charset="0"/>
              <a:buChar char="•"/>
            </a:pPr>
            <a:r>
              <a:rPr lang="nl-NL" dirty="0" smtClean="0">
                <a:latin typeface="Verdana" panose="020B0604030504040204" pitchFamily="34" charset="0"/>
                <a:ea typeface="Verdana" panose="020B0604030504040204" pitchFamily="34" charset="0"/>
                <a:cs typeface="Verdana" panose="020B0604030504040204" pitchFamily="34" charset="0"/>
              </a:rPr>
              <a:t>The </a:t>
            </a:r>
            <a:r>
              <a:rPr lang="nl-NL" dirty="0" err="1" smtClean="0">
                <a:latin typeface="Verdana" panose="020B0604030504040204" pitchFamily="34" charset="0"/>
                <a:ea typeface="Verdana" panose="020B0604030504040204" pitchFamily="34" charset="0"/>
                <a:cs typeface="Verdana" panose="020B0604030504040204" pitchFamily="34" charset="0"/>
              </a:rPr>
              <a:t>challenge</a:t>
            </a:r>
            <a:r>
              <a:rPr lang="nl-NL" dirty="0" smtClean="0">
                <a:latin typeface="Verdana" panose="020B0604030504040204" pitchFamily="34" charset="0"/>
                <a:ea typeface="Verdana" panose="020B0604030504040204" pitchFamily="34" charset="0"/>
                <a:cs typeface="Verdana" panose="020B0604030504040204" pitchFamily="34" charset="0"/>
              </a:rPr>
              <a:t>:</a:t>
            </a:r>
          </a:p>
          <a:p>
            <a:pPr marL="742950" lvl="1" indent="-285750">
              <a:buFont typeface="Arial" panose="020B0604020202020204" pitchFamily="34" charset="0"/>
              <a:buChar char="•"/>
            </a:pPr>
            <a:r>
              <a:rPr lang="nl-NL" sz="1600" dirty="0" smtClean="0">
                <a:latin typeface="Verdana" panose="020B0604030504040204" pitchFamily="34" charset="0"/>
                <a:ea typeface="Verdana" panose="020B0604030504040204" pitchFamily="34" charset="0"/>
                <a:cs typeface="Verdana" panose="020B0604030504040204" pitchFamily="34" charset="0"/>
              </a:rPr>
              <a:t>Must </a:t>
            </a:r>
            <a:r>
              <a:rPr lang="nl-NL" sz="1600" dirty="0" err="1" smtClean="0">
                <a:latin typeface="Verdana" panose="020B0604030504040204" pitchFamily="34" charset="0"/>
                <a:ea typeface="Verdana" panose="020B0604030504040204" pitchFamily="34" charset="0"/>
                <a:cs typeface="Verdana" panose="020B0604030504040204" pitchFamily="34" charset="0"/>
              </a:rPr>
              <a:t>supply</a:t>
            </a:r>
            <a:r>
              <a:rPr lang="nl-NL" sz="1600" dirty="0" smtClean="0">
                <a:latin typeface="Verdana" panose="020B0604030504040204" pitchFamily="34" charset="0"/>
                <a:ea typeface="Verdana" panose="020B0604030504040204" pitchFamily="34" charset="0"/>
                <a:cs typeface="Verdana" panose="020B0604030504040204" pitchFamily="34" charset="0"/>
              </a:rPr>
              <a:t> 100 kW ramp up AND down. </a:t>
            </a:r>
          </a:p>
          <a:p>
            <a:pPr marL="742950" lvl="1" indent="-285750">
              <a:buFont typeface="Arial" panose="020B0604020202020204" pitchFamily="34" charset="0"/>
              <a:buChar char="•"/>
            </a:pPr>
            <a:r>
              <a:rPr lang="nl-NL" sz="1600" dirty="0" err="1" smtClean="0">
                <a:latin typeface="Verdana" panose="020B0604030504040204" pitchFamily="34" charset="0"/>
                <a:ea typeface="Verdana" panose="020B0604030504040204" pitchFamily="34" charset="0"/>
                <a:cs typeface="Verdana" panose="020B0604030504040204" pitchFamily="34" charset="0"/>
              </a:rPr>
              <a:t>Hence</a:t>
            </a:r>
            <a:r>
              <a:rPr lang="nl-NL" sz="1600" dirty="0" smtClean="0">
                <a:latin typeface="Verdana" panose="020B0604030504040204" pitchFamily="34" charset="0"/>
                <a:ea typeface="Verdana" panose="020B0604030504040204" pitchFamily="34" charset="0"/>
                <a:cs typeface="Verdana" panose="020B0604030504040204" pitchFamily="34" charset="0"/>
              </a:rPr>
              <a:t>, a </a:t>
            </a:r>
            <a:r>
              <a:rPr lang="nl-NL" sz="1600" dirty="0" err="1" smtClean="0">
                <a:latin typeface="Verdana" panose="020B0604030504040204" pitchFamily="34" charset="0"/>
                <a:ea typeface="Verdana" panose="020B0604030504040204" pitchFamily="34" charset="0"/>
                <a:cs typeface="Verdana" panose="020B0604030504040204" pitchFamily="34" charset="0"/>
              </a:rPr>
              <a:t>stable</a:t>
            </a:r>
            <a:r>
              <a:rPr lang="nl-NL" sz="1600" dirty="0" smtClean="0">
                <a:latin typeface="Verdana" panose="020B0604030504040204" pitchFamily="34" charset="0"/>
                <a:ea typeface="Verdana" panose="020B0604030504040204" pitchFamily="34" charset="0"/>
                <a:cs typeface="Verdana" panose="020B0604030504040204" pitchFamily="34" charset="0"/>
              </a:rPr>
              <a:t> baseline is </a:t>
            </a:r>
            <a:r>
              <a:rPr lang="nl-NL" sz="1600" dirty="0" err="1" smtClean="0">
                <a:latin typeface="Verdana" panose="020B0604030504040204" pitchFamily="34" charset="0"/>
                <a:ea typeface="Verdana" panose="020B0604030504040204" pitchFamily="34" charset="0"/>
                <a:cs typeface="Verdana" panose="020B0604030504040204" pitchFamily="34" charset="0"/>
              </a:rPr>
              <a:t>desired</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to</a:t>
            </a:r>
            <a:r>
              <a:rPr lang="nl-NL" sz="1600" dirty="0" smtClean="0">
                <a:latin typeface="Verdana" panose="020B0604030504040204" pitchFamily="34" charset="0"/>
                <a:ea typeface="Verdana" panose="020B0604030504040204" pitchFamily="34" charset="0"/>
                <a:cs typeface="Verdana" panose="020B0604030504040204" pitchFamily="34" charset="0"/>
              </a:rPr>
              <a:t> meet 100 kW as </a:t>
            </a:r>
            <a:r>
              <a:rPr lang="nl-NL" sz="1600" dirty="0" err="1" smtClean="0">
                <a:latin typeface="Verdana" panose="020B0604030504040204" pitchFamily="34" charset="0"/>
                <a:ea typeface="Verdana" panose="020B0604030504040204" pitchFamily="34" charset="0"/>
                <a:cs typeface="Verdana" panose="020B0604030504040204" pitchFamily="34" charset="0"/>
              </a:rPr>
              <a:t>efficient</a:t>
            </a:r>
            <a:r>
              <a:rPr lang="nl-NL" sz="1600" dirty="0" smtClean="0">
                <a:latin typeface="Verdana" panose="020B0604030504040204" pitchFamily="34" charset="0"/>
                <a:ea typeface="Verdana" panose="020B0604030504040204" pitchFamily="34" charset="0"/>
                <a:cs typeface="Verdana" panose="020B0604030504040204" pitchFamily="34" charset="0"/>
              </a:rPr>
              <a:t> as </a:t>
            </a:r>
            <a:r>
              <a:rPr lang="nl-NL" sz="1600" dirty="0" err="1" smtClean="0">
                <a:latin typeface="Verdana" panose="020B0604030504040204" pitchFamily="34" charset="0"/>
                <a:ea typeface="Verdana" panose="020B0604030504040204" pitchFamily="34" charset="0"/>
                <a:cs typeface="Verdana" panose="020B0604030504040204" pitchFamily="34" charset="0"/>
              </a:rPr>
              <a:t>possible</a:t>
            </a:r>
            <a:r>
              <a:rPr lang="nl-NL" sz="1600" dirty="0" smtClean="0">
                <a:latin typeface="Verdana" panose="020B0604030504040204" pitchFamily="34" charset="0"/>
                <a:ea typeface="Verdana" panose="020B0604030504040204" pitchFamily="34" charset="0"/>
                <a:cs typeface="Verdana" panose="020B0604030504040204" pitchFamily="34" charset="0"/>
              </a:rPr>
              <a:t>.</a:t>
            </a:r>
          </a:p>
          <a:p>
            <a:pPr marL="742950" lvl="1" indent="-285750">
              <a:buFont typeface="Arial" panose="020B0604020202020204" pitchFamily="34" charset="0"/>
              <a:buChar char="•"/>
            </a:pPr>
            <a:r>
              <a:rPr lang="nl-NL" sz="1600" dirty="0" err="1" smtClean="0">
                <a:latin typeface="Verdana" panose="020B0604030504040204" pitchFamily="34" charset="0"/>
                <a:ea typeface="Verdana" panose="020B0604030504040204" pitchFamily="34" charset="0"/>
                <a:cs typeface="Verdana" panose="020B0604030504040204" pitchFamily="34" charset="0"/>
              </a:rPr>
              <a:t>Difficult</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because</a:t>
            </a:r>
            <a:r>
              <a:rPr lang="nl-NL" sz="1600" dirty="0" smtClean="0">
                <a:latin typeface="Verdana" panose="020B0604030504040204" pitchFamily="34" charset="0"/>
                <a:ea typeface="Verdana" panose="020B0604030504040204" pitchFamily="34" charset="0"/>
                <a:cs typeface="Verdana" panose="020B0604030504040204" pitchFamily="34" charset="0"/>
              </a:rPr>
              <a:t> of peak </a:t>
            </a:r>
            <a:r>
              <a:rPr lang="nl-NL" sz="1600" dirty="0" err="1" smtClean="0">
                <a:latin typeface="Verdana" panose="020B0604030504040204" pitchFamily="34" charset="0"/>
                <a:ea typeface="Verdana" panose="020B0604030504040204" pitchFamily="34" charset="0"/>
                <a:cs typeface="Verdana" panose="020B0604030504040204" pitchFamily="34" charset="0"/>
              </a:rPr>
              <a:t>usage</a:t>
            </a:r>
            <a:r>
              <a:rPr lang="nl-NL" sz="1600" dirty="0" smtClean="0">
                <a:latin typeface="Verdana" panose="020B0604030504040204" pitchFamily="34" charset="0"/>
                <a:ea typeface="Verdana" panose="020B0604030504040204" pitchFamily="34" charset="0"/>
                <a:cs typeface="Verdana" panose="020B0604030504040204" pitchFamily="34" charset="0"/>
              </a:rPr>
              <a:t> of warm water in </a:t>
            </a:r>
            <a:r>
              <a:rPr lang="nl-NL" sz="1600" dirty="0" err="1" smtClean="0">
                <a:latin typeface="Verdana" panose="020B0604030504040204" pitchFamily="34" charset="0"/>
                <a:ea typeface="Verdana" panose="020B0604030504040204" pitchFamily="34" charset="0"/>
                <a:cs typeface="Verdana" panose="020B0604030504040204" pitchFamily="34" charset="0"/>
              </a:rPr>
              <a:t>morning</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and</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afternoon</a:t>
            </a:r>
            <a:r>
              <a:rPr lang="nl-NL" sz="1600" dirty="0" smtClean="0">
                <a:latin typeface="Verdana" panose="020B0604030504040204" pitchFamily="34" charset="0"/>
                <a:ea typeface="Verdana" panose="020B0604030504040204" pitchFamily="34" charset="0"/>
                <a:cs typeface="Verdana" panose="020B0604030504040204" pitchFamily="34" charset="0"/>
              </a:rPr>
              <a:t>. Factor 3 was found in </a:t>
            </a:r>
            <a:r>
              <a:rPr lang="nl-NL" sz="1600" dirty="0" err="1" smtClean="0">
                <a:latin typeface="Verdana" panose="020B0604030504040204" pitchFamily="34" charset="0"/>
                <a:ea typeface="Verdana" panose="020B0604030504040204" pitchFamily="34" charset="0"/>
                <a:cs typeface="Verdana" panose="020B0604030504040204" pitchFamily="34" charset="0"/>
              </a:rPr>
              <a:t>the</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simulation</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between</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mean</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Pdown</a:t>
            </a:r>
            <a:r>
              <a:rPr lang="nl-NL" sz="1600" dirty="0" smtClean="0">
                <a:latin typeface="Verdana" panose="020B0604030504040204" pitchFamily="34" charset="0"/>
                <a:ea typeface="Verdana" panose="020B0604030504040204" pitchFamily="34" charset="0"/>
                <a:cs typeface="Verdana" panose="020B0604030504040204" pitchFamily="34" charset="0"/>
              </a:rPr>
              <a:t> (545 kW) </a:t>
            </a:r>
            <a:r>
              <a:rPr lang="nl-NL" sz="1600" dirty="0" err="1" smtClean="0">
                <a:latin typeface="Verdana" panose="020B0604030504040204" pitchFamily="34" charset="0"/>
                <a:ea typeface="Verdana" panose="020B0604030504040204" pitchFamily="34" charset="0"/>
                <a:cs typeface="Verdana" panose="020B0604030504040204" pitchFamily="34" charset="0"/>
              </a:rPr>
              <a:t>and</a:t>
            </a:r>
            <a:r>
              <a:rPr lang="nl-NL" sz="1600" dirty="0" smtClean="0">
                <a:latin typeface="Verdana" panose="020B0604030504040204" pitchFamily="34" charset="0"/>
                <a:ea typeface="Verdana" panose="020B0604030504040204" pitchFamily="34" charset="0"/>
                <a:cs typeface="Verdana" panose="020B0604030504040204" pitchFamily="34" charset="0"/>
              </a:rPr>
              <a:t> min </a:t>
            </a:r>
            <a:r>
              <a:rPr lang="nl-NL" sz="1600" dirty="0" err="1" smtClean="0">
                <a:latin typeface="Verdana" panose="020B0604030504040204" pitchFamily="34" charset="0"/>
                <a:ea typeface="Verdana" panose="020B0604030504040204" pitchFamily="34" charset="0"/>
                <a:cs typeface="Verdana" panose="020B0604030504040204" pitchFamily="34" charset="0"/>
              </a:rPr>
              <a:t>Pdown</a:t>
            </a:r>
            <a:r>
              <a:rPr lang="nl-NL" sz="1600" dirty="0" smtClean="0">
                <a:latin typeface="Verdana" panose="020B0604030504040204" pitchFamily="34" charset="0"/>
                <a:ea typeface="Verdana" panose="020B0604030504040204" pitchFamily="34" charset="0"/>
                <a:cs typeface="Verdana" panose="020B0604030504040204" pitchFamily="34" charset="0"/>
              </a:rPr>
              <a:t> (180 kW). </a:t>
            </a:r>
          </a:p>
          <a:p>
            <a:pPr marL="742950" lvl="1" indent="-285750">
              <a:buFont typeface="Arial" panose="020B0604020202020204" pitchFamily="34" charset="0"/>
              <a:buChar char="•"/>
            </a:pPr>
            <a:r>
              <a:rPr lang="nl-NL" sz="1600" dirty="0" smtClean="0">
                <a:latin typeface="Verdana" panose="020B0604030504040204" pitchFamily="34" charset="0"/>
                <a:ea typeface="Verdana" panose="020B0604030504040204" pitchFamily="34" charset="0"/>
                <a:cs typeface="Verdana" panose="020B0604030504040204" pitchFamily="34" charset="0"/>
              </a:rPr>
              <a:t>30 min </a:t>
            </a:r>
            <a:r>
              <a:rPr lang="nl-NL" sz="1600" dirty="0" err="1" smtClean="0">
                <a:latin typeface="Verdana" panose="020B0604030504040204" pitchFamily="34" charset="0"/>
                <a:ea typeface="Verdana" panose="020B0604030504040204" pitchFamily="34" charset="0"/>
                <a:cs typeface="Verdana" panose="020B0604030504040204" pitchFamily="34" charset="0"/>
              </a:rPr>
              <a:t>rule</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if</a:t>
            </a:r>
            <a:r>
              <a:rPr lang="nl-NL" sz="1600" dirty="0" smtClean="0">
                <a:latin typeface="Verdana" panose="020B0604030504040204" pitchFamily="34" charset="0"/>
                <a:ea typeface="Verdana" panose="020B0604030504040204" pitchFamily="34" charset="0"/>
                <a:cs typeface="Verdana" panose="020B0604030504040204" pitchFamily="34" charset="0"/>
              </a:rPr>
              <a:t> large </a:t>
            </a:r>
            <a:r>
              <a:rPr lang="nl-NL" sz="1600" dirty="0" err="1" smtClean="0">
                <a:latin typeface="Verdana" panose="020B0604030504040204" pitchFamily="34" charset="0"/>
                <a:ea typeface="Verdana" panose="020B0604030504040204" pitchFamily="34" charset="0"/>
                <a:cs typeface="Verdana" panose="020B0604030504040204" pitchFamily="34" charset="0"/>
              </a:rPr>
              <a:t>imbalance</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then</a:t>
            </a:r>
            <a:r>
              <a:rPr lang="nl-NL" sz="1600" dirty="0" smtClean="0">
                <a:latin typeface="Verdana" panose="020B0604030504040204" pitchFamily="34" charset="0"/>
                <a:ea typeface="Verdana" panose="020B0604030504040204" pitchFamily="34" charset="0"/>
                <a:cs typeface="Verdana" panose="020B0604030504040204" pitchFamily="34" charset="0"/>
              </a:rPr>
              <a:t> asset </a:t>
            </a:r>
            <a:r>
              <a:rPr lang="nl-NL" sz="1600" dirty="0" err="1" smtClean="0">
                <a:latin typeface="Verdana" panose="020B0604030504040204" pitchFamily="34" charset="0"/>
                <a:ea typeface="Verdana" panose="020B0604030504040204" pitchFamily="34" charset="0"/>
                <a:cs typeface="Verdana" panose="020B0604030504040204" pitchFamily="34" charset="0"/>
              </a:rPr>
              <a:t>should</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be</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able</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to</a:t>
            </a:r>
            <a:r>
              <a:rPr lang="nl-NL" sz="1600" dirty="0" smtClean="0">
                <a:latin typeface="Verdana" panose="020B0604030504040204" pitchFamily="34" charset="0"/>
                <a:ea typeface="Verdana" panose="020B0604030504040204" pitchFamily="34" charset="0"/>
                <a:cs typeface="Verdana" panose="020B0604030504040204" pitchFamily="34" charset="0"/>
              </a:rPr>
              <a:t> ramp up/down full </a:t>
            </a:r>
            <a:r>
              <a:rPr lang="nl-NL" sz="1600" dirty="0" err="1" smtClean="0">
                <a:latin typeface="Verdana" panose="020B0604030504040204" pitchFamily="34" charset="0"/>
                <a:ea typeface="Verdana" panose="020B0604030504040204" pitchFamily="34" charset="0"/>
                <a:cs typeface="Verdana" panose="020B0604030504040204" pitchFamily="34" charset="0"/>
              </a:rPr>
              <a:t>capacity</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for</a:t>
            </a:r>
            <a:r>
              <a:rPr lang="nl-NL" sz="1600" dirty="0" smtClean="0">
                <a:latin typeface="Verdana" panose="020B0604030504040204" pitchFamily="34" charset="0"/>
                <a:ea typeface="Verdana" panose="020B0604030504040204" pitchFamily="34" charset="0"/>
                <a:cs typeface="Verdana" panose="020B0604030504040204" pitchFamily="34" charset="0"/>
              </a:rPr>
              <a:t> 30 min</a:t>
            </a:r>
          </a:p>
          <a:p>
            <a:pPr marL="285750" indent="-285750">
              <a:buFont typeface="Arial" panose="020B0604020202020204" pitchFamily="34" charset="0"/>
              <a:buChar char="•"/>
            </a:pPr>
            <a:r>
              <a:rPr lang="nl-NL" sz="1600" dirty="0" smtClean="0">
                <a:latin typeface="Verdana" panose="020B0604030504040204" pitchFamily="34" charset="0"/>
                <a:ea typeface="Verdana" panose="020B0604030504040204" pitchFamily="34" charset="0"/>
                <a:cs typeface="Verdana" panose="020B0604030504040204" pitchFamily="34" charset="0"/>
              </a:rPr>
              <a:t>Advantage: </a:t>
            </a:r>
            <a:r>
              <a:rPr lang="nl-NL" sz="1600" dirty="0" err="1" smtClean="0">
                <a:latin typeface="Verdana" panose="020B0604030504040204" pitchFamily="34" charset="0"/>
                <a:ea typeface="Verdana" panose="020B0604030504040204" pitchFamily="34" charset="0"/>
                <a:cs typeface="Verdana" panose="020B0604030504040204" pitchFamily="34" charset="0"/>
              </a:rPr>
              <a:t>Households</a:t>
            </a:r>
            <a:r>
              <a:rPr lang="nl-NL" sz="1600" dirty="0" smtClean="0">
                <a:latin typeface="Verdana" panose="020B0604030504040204" pitchFamily="34" charset="0"/>
                <a:ea typeface="Verdana" panose="020B0604030504040204" pitchFamily="34" charset="0"/>
                <a:cs typeface="Verdana" panose="020B0604030504040204" pitchFamily="34" charset="0"/>
              </a:rPr>
              <a:t> do </a:t>
            </a:r>
            <a:r>
              <a:rPr lang="nl-NL" sz="1600" dirty="0" err="1" smtClean="0">
                <a:latin typeface="Verdana" panose="020B0604030504040204" pitchFamily="34" charset="0"/>
                <a:ea typeface="Verdana" panose="020B0604030504040204" pitchFamily="34" charset="0"/>
                <a:cs typeface="Verdana" panose="020B0604030504040204" pitchFamily="34" charset="0"/>
              </a:rPr>
              <a:t>not</a:t>
            </a:r>
            <a:r>
              <a:rPr lang="nl-NL" sz="1600" dirty="0" smtClean="0">
                <a:latin typeface="Verdana" panose="020B0604030504040204" pitchFamily="34" charset="0"/>
                <a:ea typeface="Verdana" panose="020B0604030504040204" pitchFamily="34" charset="0"/>
                <a:cs typeface="Verdana" panose="020B0604030504040204" pitchFamily="34" charset="0"/>
              </a:rPr>
              <a:t> have </a:t>
            </a:r>
            <a:r>
              <a:rPr lang="nl-NL" sz="1600" dirty="0" err="1" smtClean="0">
                <a:latin typeface="Verdana" panose="020B0604030504040204" pitchFamily="34" charset="0"/>
                <a:ea typeface="Verdana" panose="020B0604030504040204" pitchFamily="34" charset="0"/>
                <a:cs typeface="Verdana" panose="020B0604030504040204" pitchFamily="34" charset="0"/>
              </a:rPr>
              <a:t>to</a:t>
            </a:r>
            <a:r>
              <a:rPr lang="nl-NL" sz="1600" dirty="0" smtClean="0">
                <a:latin typeface="Verdana" panose="020B0604030504040204" pitchFamily="34" charset="0"/>
                <a:ea typeface="Verdana" panose="020B0604030504040204" pitchFamily="34" charset="0"/>
                <a:cs typeface="Verdana" panose="020B0604030504040204" pitchFamily="34" charset="0"/>
              </a:rPr>
              <a:t> </a:t>
            </a:r>
            <a:r>
              <a:rPr lang="nl-NL" sz="1600" dirty="0" err="1" smtClean="0">
                <a:latin typeface="Verdana" panose="020B0604030504040204" pitchFamily="34" charset="0"/>
                <a:ea typeface="Verdana" panose="020B0604030504040204" pitchFamily="34" charset="0"/>
                <a:cs typeface="Verdana" panose="020B0604030504040204" pitchFamily="34" charset="0"/>
              </a:rPr>
              <a:t>be</a:t>
            </a:r>
            <a:r>
              <a:rPr lang="nl-NL" sz="1600" dirty="0" smtClean="0">
                <a:latin typeface="Verdana" panose="020B0604030504040204" pitchFamily="34" charset="0"/>
                <a:ea typeface="Verdana" panose="020B0604030504040204" pitchFamily="34" charset="0"/>
                <a:cs typeface="Verdana" panose="020B0604030504040204" pitchFamily="34" charset="0"/>
              </a:rPr>
              <a:t> in </a:t>
            </a:r>
            <a:r>
              <a:rPr lang="nl-NL" sz="1600" dirty="0" err="1" smtClean="0">
                <a:latin typeface="Verdana" panose="020B0604030504040204" pitchFamily="34" charset="0"/>
                <a:ea typeface="Verdana" panose="020B0604030504040204" pitchFamily="34" charset="0"/>
                <a:cs typeface="Verdana" panose="020B0604030504040204" pitchFamily="34" charset="0"/>
              </a:rPr>
              <a:t>Eneco’s</a:t>
            </a:r>
            <a:r>
              <a:rPr lang="nl-NL" sz="1600" dirty="0" smtClean="0">
                <a:latin typeface="Verdana" panose="020B0604030504040204" pitchFamily="34" charset="0"/>
                <a:ea typeface="Verdana" panose="020B0604030504040204" pitchFamily="34" charset="0"/>
                <a:cs typeface="Verdana" panose="020B0604030504040204" pitchFamily="34" charset="0"/>
              </a:rPr>
              <a:t> portfolio</a:t>
            </a:r>
            <a:endParaRPr lang="nl-NL"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0307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ENECO_powerpoint-breedbeeld-template-120731">
  <a:themeElements>
    <a:clrScheme name="Eneco">
      <a:dk1>
        <a:srgbClr val="1A171B"/>
      </a:dk1>
      <a:lt1>
        <a:sysClr val="window" lastClr="FFFFFF"/>
      </a:lt1>
      <a:dk2>
        <a:srgbClr val="F4D400"/>
      </a:dk2>
      <a:lt2>
        <a:srgbClr val="B6BF00"/>
      </a:lt2>
      <a:accent1>
        <a:srgbClr val="D21242"/>
      </a:accent1>
      <a:accent2>
        <a:srgbClr val="E44F0E"/>
      </a:accent2>
      <a:accent3>
        <a:srgbClr val="EC740F"/>
      </a:accent3>
      <a:accent4>
        <a:srgbClr val="F79346"/>
      </a:accent4>
      <a:accent5>
        <a:srgbClr val="FFC222"/>
      </a:accent5>
      <a:accent6>
        <a:srgbClr val="00AFDB"/>
      </a:accent6>
      <a:hlink>
        <a:srgbClr val="84B819"/>
      </a:hlink>
      <a:folHlink>
        <a:srgbClr val="B1B2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Eneco Presentatie breedbeeld.potx" id="{8C4D49B3-65F3-4795-8E35-67BE2A0D79FD}" vid="{A29E1AB0-7C3E-46E6-84F8-5A35FB9A8813}"/>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hbf034666115494fa90350382eea7908 xmlns="fdf2928b-beb3-407d-95c7-3f5cae7eb22b">
      <Terms xmlns="http://schemas.microsoft.com/office/infopath/2007/PartnerControls">
        <TermInfo xmlns="http://schemas.microsoft.com/office/infopath/2007/PartnerControls">
          <TermName xmlns="http://schemas.microsoft.com/office/infopath/2007/PartnerControls">Sjabloon</TermName>
          <TermId xmlns="http://schemas.microsoft.com/office/infopath/2007/PartnerControls">1976f301-8b82-4614-a4e9-3711cfa51b0b</TermId>
        </TermInfo>
      </Terms>
    </hbf034666115494fa90350382eea7908>
    <TaxCatchAll xmlns="fdf2928b-beb3-407d-95c7-3f5cae7eb22b">
      <Value>151</Value>
      <Value>150</Value>
      <Value>2</Value>
      <Value>1</Value>
    </TaxCatchAll>
    <pa4450304e7144e2a5e43d772d7acadb xmlns="fdf2928b-beb3-407d-95c7-3f5cae7eb22b">
      <Terms xmlns="http://schemas.microsoft.com/office/infopath/2007/PartnerControls">
        <TermInfo xmlns="http://schemas.microsoft.com/office/infopath/2007/PartnerControls">
          <TermName xmlns="http://schemas.microsoft.com/office/infopath/2007/PartnerControls">Eneco Groep</TermName>
          <TermId xmlns="http://schemas.microsoft.com/office/infopath/2007/PartnerControls">1f4ac3ea-a06b-4326-9323-3fccafc738a5</TermId>
        </TermInfo>
      </Terms>
    </pa4450304e7144e2a5e43d772d7acadb>
    <TaxKeywordTaxHTField xmlns="fdf2928b-beb3-407d-95c7-3f5cae7eb22b">
      <Terms xmlns="http://schemas.microsoft.com/office/infopath/2007/PartnerControls"/>
    </TaxKeywordTaxHTField>
    <Vertrouwelijk xmlns="fdf2928b-beb3-407d-95c7-3f5cae7eb22b">Nee</Vertrouwelijk>
    <ea2a0c6814764cb38c7b43e296469406 xmlns="fdf2928b-beb3-407d-95c7-3f5cae7eb22b">
      <Terms xmlns="http://schemas.microsoft.com/office/infopath/2007/PartnerControls">
        <TermInfo xmlns="http://schemas.microsoft.com/office/infopath/2007/PartnerControls">
          <TermName xmlns="http://schemas.microsoft.com/office/infopath/2007/PartnerControls">Standaardisatie</TermName>
          <TermId xmlns="http://schemas.microsoft.com/office/infopath/2007/PartnerControls">66e000a0-eb91-41f9-b13d-920736c264f5</TermId>
        </TermInfo>
      </Terms>
    </ea2a0c6814764cb38c7b43e296469406>
    <_dlc_ExpireDateSaved xmlns="http://schemas.microsoft.com/sharepoint/v3" xsi:nil="true"/>
    <_dlc_ExpireDate xmlns="http://schemas.microsoft.com/sharepoint/v3">2017-03-02T14:48:42+00:00</_dlc_ExpireDate>
    <KvKnr xmlns="1e5ff062-b86b-4d4a-b438-55910cfe5997" xsi:nil="true"/>
    <BTWnr xmlns="1e5ff062-b86b-4d4a-b438-55910cfe5997" xsi:nil="true"/>
    <IBANnr xmlns="1e5ff062-b86b-4d4a-b438-55910cfe5997" xsi:nil="true"/>
    <SharedWithUsers xmlns="de3ecd6b-6c39-43d9-903f-f261131b4727">
      <UserInfo>
        <DisplayName/>
        <AccountId xsi:nil="true"/>
        <AccountType/>
      </UserInfo>
    </SharedWithUsers>
    <PostbusNr xmlns="de3ecd6b-6c39-43d9-903f-f261131b4727" xsi:nil="true"/>
    <TaalKennis xmlns="fdf2928b-beb3-407d-95c7-3f5cae7eb22b">Nederlands</TaalKennis>
    <Website xmlns="de3ecd6b-6c39-43d9-903f-f261131b4727" xsi:nil="true"/>
    <Statutaire_x0020_bedrijfsnaam xmlns="de3ecd6b-6c39-43d9-903f-f261131b4727" xsi:nil="true"/>
    <Postcode_x0020_en_x0020_Plaats xmlns="de3ecd6b-6c39-43d9-903f-f261131b4727" xsi:nil="true"/>
    <Telefoon xmlns="1e5ff062-b86b-4d4a-b438-55910cfe599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drijfsvoering (standaard sjablonen)" ma:contentTypeID="0x01010078A29395FDE04F4BAEB978B6960961B50F00DF9E12FE8A442543A58DF2CF1E05D171002FB11B1B69A8EB4394E283CA687E8DE4" ma:contentTypeVersion="112" ma:contentTypeDescription="" ma:contentTypeScope="" ma:versionID="13a47171816a2eef9d18308c5e4ecc8b">
  <xsd:schema xmlns:xsd="http://www.w3.org/2001/XMLSchema" xmlns:xs="http://www.w3.org/2001/XMLSchema" xmlns:p="http://schemas.microsoft.com/office/2006/metadata/properties" xmlns:ns1="http://schemas.microsoft.com/sharepoint/v3" xmlns:ns2="fdf2928b-beb3-407d-95c7-3f5cae7eb22b" xmlns:ns3="1e5ff062-b86b-4d4a-b438-55910cfe5997" xmlns:ns4="de3ecd6b-6c39-43d9-903f-f261131b4727" targetNamespace="http://schemas.microsoft.com/office/2006/metadata/properties" ma:root="true" ma:fieldsID="af38b73e81f3aed838c14ee2501c0e7e" ns1:_="" ns2:_="" ns3:_="" ns4:_="">
    <xsd:import namespace="http://schemas.microsoft.com/sharepoint/v3"/>
    <xsd:import namespace="fdf2928b-beb3-407d-95c7-3f5cae7eb22b"/>
    <xsd:import namespace="1e5ff062-b86b-4d4a-b438-55910cfe5997"/>
    <xsd:import namespace="de3ecd6b-6c39-43d9-903f-f261131b4727"/>
    <xsd:element name="properties">
      <xsd:complexType>
        <xsd:sequence>
          <xsd:element name="documentManagement">
            <xsd:complexType>
              <xsd:all>
                <xsd:element ref="ns2:Vertrouwelijk"/>
                <xsd:element ref="ns2:ea2a0c6814764cb38c7b43e296469406" minOccurs="0"/>
                <xsd:element ref="ns2:TaxCatchAllLabel" minOccurs="0"/>
                <xsd:element ref="ns1:_dlc_Exempt" minOccurs="0"/>
                <xsd:element ref="ns1:_dlc_ExpireDateSaved" minOccurs="0"/>
                <xsd:element ref="ns1:_dlc_ExpireDate" minOccurs="0"/>
                <xsd:element ref="ns2:hbf034666115494fa90350382eea7908" minOccurs="0"/>
                <xsd:element ref="ns2:TaxKeywordTaxHTField" minOccurs="0"/>
                <xsd:element ref="ns2:pa4450304e7144e2a5e43d772d7acadb" minOccurs="0"/>
                <xsd:element ref="ns2:TaxCatchAll" minOccurs="0"/>
                <xsd:element ref="ns3:IBANnr" minOccurs="0"/>
                <xsd:element ref="ns4:SharedWithDetails" minOccurs="0"/>
                <xsd:element ref="ns2:TaalKennis"/>
                <xsd:element ref="ns4:Statutaire_x0020_bedrijfsnaam" minOccurs="0"/>
                <xsd:element ref="ns4:Website" minOccurs="0"/>
                <xsd:element ref="ns3:Telefoon" minOccurs="0"/>
                <xsd:element ref="ns4:PostbusNr" minOccurs="0"/>
                <xsd:element ref="ns4:SharedWithUsers" minOccurs="0"/>
                <xsd:element ref="ns3:BTWnr" minOccurs="0"/>
                <xsd:element ref="ns4:Postcode_x0020_en_x0020_Plaats" minOccurs="0"/>
                <xsd:element ref="ns3:KvKn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Van beleid uitgesloten" ma:description="" ma:hidden="true" ma:internalName="_dlc_Exempt" ma:readOnly="true">
      <xsd:simpleType>
        <xsd:restriction base="dms:Unknown"/>
      </xsd:simpleType>
    </xsd:element>
    <xsd:element name="_dlc_ExpireDateSaved" ma:index="11" nillable="true" ma:displayName="Oorspronkelijke verloopdatum" ma:description="" ma:hidden="true" ma:internalName="_dlc_ExpireDateSaved" ma:readOnly="true">
      <xsd:simpleType>
        <xsd:restriction base="dms:DateTime"/>
      </xsd:simpleType>
    </xsd:element>
    <xsd:element name="_dlc_ExpireDate" ma:index="12" nillable="true" ma:displayName="Verloopdatum"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df2928b-beb3-407d-95c7-3f5cae7eb22b" elementFormDefault="qualified">
    <xsd:import namespace="http://schemas.microsoft.com/office/2006/documentManagement/types"/>
    <xsd:import namespace="http://schemas.microsoft.com/office/infopath/2007/PartnerControls"/>
    <xsd:element name="Vertrouwelijk" ma:index="6" ma:displayName="Vertrouwelijk" ma:default="Nee" ma:format="Dropdown" ma:internalName="Vertrouwelijk" ma:readOnly="false">
      <xsd:simpleType>
        <xsd:restriction base="dms:Choice">
          <xsd:enumeration value="Nee"/>
          <xsd:enumeration value="Ja"/>
        </xsd:restriction>
      </xsd:simpleType>
    </xsd:element>
    <xsd:element name="ea2a0c6814764cb38c7b43e296469406" ma:index="8" ma:taxonomy="true" ma:internalName="ea2a0c6814764cb38c7b43e296469406" ma:taxonomyFieldName="EnecoThema" ma:displayName="Onderwerp/Thema" ma:readOnly="false" ma:default="" ma:fieldId="{ea2a0c68-1476-4cb3-8c7b-43e296469406}" ma:sspId="a574edb5-dd3e-4c64-8a50-c03af3bfbb17" ma:termSetId="ae8b871a-a08b-4da1-be3a-84fbb64395af" ma:anchorId="00000000-0000-0000-0000-000000000000" ma:open="false" ma:isKeyword="false">
      <xsd:complexType>
        <xsd:sequence>
          <xsd:element ref="pc:Terms" minOccurs="0" maxOccurs="1"/>
        </xsd:sequence>
      </xsd:complexType>
    </xsd:element>
    <xsd:element name="TaxCatchAllLabel" ma:index="9" nillable="true" ma:displayName="Taxonomy Catch All Column1" ma:description="" ma:hidden="true" ma:list="{b4acf6bc-954f-4f03-8003-a6ae2e6d3000}" ma:internalName="TaxCatchAllLabel" ma:readOnly="true" ma:showField="CatchAllDataLabel" ma:web="1e5ff062-b86b-4d4a-b438-55910cfe5997">
      <xsd:complexType>
        <xsd:complexContent>
          <xsd:extension base="dms:MultiChoiceLookup">
            <xsd:sequence>
              <xsd:element name="Value" type="dms:Lookup" maxOccurs="unbounded" minOccurs="0" nillable="true"/>
            </xsd:sequence>
          </xsd:extension>
        </xsd:complexContent>
      </xsd:complexType>
    </xsd:element>
    <xsd:element name="hbf034666115494fa90350382eea7908" ma:index="16" ma:taxonomy="true" ma:internalName="hbf034666115494fa90350382eea7908" ma:taxonomyFieldName="EnecoDocumentsoort" ma:displayName="Documentsoort" ma:readOnly="false" ma:default="" ma:fieldId="{1bf03466-6115-494f-a903-50382eea7908}" ma:sspId="a574edb5-dd3e-4c64-8a50-c03af3bfbb17" ma:termSetId="cdaabc51-c02e-464a-b2c4-b58ac3133f26" ma:anchorId="00000000-0000-0000-0000-000000000000" ma:open="false" ma:isKeyword="false">
      <xsd:complexType>
        <xsd:sequence>
          <xsd:element ref="pc:Terms" minOccurs="0" maxOccurs="1"/>
        </xsd:sequence>
      </xsd:complexType>
    </xsd:element>
    <xsd:element name="TaxKeywordTaxHTField" ma:index="19" nillable="true" ma:taxonomy="true" ma:internalName="TaxKeywordTaxHTField" ma:taxonomyFieldName="TaxKeyword" ma:displayName="Ondernemingstrefwoorden" ma:fieldId="{23f27201-bee3-471e-b2e7-b64fd8b7ca38}" ma:taxonomyMulti="true" ma:sspId="a574edb5-dd3e-4c64-8a50-c03af3bfbb17" ma:termSetId="00000000-0000-0000-0000-000000000000" ma:anchorId="00000000-0000-0000-0000-000000000000" ma:open="true" ma:isKeyword="true">
      <xsd:complexType>
        <xsd:sequence>
          <xsd:element ref="pc:Terms" minOccurs="0" maxOccurs="1"/>
        </xsd:sequence>
      </xsd:complexType>
    </xsd:element>
    <xsd:element name="pa4450304e7144e2a5e43d772d7acadb" ma:index="20" ma:taxonomy="true" ma:internalName="pa4450304e7144e2a5e43d772d7acadb" ma:taxonomyFieldName="Bedrijfsonderdeel" ma:displayName="Business unit" ma:readOnly="false" ma:default="2;#Eneco Groep|1f4ac3ea-a06b-4326-9323-3fccafc738a5" ma:fieldId="{9a445030-4e71-44e2-a5e4-3d772d7acadb}" ma:sspId="a574edb5-dd3e-4c64-8a50-c03af3bfbb17" ma:termSetId="46d8a762-67a6-4eb4-b0f9-f2472fc1b494" ma:anchorId="00000000-0000-0000-0000-000000000000" ma:open="false" ma:isKeyword="false">
      <xsd:complexType>
        <xsd:sequence>
          <xsd:element ref="pc:Terms" minOccurs="0" maxOccurs="1"/>
        </xsd:sequence>
      </xsd:complexType>
    </xsd:element>
    <xsd:element name="TaxCatchAll" ma:index="21" nillable="true" ma:displayName="Taxonomy Catch All Column" ma:description="" ma:hidden="true" ma:list="{b4acf6bc-954f-4f03-8003-a6ae2e6d3000}" ma:internalName="TaxCatchAll" ma:showField="CatchAllData" ma:web="1e5ff062-b86b-4d4a-b438-55910cfe5997">
      <xsd:complexType>
        <xsd:complexContent>
          <xsd:extension base="dms:MultiChoiceLookup">
            <xsd:sequence>
              <xsd:element name="Value" type="dms:Lookup" maxOccurs="unbounded" minOccurs="0" nillable="true"/>
            </xsd:sequence>
          </xsd:extension>
        </xsd:complexContent>
      </xsd:complexType>
    </xsd:element>
    <xsd:element name="TaalKennis" ma:index="24" ma:displayName="Taal" ma:default="Nederlands" ma:format="RadioButtons" ma:internalName="TaalKennis" ma:readOnly="false">
      <xsd:simpleType>
        <xsd:restriction base="dms:Choice">
          <xsd:enumeration value="Nederlands"/>
          <xsd:enumeration value="Engels"/>
          <xsd:enumeration value="Français"/>
        </xsd:restriction>
      </xsd:simpleType>
    </xsd:element>
  </xsd:schema>
  <xsd:schema xmlns:xsd="http://www.w3.org/2001/XMLSchema" xmlns:xs="http://www.w3.org/2001/XMLSchema" xmlns:dms="http://schemas.microsoft.com/office/2006/documentManagement/types" xmlns:pc="http://schemas.microsoft.com/office/infopath/2007/PartnerControls" targetNamespace="1e5ff062-b86b-4d4a-b438-55910cfe5997" elementFormDefault="qualified">
    <xsd:import namespace="http://schemas.microsoft.com/office/2006/documentManagement/types"/>
    <xsd:import namespace="http://schemas.microsoft.com/office/infopath/2007/PartnerControls"/>
    <xsd:element name="IBANnr" ma:index="22" nillable="true" ma:displayName="IBANnr" ma:internalName="IBANnr" ma:readOnly="false">
      <xsd:simpleType>
        <xsd:restriction base="dms:Text">
          <xsd:maxLength value="255"/>
        </xsd:restriction>
      </xsd:simpleType>
    </xsd:element>
    <xsd:element name="Telefoon" ma:index="28" nillable="true" ma:displayName="Telefoon" ma:internalName="Telefoon">
      <xsd:simpleType>
        <xsd:restriction base="dms:Text">
          <xsd:maxLength value="255"/>
        </xsd:restriction>
      </xsd:simpleType>
    </xsd:element>
    <xsd:element name="BTWnr" ma:index="31" nillable="true" ma:displayName="BTWnr" ma:internalName="BTWnr" ma:readOnly="false">
      <xsd:simpleType>
        <xsd:restriction base="dms:Text">
          <xsd:maxLength value="255"/>
        </xsd:restriction>
      </xsd:simpleType>
    </xsd:element>
    <xsd:element name="KvKnr" ma:index="33" nillable="true" ma:displayName="KvKnr" ma:internalName="KvKnr"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3ecd6b-6c39-43d9-903f-f261131b4727" elementFormDefault="qualified">
    <xsd:import namespace="http://schemas.microsoft.com/office/2006/documentManagement/types"/>
    <xsd:import namespace="http://schemas.microsoft.com/office/infopath/2007/PartnerControls"/>
    <xsd:element name="SharedWithDetails" ma:index="23" nillable="true" ma:displayName="Gedeeld met details" ma:description="" ma:internalName="SharedWithDetails" ma:readOnly="true">
      <xsd:simpleType>
        <xsd:restriction base="dms:Note">
          <xsd:maxLength value="255"/>
        </xsd:restriction>
      </xsd:simpleType>
    </xsd:element>
    <xsd:element name="Statutaire_x0020_bedrijfsnaam" ma:index="26" nillable="true" ma:displayName="Statutaire bedrijfsnaam" ma:internalName="Statutaire_x0020_bedrijfsnaam">
      <xsd:simpleType>
        <xsd:restriction base="dms:Text">
          <xsd:maxLength value="255"/>
        </xsd:restriction>
      </xsd:simpleType>
    </xsd:element>
    <xsd:element name="Website" ma:index="27" nillable="true" ma:displayName="Website" ma:internalName="Website">
      <xsd:simpleType>
        <xsd:restriction base="dms:Text">
          <xsd:maxLength value="255"/>
        </xsd:restriction>
      </xsd:simpleType>
    </xsd:element>
    <xsd:element name="PostbusNr" ma:index="29" nillable="true" ma:displayName="Postbus" ma:internalName="PostbusNr" ma:readOnly="false">
      <xsd:simpleType>
        <xsd:restriction base="dms:Text">
          <xsd:maxLength value="255"/>
        </xsd:restriction>
      </xsd:simpleType>
    </xsd:element>
    <xsd:element name="SharedWithUsers" ma:index="30"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stcode_x0020_en_x0020_Plaats" ma:index="32" nillable="true" ma:displayName="Postcode en Plaats" ma:internalName="Postcode_x0020_en_x0020_Plaat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Inhoudstype"/>
        <xsd:element ref="dc:title" minOccurs="0" maxOccurs="1" ma:index="1" ma:displayName="Titel"/>
        <xsd:element ref="dc:subject" minOccurs="0" maxOccurs="1"/>
        <xsd:element ref="dc:description" minOccurs="0" maxOccurs="1" ma:index="25" ma:displayName="Opmerkingen"/>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a574edb5-dd3e-4c64-8a50-c03af3bfbb17" ContentTypeId="0x01010078A29395FDE04F4BAEB978B6960961B50F" PreviousValue="false"/>
</file>

<file path=customXml/item5.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6.xml><?xml version="1.0" encoding="utf-8"?>
<?mso-contentType ?>
<p:Policy xmlns:p="office.server.policy" id="" local="true">
  <p:Name>Bedrijfsvoering</p:Name>
  <p:Description>Archiefbeleid </p:Description>
  <p:Statement/>
  <p:PolicyItems>
    <p:PolicyItem featureId="Microsoft.Office.RecordsManagement.PolicyFeatures.Expiration" staticId="0x01010078A29395FDE04F4BAEB978B6960961B50F|-309518486" UniqueId="d11099c6-3f29-4977-b9af-6ed78486c299">
      <p:Name>Retention</p:Name>
      <p:Description>Automatic scheduling of content for processing, and performing a retention action on content that has reached its due date.</p:Description>
      <p:CustomData>
        <Schedules nextStageId="3" default="false">
          <Schedule type="Default">
            <stages>
              <data stageId="1">
                <formula id="Microsoft.Office.RecordsManagement.PolicyFeatures.Expiration.Formula.BuiltIn">
                  <number>13</number>
                  <property>Modified</property>
                  <propertyId>28cf69c5-fa48-462a-b5cd-27b6f9d2bd5f</propertyId>
                  <period>months</period>
                </formula>
                <action type="action" id="Microsoft.Office.RecordsManagement.PolicyFeatures.Expiration.Action.Record"/>
              </data>
            </stages>
          </Schedule>
          <Schedule type="Record">
            <stages>
              <data stageId="2">
                <formula id="Microsoft.Office.RecordsManagement.PolicyFeatures.Expiration.Formula.BuiltIn">
                  <number>10</number>
                  <property>_vti_ItemDeclaredRecord</property>
                  <propertyId>f9a44731-84eb-43a4-9973-cd2953ad8646</propertyId>
                  <period>years</period>
                </formula>
                <action type="action" id="Microsoft.Office.RecordsManagement.PolicyFeatures.Expiration.Action.Delete"/>
              </data>
            </stages>
          </Schedule>
        </Schedules>
      </p:CustomData>
    </p:PolicyItem>
  </p:PolicyItems>
</p:Policy>
</file>

<file path=customXml/itemProps1.xml><?xml version="1.0" encoding="utf-8"?>
<ds:datastoreItem xmlns:ds="http://schemas.openxmlformats.org/officeDocument/2006/customXml" ds:itemID="{7B6F2769-7194-4217-93D3-3AF3A4742282}">
  <ds:schemaRefs>
    <ds:schemaRef ds:uri="http://purl.org/dc/terms/"/>
    <ds:schemaRef ds:uri="1e5ff062-b86b-4d4a-b438-55910cfe5997"/>
    <ds:schemaRef ds:uri="http://purl.org/dc/elements/1.1/"/>
    <ds:schemaRef ds:uri="fdf2928b-beb3-407d-95c7-3f5cae7eb22b"/>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de3ecd6b-6c39-43d9-903f-f261131b4727"/>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960F5F82-97F0-4A6F-A57E-C4FE3BACE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f2928b-beb3-407d-95c7-3f5cae7eb22b"/>
    <ds:schemaRef ds:uri="1e5ff062-b86b-4d4a-b438-55910cfe5997"/>
    <ds:schemaRef ds:uri="de3ecd6b-6c39-43d9-903f-f261131b47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39FC45E-0E4A-4BD3-89A3-C2ABFA795EFA}">
  <ds:schemaRefs>
    <ds:schemaRef ds:uri="Microsoft.SharePoint.Taxonomy.ContentTypeSync"/>
  </ds:schemaRefs>
</ds:datastoreItem>
</file>

<file path=customXml/itemProps5.xml><?xml version="1.0" encoding="utf-8"?>
<ds:datastoreItem xmlns:ds="http://schemas.openxmlformats.org/officeDocument/2006/customXml" ds:itemID="{120DE9C4-6756-434A-9649-FC9AF7B62934}">
  <ds:schemaRefs>
    <ds:schemaRef ds:uri="http://schemas.microsoft.com/sharepoint/events"/>
  </ds:schemaRefs>
</ds:datastoreItem>
</file>

<file path=customXml/itemProps6.xml><?xml version="1.0" encoding="utf-8"?>
<ds:datastoreItem xmlns:ds="http://schemas.openxmlformats.org/officeDocument/2006/customXml" ds:itemID="{056B6935-1503-4809-A416-31D009E95811}">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160913_boilers_selectie_flexmarkt</Template>
  <TotalTime>8463</TotalTime>
  <Words>1491</Words>
  <Application>Microsoft Office PowerPoint</Application>
  <PresentationFormat>On-screen Show (16:9)</PresentationFormat>
  <Paragraphs>174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ENECO_powerpoint-breedbeeld-template-120731</vt:lpstr>
      <vt:lpstr>Valuation Flex Capacity E-Boilers per Flex Market</vt:lpstr>
      <vt:lpstr>Aim</vt:lpstr>
      <vt:lpstr>EDR 81</vt:lpstr>
      <vt:lpstr>Simulation</vt:lpstr>
      <vt:lpstr>Simulation - Results</vt:lpstr>
      <vt:lpstr>Simulation - Conclusions</vt:lpstr>
      <vt:lpstr>Valuation Per Market</vt:lpstr>
      <vt:lpstr>Primary Reserve (R1/ PCR/ FCR)</vt:lpstr>
      <vt:lpstr>R1</vt:lpstr>
      <vt:lpstr>R1 – Lower Limit</vt:lpstr>
      <vt:lpstr>R1 – Upper Limit</vt:lpstr>
      <vt:lpstr>R1 - Results</vt:lpstr>
      <vt:lpstr>Passive Imbalance</vt:lpstr>
      <vt:lpstr>Market trends</vt:lpstr>
      <vt:lpstr>Passive imbalance – lower limit</vt:lpstr>
      <vt:lpstr>Passive imbalance - results</vt:lpstr>
      <vt:lpstr>R2</vt:lpstr>
      <vt:lpstr>Simulation</vt:lpstr>
      <vt:lpstr>Market Trends</vt:lpstr>
      <vt:lpstr>Market Trends</vt:lpstr>
      <vt:lpstr>R2 – Upper Limit</vt:lpstr>
      <vt:lpstr>R2 – Lower Limit</vt:lpstr>
      <vt:lpstr>PowerPoint Presentation</vt:lpstr>
      <vt:lpstr>Conclusions</vt:lpstr>
      <vt:lpstr>Conclusions &amp; Recommandations</vt:lpstr>
      <vt:lpstr>PowerPoint Presentation</vt:lpstr>
    </vt:vector>
  </TitlesOfParts>
  <Company>Eneco N.V.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Valuation Flex Capacity E-Boilers per Flex Market</dc:title>
  <dc:creator>602502</dc:creator>
  <cp:lastModifiedBy>Lemmens, Tom</cp:lastModifiedBy>
  <cp:revision>61</cp:revision>
  <dcterms:created xsi:type="dcterms:W3CDTF">2016-09-13T10:59:54Z</dcterms:created>
  <dcterms:modified xsi:type="dcterms:W3CDTF">2016-11-28T08:00:36Z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0x01010078A29395FDE04F4BAEB978B6960961B50F00DF9E12FE8A442543A58DF2CF1E05D171002FB11B1B69A8EB4394E283CA687E8DE4</vt:lpwstr>
  </property>
  <property fmtid="{D5CDD505-2E9C-101B-9397-08002B2CF9AE}" pid="3" name="aa858982e7f2495f81e723327c8a5f08">
    <vt:lpwstr>Eneco|2e760fb9-330e-44d0-b8f5-0d06b049f53d</vt:lpwstr>
  </property>
  <property fmtid="{D5CDD505-2E9C-101B-9397-08002B2CF9AE}" pid="4" name="_dlc_policyId">
    <vt:lpwstr>0x01010078A29395FDE04F4BAEB978B6960961B50F|-309518486</vt:lpwstr>
  </property>
  <property fmtid="{D5CDD505-2E9C-101B-9397-08002B2CF9AE}" pid="5" name="ItemRetentionFormula">
    <vt:lpwstr>&lt;formula id="Microsoft.Office.RecordsManagement.PolicyFeatures.Expiration.Formula.BuiltIn"&gt;&lt;number&gt;13&lt;/number&gt;&lt;property&gt;Modified&lt;/property&gt;&lt;propertyId&gt;28cf69c5-fa48-462a-b5cd-27b6f9d2bd5f&lt;/propertyId&gt;&lt;period&gt;months&lt;/period&gt;&lt;/formula&gt;</vt:lpwstr>
  </property>
  <property fmtid="{D5CDD505-2E9C-101B-9397-08002B2CF9AE}" pid="6" name="Bedrijfsnaam">
    <vt:lpwstr>1;#Eneco|2e760fb9-330e-44d0-b8f5-0d06b049f53d</vt:lpwstr>
  </property>
  <property fmtid="{D5CDD505-2E9C-101B-9397-08002B2CF9AE}" pid="7" name="Order">
    <vt:r8>200</vt:r8>
  </property>
  <property fmtid="{D5CDD505-2E9C-101B-9397-08002B2CF9AE}" pid="8" name="Dossiergebruiker">
    <vt:lpwstr/>
  </property>
  <property fmtid="{D5CDD505-2E9C-101B-9397-08002B2CF9AE}" pid="9" name="TaxKeyword">
    <vt:lpwstr/>
  </property>
  <property fmtid="{D5CDD505-2E9C-101B-9397-08002B2CF9AE}" pid="10" name="EnecoThema">
    <vt:lpwstr>151;#Standaardisatie|66e000a0-eb91-41f9-b13d-920736c264f5</vt:lpwstr>
  </property>
  <property fmtid="{D5CDD505-2E9C-101B-9397-08002B2CF9AE}" pid="11" name="Bedrijfsonderdeel">
    <vt:lpwstr>2;#Eneco Groep|1f4ac3ea-a06b-4326-9323-3fccafc738a5</vt:lpwstr>
  </property>
  <property fmtid="{D5CDD505-2E9C-101B-9397-08002B2CF9AE}" pid="12" name="EnecoDocumentsoort">
    <vt:lpwstr>150;#Sjabloon|1976f301-8b82-4614-a4e9-3711cfa51b0b</vt:lpwstr>
  </property>
  <property fmtid="{D5CDD505-2E9C-101B-9397-08002B2CF9AE}" pid="13" name="SharedWithUsers">
    <vt:lpwstr/>
  </property>
</Properties>
</file>