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2_DA79F3E7.xml" ContentType="application/vnd.ms-powerpoint.comments+xml"/>
  <Override PartName="/ppt/comments/modernComment_10F_5618718E.xml" ContentType="application/vnd.ms-powerpoint.comments+xml"/>
  <Override PartName="/ppt/comments/modernComment_111_9284A4A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6" r:id="rId8"/>
    <p:sldId id="263" r:id="rId9"/>
    <p:sldId id="277" r:id="rId10"/>
    <p:sldId id="267" r:id="rId11"/>
    <p:sldId id="271" r:id="rId12"/>
    <p:sldId id="272" r:id="rId13"/>
    <p:sldId id="259" r:id="rId14"/>
    <p:sldId id="264" r:id="rId15"/>
    <p:sldId id="279" r:id="rId16"/>
    <p:sldId id="268" r:id="rId17"/>
    <p:sldId id="273" r:id="rId18"/>
    <p:sldId id="280" r:id="rId19"/>
    <p:sldId id="274" r:id="rId20"/>
    <p:sldId id="276" r:id="rId21"/>
    <p:sldId id="275" r:id="rId22"/>
    <p:sldId id="278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modernComment_102_DA79F3E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9672DC-06CC-45F9-A1F1-2B73A092ECD0}" authorId="{49000DBD-DD57-B9F5-1E22-669DF19DD1E1}" created="2024-04-22T16:48:57.286">
    <pc:sldMkLst xmlns:pc="http://schemas.microsoft.com/office/powerpoint/2013/main/command">
      <pc:docMk/>
      <pc:sldMk cId="3665425383" sldId="258"/>
    </pc:sldMkLst>
    <p188:txBody>
      <a:bodyPr/>
      <a:lstStyle/>
      <a:p>
        <a:r>
          <a:rPr lang="en-GB"/>
          <a:t>Need to add a "why study bonsai" slide prior to this.  (Also including definition of bonsai over from "Art &amp; Science" slide.)</a:t>
        </a:r>
      </a:p>
    </p188:txBody>
  </p188:cm>
</p188:cmLst>
</file>

<file path=ppt/comments/modernComment_10F_561871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5F6F03-D7DA-4A10-869B-00E3B9FE43D7}" authorId="{49000DBD-DD57-B9F5-1E22-669DF19DD1E1}" created="2024-06-02T19:12:15.201">
    <pc:sldMkLst xmlns:pc="http://schemas.microsoft.com/office/powerpoint/2013/main/command">
      <pc:docMk/>
      <pc:sldMk cId="1444442510" sldId="271"/>
    </pc:sldMkLst>
    <p188:txBody>
      <a:bodyPr/>
      <a:lstStyle/>
      <a:p>
        <a:r>
          <a:rPr lang="en-GB"/>
          <a:t>Add "Japanophilia 101" predecessor slide to cover wabi-sabi etc?</a:t>
        </a:r>
      </a:p>
    </p188:txBody>
  </p188:cm>
</p188:cmLst>
</file>

<file path=ppt/comments/modernComment_111_9284A4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DC042-6607-46E4-B491-BB63E5F9B9CC}" authorId="{49000DBD-DD57-B9F5-1E22-669DF19DD1E1}" created="2024-06-02T18:12:58.882">
    <pc:sldMkLst xmlns:pc="http://schemas.microsoft.com/office/powerpoint/2013/main/command">
      <pc:docMk/>
      <pc:sldMk cId="2458166434" sldId="273"/>
    </pc:sldMkLst>
    <p188:txBody>
      <a:bodyPr/>
      <a:lstStyle/>
      <a:p>
        <a:r>
          <a:rPr lang="en-GB"/>
          <a:t>I'm still getting my head round how broadleaf, pine and cupressaceae vary.  Perhaps:
1. structural pruning - group pine and cypress as lacking epicormic buds; these require extra shenanigans to replace overly-large branches
2. pruning for ramification - group broadleaf and pine as similar; with cypress you're thinning out a "pre-ramified" branch
Either way: need a precursor slide on reasons for pruning &amp; types thereof (poss. together with wiring? i.e. which shaping forces are replicated).   Also a successor slide for seasonality.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F_5618718E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284A4A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DA79F3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  <a:p>
            <a:r>
              <a:rPr lang="en-US" dirty="0"/>
              <a:t>Walworth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6D504-F53D-5EDF-B94C-F0109325ECB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C4FB44-464B-34E0-6225-20A11A47475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!</a:t>
            </a:r>
            <a:r>
              <a:rPr lang="en-US" dirty="0" err="1"/>
              <a:t>requently</a:t>
            </a:r>
            <a:r>
              <a:rPr lang="en-US" dirty="0"/>
              <a:t> ignored: e.g. small shrubs portrayed as large trees, boringly-shaped species made interesting, unrealistic pads</a:t>
            </a:r>
          </a:p>
          <a:p>
            <a:r>
              <a:rPr lang="en-US" dirty="0"/>
              <a:t>Clean of 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“Weak”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048910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314640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5952216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6B7AE8-8971-5E04-1E92-A3B0A5CD35E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4671"/>
            <a:ext cx="4184035" cy="5096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761565"/>
            <a:ext cx="4793618" cy="5096435"/>
          </a:xfrm>
        </p:spPr>
        <p:txBody>
          <a:bodyPr>
            <a:normAutofit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6A9F3-573D-268C-CBAD-FD3B8A172BB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Currently a quick summary</a:t>
            </a:r>
            <a:br>
              <a:rPr lang="en-US" dirty="0"/>
            </a:br>
            <a:r>
              <a:rPr lang="en-US" dirty="0"/>
              <a:t>Desperately needs 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1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D0B46-1432-658B-8056-A13EA21670B8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ACTIVELY MISLEADING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Needle-bearing / pine-like</a:t>
            </a:r>
          </a:p>
          <a:p>
            <a:r>
              <a:rPr lang="en-US" dirty="0"/>
              <a:t>Preconditions</a:t>
            </a:r>
          </a:p>
          <a:p>
            <a:pPr lvl="1"/>
            <a:r>
              <a:rPr lang="en-US" dirty="0"/>
              <a:t>Back-buds weakly from old growth</a:t>
            </a:r>
          </a:p>
          <a:p>
            <a:pPr lvl="1"/>
            <a:r>
              <a:rPr lang="en-US" dirty="0"/>
              <a:t>One or more needles per bundle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“pads”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9AED3-30E8-001A-D723-9B7BF1E0998E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446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415A1-CCC4-BBBD-1347-D86113D3FA1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0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Understand at a high level how a bonsai is produced</a:t>
            </a:r>
          </a:p>
          <a:p>
            <a:r>
              <a:rPr lang="en-US" dirty="0"/>
              <a:t>Understand at a high level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re-potting, pruning and wiring</a:t>
            </a:r>
          </a:p>
          <a:p>
            <a:r>
              <a:rPr lang="en-GB" dirty="0"/>
              <a:t>Be aware of inexpensive options for further learning and practice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961965"/>
          </a:xfrm>
        </p:spPr>
        <p:txBody>
          <a:bodyPr>
            <a:normAutofit/>
          </a:bodyPr>
          <a:lstStyle/>
          <a:p>
            <a:r>
              <a:rPr lang="en-US" dirty="0"/>
              <a:t>China</a:t>
            </a:r>
          </a:p>
          <a:p>
            <a:pPr lvl="1"/>
            <a:r>
              <a:rPr lang="en-US" dirty="0"/>
              <a:t>Daoist mysticism: recreation of magical sites in miniature</a:t>
            </a:r>
          </a:p>
          <a:p>
            <a:pPr lvl="1"/>
            <a:r>
              <a:rPr lang="en-US" dirty="0" err="1"/>
              <a:t>Penjing</a:t>
            </a:r>
            <a:r>
              <a:rPr lang="en-US" dirty="0"/>
              <a:t> / </a:t>
            </a:r>
            <a:r>
              <a:rPr lang="en-US" dirty="0" err="1"/>
              <a:t>Penzei</a:t>
            </a:r>
            <a:r>
              <a:rPr lang="en-US" dirty="0"/>
              <a:t> = the art of miniature landscapes (pre 600AD)</a:t>
            </a:r>
          </a:p>
          <a:p>
            <a:pPr lvl="1"/>
            <a:r>
              <a:rPr lang="en-US" dirty="0"/>
              <a:t>Popular amongst Buddhist monks, and – later – aristocracy</a:t>
            </a:r>
          </a:p>
          <a:p>
            <a:pPr lvl="1"/>
            <a:r>
              <a:rPr lang="en-US" dirty="0"/>
              <a:t>Heavily impacted by Mao’s Cultural Revolution: seen as a bourgeois pastime</a:t>
            </a:r>
          </a:p>
          <a:p>
            <a:r>
              <a:rPr lang="en-US" dirty="0"/>
              <a:t>Japan</a:t>
            </a:r>
          </a:p>
          <a:p>
            <a:pPr lvl="1"/>
            <a:r>
              <a:rPr lang="en-US" dirty="0"/>
              <a:t>“Bonsai” (</a:t>
            </a:r>
            <a:r>
              <a:rPr lang="ja-JP" altLang="en-US" dirty="0"/>
              <a:t>盆栽</a:t>
            </a:r>
            <a:r>
              <a:rPr lang="en-US" dirty="0"/>
              <a:t>) = “tray planting”</a:t>
            </a:r>
          </a:p>
          <a:p>
            <a:pPr lvl="1"/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pPr lvl="1"/>
            <a:r>
              <a:rPr lang="en-US" dirty="0"/>
              <a:t>Heavy Zen / Chan Buddhist influence: beauty through austerity and perfection in imperfection (“wabi-sabi”)</a:t>
            </a:r>
          </a:p>
          <a:p>
            <a:pPr lvl="1"/>
            <a:r>
              <a:rPr lang="en-US" dirty="0"/>
              <a:t>Increasingly popular from 1800s onwards; term “bonsai” adopted</a:t>
            </a:r>
          </a:p>
          <a:p>
            <a:pPr lvl="1"/>
            <a:r>
              <a:rPr lang="en-US" dirty="0"/>
              <a:t>Development of distinct styles (dramatic archetypes)</a:t>
            </a:r>
          </a:p>
          <a:p>
            <a:pPr lvl="1"/>
            <a:r>
              <a:rPr lang="en-US" dirty="0"/>
              <a:t>Exported to West (USA, Europe)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bonsai is a </a:t>
            </a:r>
            <a:r>
              <a:rPr lang="en-US" b="1" dirty="0"/>
              <a:t>living trompe-l’oeil</a:t>
            </a:r>
            <a:r>
              <a:rPr lang="en-US" dirty="0"/>
              <a:t>: a small tree that appears to be a scaled-down large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FBEA1-CE32-6236-6085-AB1B6429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07" y="1494644"/>
            <a:ext cx="4672865" cy="46596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943538" cy="4612342"/>
          </a:xfrm>
        </p:spPr>
        <p:txBody>
          <a:bodyPr/>
          <a:lstStyle/>
          <a:p>
            <a:r>
              <a:rPr lang="en-US" dirty="0"/>
              <a:t>“Tree”: a woody plant that can reach 20ft on a single unsupported trunk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Water!!!!!</a:t>
            </a:r>
          </a:p>
          <a:p>
            <a:pPr lvl="1"/>
            <a:r>
              <a:rPr lang="en-US" dirty="0"/>
              <a:t>Back-of-hand test</a:t>
            </a:r>
          </a:p>
          <a:p>
            <a:pPr lvl="1"/>
            <a:r>
              <a:rPr lang="en-US" dirty="0"/>
              <a:t>Three passes to penetrate fully…</a:t>
            </a:r>
          </a:p>
          <a:p>
            <a:pPr lvl="1"/>
            <a:r>
              <a:rPr lang="en-US" dirty="0"/>
              <a:t>…Or dunk to edge of pot</a:t>
            </a:r>
          </a:p>
          <a:p>
            <a:pPr lvl="1"/>
            <a:r>
              <a:rPr lang="en-US" dirty="0"/>
              <a:t>Allow to drain fully!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22884</TotalTime>
  <Words>1513</Words>
  <Application>Microsoft Office PowerPoint</Application>
  <PresentationFormat>Widescreen</PresentationFormat>
  <Paragraphs>309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Authenticity &amp; Drama</vt:lpstr>
      <vt:lpstr>Arboriculture 101 What shapes a tree?</vt:lpstr>
      <vt:lpstr>Authenticity &amp; Age What makes a tree look mature?</vt:lpstr>
      <vt:lpstr>Drama &amp; Perspective What makes a tree stand out?</vt:lpstr>
      <vt:lpstr>Flaws What gives the game away?</vt:lpstr>
      <vt:lpstr>Bonsai Styles The most common four of… thirty?  Really?!?</vt:lpstr>
      <vt:lpstr>Pragmatism 2</vt:lpstr>
      <vt:lpstr>Bonsai Lifecycle </vt:lpstr>
      <vt:lpstr>Repotting </vt:lpstr>
      <vt:lpstr>Pruning Broadleaf Trees Playing In Easy Mode</vt:lpstr>
      <vt:lpstr>Pruning Conifers Getting trickier</vt:lpstr>
      <vt:lpstr>Wiring H2</vt:lpstr>
      <vt:lpstr>Thanks For Attending!</vt:lpstr>
      <vt:lpstr>H1 H2</vt:lpstr>
      <vt:lpstr>Appendices</vt:lpstr>
      <vt:lpstr>Woody Plants: A Family Tree Evolution From A Bonsai Pruner’s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19</cp:revision>
  <dcterms:created xsi:type="dcterms:W3CDTF">2024-04-06T11:33:48Z</dcterms:created>
  <dcterms:modified xsi:type="dcterms:W3CDTF">2024-06-02T19:22:10Z</dcterms:modified>
</cp:coreProperties>
</file>