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39"/>
  </p:notes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9" r:id="rId21"/>
    <p:sldId id="300" r:id="rId22"/>
    <p:sldId id="302" r:id="rId23"/>
    <p:sldId id="273" r:id="rId24"/>
    <p:sldId id="293" r:id="rId25"/>
    <p:sldId id="301" r:id="rId26"/>
    <p:sldId id="294" r:id="rId27"/>
    <p:sldId id="295" r:id="rId28"/>
    <p:sldId id="289" r:id="rId29"/>
    <p:sldId id="296" r:id="rId30"/>
    <p:sldId id="297" r:id="rId31"/>
    <p:sldId id="276" r:id="rId32"/>
    <p:sldId id="275" r:id="rId33"/>
    <p:sldId id="278" r:id="rId34"/>
    <p:sldId id="286" r:id="rId35"/>
    <p:sldId id="261" r:id="rId36"/>
    <p:sldId id="285" r:id="rId37"/>
    <p:sldId id="29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>
        <p:scale>
          <a:sx n="70" d="100"/>
          <a:sy n="70" d="100"/>
        </p:scale>
        <p:origin x="7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7104-07E6-4433-AFA2-7ACC21A327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583214"/>
            <a:ext cx="5634317" cy="5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austere, naturalistic, often hard-worn beauty and elegance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37A6D-8F62-D52E-92E0-5821A5A4156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pass complete, iterative improvement needed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bonsai style / archetype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Continuing the ramification past the eye’s limits creates the illusion of infinite depth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energy”: force growth away from the apex towards more interesting (to us)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17E18-8FBC-F29E-544E-05CC635A49B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(1)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8197726" cy="4961965"/>
          </a:xfrm>
        </p:spPr>
        <p:txBody>
          <a:bodyPr>
            <a:normAutofit/>
          </a:bodyPr>
          <a:lstStyle/>
          <a:p>
            <a:r>
              <a:rPr lang="en-GB" dirty="0"/>
              <a:t>Types of growth</a:t>
            </a:r>
          </a:p>
          <a:p>
            <a:pPr lvl="1"/>
            <a:r>
              <a:rPr lang="en-GB" b="1" dirty="0"/>
              <a:t>Apical</a:t>
            </a:r>
            <a:r>
              <a:rPr lang="en-GB" dirty="0"/>
              <a:t> growth from the tip of the trunk</a:t>
            </a:r>
          </a:p>
          <a:p>
            <a:pPr lvl="1"/>
            <a:r>
              <a:rPr lang="en-GB" b="1" dirty="0"/>
              <a:t>Terminal</a:t>
            </a:r>
            <a:r>
              <a:rPr lang="en-GB" dirty="0"/>
              <a:t> growth from the tip of branches</a:t>
            </a:r>
          </a:p>
          <a:p>
            <a:pPr lvl="1"/>
            <a:r>
              <a:rPr lang="en-GB" b="1" dirty="0"/>
              <a:t>Lateral</a:t>
            </a:r>
            <a:r>
              <a:rPr lang="en-GB" dirty="0"/>
              <a:t> growth from behind the tip</a:t>
            </a:r>
          </a:p>
          <a:p>
            <a:pPr lvl="1"/>
            <a:r>
              <a:rPr lang="en-GB" b="1" dirty="0"/>
              <a:t>Adventitious</a:t>
            </a:r>
            <a:r>
              <a:rPr lang="en-GB" dirty="0"/>
              <a:t> growth from the base of branches</a:t>
            </a:r>
          </a:p>
          <a:p>
            <a:pPr lvl="1"/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r>
              <a:rPr lang="en-GB" dirty="0"/>
              <a:t>Back-budding (adventitious + epicormic):  </a:t>
            </a:r>
            <a:r>
              <a:rPr lang="en-GB" sz="1600" dirty="0"/>
              <a:t>Weak back-budding </a:t>
            </a:r>
            <a:r>
              <a:rPr lang="en-US" sz="1600" dirty="0"/>
              <a:t>→</a:t>
            </a:r>
            <a:r>
              <a:rPr lang="en-GB" sz="1600" dirty="0"/>
              <a:t> we have to plan further ahead (e.g. leave sacrificial branches) to thicken the trunk</a:t>
            </a:r>
          </a:p>
          <a:p>
            <a:r>
              <a:rPr lang="en-GB" dirty="0"/>
              <a:t>Lateral growth:  </a:t>
            </a:r>
            <a:r>
              <a:rPr lang="en-GB" sz="1600" dirty="0"/>
              <a:t>Dense lateral growth </a:t>
            </a:r>
            <a:r>
              <a:rPr lang="en-US" sz="1600" dirty="0"/>
              <a:t>→</a:t>
            </a:r>
            <a:r>
              <a:rPr lang="en-GB" sz="1600" dirty="0"/>
              <a:t> we have to think in terms of zones not individual branches</a:t>
            </a:r>
          </a:p>
          <a:p>
            <a:r>
              <a:rPr lang="en-GB" dirty="0"/>
              <a:t>Apical dominance:  </a:t>
            </a:r>
            <a:r>
              <a:rPr lang="en-GB" sz="1600" dirty="0"/>
              <a:t>Some trees (conifers especially) grow more strongly upwards</a:t>
            </a:r>
          </a:p>
          <a:p>
            <a:r>
              <a:rPr lang="en-GB" dirty="0"/>
              <a:t>Flushes per year: </a:t>
            </a:r>
            <a:r>
              <a:rPr lang="en-GB" sz="1600" dirty="0"/>
              <a:t> Usually two (Spring and Lammas) except for mountain-growing pines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E3A6D-2125-2BCB-8A54-AF7F5158E3FD}"/>
              </a:ext>
            </a:extLst>
          </p:cNvPr>
          <p:cNvGrpSpPr/>
          <p:nvPr/>
        </p:nvGrpSpPr>
        <p:grpSpPr>
          <a:xfrm>
            <a:off x="9054353" y="776598"/>
            <a:ext cx="2327751" cy="5304804"/>
            <a:chOff x="9424576" y="112059"/>
            <a:chExt cx="2327751" cy="5304804"/>
          </a:xfrm>
        </p:grpSpPr>
        <p:sp>
          <p:nvSpPr>
            <p:cNvPr id="21" name="Content Placeholder 14">
              <a:extLst>
                <a:ext uri="{FF2B5EF4-FFF2-40B4-BE49-F238E27FC236}">
                  <a16:creationId xmlns:a16="http://schemas.microsoft.com/office/drawing/2014/main" id="{4CF937A7-9BF5-BF51-C278-BB81905EAB8D}"/>
                </a:ext>
              </a:extLst>
            </p:cNvPr>
            <p:cNvSpPr txBox="1">
              <a:spLocks/>
            </p:cNvSpPr>
            <p:nvPr/>
          </p:nvSpPr>
          <p:spPr>
            <a:xfrm>
              <a:off x="9424576" y="112059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Apical</a:t>
              </a:r>
              <a:endParaRPr lang="en-GB" sz="1400" dirty="0"/>
            </a:p>
          </p:txBody>
        </p:sp>
        <p:sp>
          <p:nvSpPr>
            <p:cNvPr id="23" name="Content Placeholder 14">
              <a:extLst>
                <a:ext uri="{FF2B5EF4-FFF2-40B4-BE49-F238E27FC236}">
                  <a16:creationId xmlns:a16="http://schemas.microsoft.com/office/drawing/2014/main" id="{2B0E0692-E6EF-B04D-0B85-732DDA430033}"/>
                </a:ext>
              </a:extLst>
            </p:cNvPr>
            <p:cNvSpPr txBox="1">
              <a:spLocks/>
            </p:cNvSpPr>
            <p:nvPr/>
          </p:nvSpPr>
          <p:spPr>
            <a:xfrm>
              <a:off x="10620212" y="1114066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Terminal</a:t>
              </a:r>
              <a:endParaRPr lang="en-GB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0F265-A70D-C6D8-6C27-EAE462354D4D}"/>
                </a:ext>
              </a:extLst>
            </p:cNvPr>
            <p:cNvGrpSpPr/>
            <p:nvPr/>
          </p:nvGrpSpPr>
          <p:grpSpPr>
            <a:xfrm>
              <a:off x="9733823" y="710279"/>
              <a:ext cx="1399568" cy="4706584"/>
              <a:chOff x="9784567" y="1567253"/>
              <a:chExt cx="1399568" cy="470658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4F6B3E36-B7AA-0FF4-DC79-0B9A3AD54FAB}"/>
                  </a:ext>
                </a:extLst>
              </p:cNvPr>
              <p:cNvSpPr/>
              <p:nvPr/>
            </p:nvSpPr>
            <p:spPr>
              <a:xfrm>
                <a:off x="9784567" y="1567253"/>
                <a:ext cx="413986" cy="4706584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0F97F60-E9EA-0456-E145-7AFBC9027336}"/>
                  </a:ext>
                </a:extLst>
              </p:cNvPr>
              <p:cNvSpPr/>
              <p:nvPr/>
            </p:nvSpPr>
            <p:spPr>
              <a:xfrm rot="3763539">
                <a:off x="10435649" y="2326730"/>
                <a:ext cx="225404" cy="1271569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4668FF-8F6B-E528-E5A5-57C727FA9F5E}"/>
                  </a:ext>
                </a:extLst>
              </p:cNvPr>
              <p:cNvSpPr/>
              <p:nvPr/>
            </p:nvSpPr>
            <p:spPr>
              <a:xfrm>
                <a:off x="9935099" y="162821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C2079B-39BB-878D-707D-C431385E61DD}"/>
                  </a:ext>
                </a:extLst>
              </p:cNvPr>
              <p:cNvSpPr/>
              <p:nvPr/>
            </p:nvSpPr>
            <p:spPr>
              <a:xfrm>
                <a:off x="11000363" y="2623248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93CC47B-6C74-EA8B-B97A-4C417BE5C58A}"/>
                  </a:ext>
                </a:extLst>
              </p:cNvPr>
              <p:cNvSpPr/>
              <p:nvPr/>
            </p:nvSpPr>
            <p:spPr>
              <a:xfrm>
                <a:off x="10034574" y="301906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E492CC-42A9-B078-3944-251FA254E8C0}"/>
                  </a:ext>
                </a:extLst>
              </p:cNvPr>
              <p:cNvSpPr/>
              <p:nvPr/>
            </p:nvSpPr>
            <p:spPr>
              <a:xfrm>
                <a:off x="10056123" y="3284781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87D70-52E3-3D56-E5F8-4A0D39BCC7C1}"/>
                  </a:ext>
                </a:extLst>
              </p:cNvPr>
              <p:cNvSpPr/>
              <p:nvPr/>
            </p:nvSpPr>
            <p:spPr>
              <a:xfrm>
                <a:off x="10116635" y="510195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02A37D-83F7-C4BC-0206-588C89D1A8B4}"/>
                  </a:ext>
                </a:extLst>
              </p:cNvPr>
              <p:cNvSpPr/>
              <p:nvPr/>
            </p:nvSpPr>
            <p:spPr>
              <a:xfrm>
                <a:off x="10762086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179014-85DE-06E4-1A45-E3F3A9EA5C34}"/>
                  </a:ext>
                </a:extLst>
              </p:cNvPr>
              <p:cNvSpPr/>
              <p:nvPr/>
            </p:nvSpPr>
            <p:spPr>
              <a:xfrm>
                <a:off x="10464302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Content Placeholder 14">
              <a:extLst>
                <a:ext uri="{FF2B5EF4-FFF2-40B4-BE49-F238E27FC236}">
                  <a16:creationId xmlns:a16="http://schemas.microsoft.com/office/drawing/2014/main" id="{303D7E70-F326-F686-0CE4-12356AC88088}"/>
                </a:ext>
              </a:extLst>
            </p:cNvPr>
            <p:cNvSpPr txBox="1">
              <a:spLocks/>
            </p:cNvSpPr>
            <p:nvPr/>
          </p:nvSpPr>
          <p:spPr>
            <a:xfrm>
              <a:off x="10682316" y="1919652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Lateral</a:t>
              </a:r>
              <a:endParaRPr lang="en-GB" sz="1400" dirty="0"/>
            </a:p>
          </p:txBody>
        </p:sp>
        <p:sp>
          <p:nvSpPr>
            <p:cNvPr id="27" name="Content Placeholder 14">
              <a:extLst>
                <a:ext uri="{FF2B5EF4-FFF2-40B4-BE49-F238E27FC236}">
                  <a16:creationId xmlns:a16="http://schemas.microsoft.com/office/drawing/2014/main" id="{D8928D55-7561-B8D6-E08E-6C2A1FBBC158}"/>
                </a:ext>
              </a:extLst>
            </p:cNvPr>
            <p:cNvSpPr txBox="1">
              <a:spLocks/>
            </p:cNvSpPr>
            <p:nvPr/>
          </p:nvSpPr>
          <p:spPr>
            <a:xfrm>
              <a:off x="9944850" y="2485099"/>
              <a:ext cx="1233492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Adventitious</a:t>
              </a:r>
              <a:endParaRPr lang="en-GB" sz="1400" dirty="0"/>
            </a:p>
          </p:txBody>
        </p:sp>
        <p:sp>
          <p:nvSpPr>
            <p:cNvPr id="28" name="Content Placeholder 14">
              <a:extLst>
                <a:ext uri="{FF2B5EF4-FFF2-40B4-BE49-F238E27FC236}">
                  <a16:creationId xmlns:a16="http://schemas.microsoft.com/office/drawing/2014/main" id="{802D12E5-B941-B577-42A3-EF4976DEB272}"/>
                </a:ext>
              </a:extLst>
            </p:cNvPr>
            <p:cNvSpPr txBox="1">
              <a:spLocks/>
            </p:cNvSpPr>
            <p:nvPr/>
          </p:nvSpPr>
          <p:spPr>
            <a:xfrm>
              <a:off x="10085206" y="3827880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Epicormic</a:t>
              </a:r>
              <a:endParaRPr lang="en-GB" sz="1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A8F0A-1F9C-E86D-F350-87BBAF1EC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2316" y="2084487"/>
              <a:ext cx="196346" cy="19307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6976E-3CF8-60F0-8012-E5F604C05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7017" y="2352355"/>
              <a:ext cx="474579" cy="29463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6A301F-E358-DF9A-91E8-AC4F2BFADB1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(2)</a:t>
            </a:r>
            <a:br>
              <a:rPr lang="en-US" dirty="0"/>
            </a:br>
            <a:r>
              <a:rPr lang="en-US" sz="2800" dirty="0"/>
              <a:t>Three main types of foliage</a:t>
            </a:r>
            <a:endParaRPr lang="en-GB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67C19-FC47-6081-C686-899210780598}"/>
              </a:ext>
            </a:extLst>
          </p:cNvPr>
          <p:cNvCxnSpPr>
            <a:cxnSpLocks/>
          </p:cNvCxnSpPr>
          <p:nvPr/>
        </p:nvCxnSpPr>
        <p:spPr>
          <a:xfrm flipH="1" flipV="1">
            <a:off x="5116594" y="4204448"/>
            <a:ext cx="4538394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E9F80-5F34-D29C-EDC0-FCDB6F60329F}"/>
              </a:ext>
            </a:extLst>
          </p:cNvPr>
          <p:cNvCxnSpPr>
            <a:cxnSpLocks/>
          </p:cNvCxnSpPr>
          <p:nvPr/>
        </p:nvCxnSpPr>
        <p:spPr>
          <a:xfrm flipH="1">
            <a:off x="4377006" y="4204447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5CC529-3E5F-6B17-55E8-FB021F631C9D}"/>
              </a:ext>
            </a:extLst>
          </p:cNvPr>
          <p:cNvCxnSpPr>
            <a:cxnSpLocks/>
          </p:cNvCxnSpPr>
          <p:nvPr/>
        </p:nvCxnSpPr>
        <p:spPr>
          <a:xfrm flipH="1" flipV="1">
            <a:off x="4377006" y="1947582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2CB77D-378D-5C2B-249C-C79ED3775178}"/>
              </a:ext>
            </a:extLst>
          </p:cNvPr>
          <p:cNvSpPr txBox="1">
            <a:spLocks/>
          </p:cNvSpPr>
          <p:nvPr/>
        </p:nvSpPr>
        <p:spPr>
          <a:xfrm>
            <a:off x="953893" y="2487758"/>
            <a:ext cx="1706347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Broadleaf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56DF6-674D-4B42-7490-2770FD9B49F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or attribute pics!</a:t>
            </a:r>
            <a:endParaRPr lang="en-GB" dirty="0"/>
          </a:p>
        </p:txBody>
      </p:sp>
      <p:pic>
        <p:nvPicPr>
          <p:cNvPr id="1026" name="Picture 2" descr="The Different Oak Trees Native to the UK — An Darach Forest Therapy">
            <a:extLst>
              <a:ext uri="{FF2B5EF4-FFF2-40B4-BE49-F238E27FC236}">
                <a16:creationId xmlns:a16="http://schemas.microsoft.com/office/drawing/2014/main" id="{F9B949A5-88F6-B10D-75F6-0A7A6E03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" y="2963962"/>
            <a:ext cx="2691640" cy="2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per - Wikipedia">
            <a:extLst>
              <a:ext uri="{FF2B5EF4-FFF2-40B4-BE49-F238E27FC236}">
                <a16:creationId xmlns:a16="http://schemas.microsoft.com/office/drawing/2014/main" id="{8CF13724-585E-C35E-0EF9-F1D77E9C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5015" y="4520787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DD9E606-2909-8581-3328-D1F126016104}"/>
              </a:ext>
            </a:extLst>
          </p:cNvPr>
          <p:cNvSpPr txBox="1">
            <a:spLocks/>
          </p:cNvSpPr>
          <p:nvPr/>
        </p:nvSpPr>
        <p:spPr>
          <a:xfrm>
            <a:off x="5980186" y="4453298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Spiky / scaly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7AEF6-A927-AB0A-C0DF-2C34D56C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5639920" y="1978330"/>
            <a:ext cx="3491741" cy="2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D20B54E-05F1-C3D7-EC92-25B613105D6F}"/>
              </a:ext>
            </a:extLst>
          </p:cNvPr>
          <p:cNvSpPr txBox="1">
            <a:spLocks/>
          </p:cNvSpPr>
          <p:nvPr/>
        </p:nvSpPr>
        <p:spPr>
          <a:xfrm>
            <a:off x="5980186" y="1772771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Needle-bearing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pruning</a:t>
            </a:r>
            <a:br>
              <a:rPr lang="en-US" dirty="0"/>
            </a:br>
            <a:r>
              <a:rPr lang="en-US" sz="2800" dirty="0"/>
              <a:t>Building a solid foundation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Select an appropriate style for the tree</a:t>
            </a:r>
          </a:p>
          <a:p>
            <a:pPr lvl="1"/>
            <a:r>
              <a:rPr lang="en-US" dirty="0"/>
              <a:t>Identify and establish the trunk and first few (non-sacrificial) branches</a:t>
            </a:r>
          </a:p>
          <a:p>
            <a:pPr lvl="1"/>
            <a:r>
              <a:rPr lang="en-US" dirty="0"/>
              <a:t>Make the most of fast woody growth during the tree’s “training” phase</a:t>
            </a:r>
          </a:p>
          <a:p>
            <a:pPr lvl="1"/>
            <a:r>
              <a:rPr lang="en-US" dirty="0"/>
              <a:t>Create a base for subsequent development of smaller branches (ramification: fractal continuation) and canopy</a:t>
            </a:r>
          </a:p>
          <a:p>
            <a:pPr lvl="1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F06BB8-F5AA-56EF-4D6C-F27713B86E2D}"/>
              </a:ext>
            </a:extLst>
          </p:cNvPr>
          <p:cNvGrpSpPr/>
          <p:nvPr/>
        </p:nvGrpSpPr>
        <p:grpSpPr>
          <a:xfrm>
            <a:off x="5718410" y="1476482"/>
            <a:ext cx="4708479" cy="4334273"/>
            <a:chOff x="5718410" y="1476482"/>
            <a:chExt cx="4708479" cy="43342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517861-55B3-CC87-CDFC-A7B10E252F4B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DAD94D-E22F-B3B4-3D25-B17030394738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3E9D17-2898-1002-44B6-636C14A355C2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7461D6-D200-1E3F-8218-56100C0769C1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210EA0-15CC-C7CF-90FC-B88935BDE90D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8BCD3B-0127-90C5-CB7B-0AE582B5D209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C9DE99-BAAF-78A9-DD6B-169097ACF1FA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C64325-F476-F8D1-439D-62927970A8A5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540A71-04B3-FEAF-7E13-5398B0923E25}"/>
              </a:ext>
            </a:extLst>
          </p:cNvPr>
          <p:cNvGrpSpPr/>
          <p:nvPr/>
        </p:nvGrpSpPr>
        <p:grpSpPr>
          <a:xfrm>
            <a:off x="6310166" y="2642620"/>
            <a:ext cx="3524966" cy="3244820"/>
            <a:chOff x="5718410" y="1476482"/>
            <a:chExt cx="4708479" cy="4334273"/>
          </a:xfrm>
          <a:solidFill>
            <a:schemeClr val="accent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63099C-3C0F-12CA-5FB7-1F0178F7517C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32186A-715E-C00B-FAC8-BE9941EFD2A9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5994FF-5989-8249-E916-06A1C41FEC94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7D52A-EAA6-6135-84BD-FA22581F893A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D68CF7-AC3E-3C84-0336-257803D37219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E7E79A-29B9-7AAE-128D-B14C42BA229B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0439CD-5FDF-7550-C819-6DC69C712E8B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32C4CFC-15C8-40F0-BD2B-732EB0F19D9D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76887C-2456-533B-9A8B-103553CD7A79}"/>
              </a:ext>
            </a:extLst>
          </p:cNvPr>
          <p:cNvGrpSpPr/>
          <p:nvPr/>
        </p:nvGrpSpPr>
        <p:grpSpPr>
          <a:xfrm>
            <a:off x="6727096" y="3493667"/>
            <a:ext cx="2699630" cy="2485077"/>
            <a:chOff x="5718410" y="1476482"/>
            <a:chExt cx="4708479" cy="4334273"/>
          </a:xfrm>
          <a:solidFill>
            <a:schemeClr val="bg1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0BDB44-619A-1DFA-DA39-94AAF6955AD4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7E5BCD-CC1C-1416-5C28-72ECF1AD9F0A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C6A00C-A770-5108-6D91-79B672A32AC7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3C6965-49B6-03F9-D1B7-290C3E24D0D6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2A3380-8EAD-9583-E1B7-25DBE3232CF8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931653-E812-ABCA-2EFE-DD0C55F5983C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4EC340-152B-7089-8F59-A35834608F02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96186C-E349-8661-0B9D-A1BE09729364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6" name="Trapezoid 235">
            <a:extLst>
              <a:ext uri="{FF2B5EF4-FFF2-40B4-BE49-F238E27FC236}">
                <a16:creationId xmlns:a16="http://schemas.microsoft.com/office/drawing/2014/main" id="{B3B7F54C-FF0A-2F9F-0DA8-B6F2A35DABA1}"/>
              </a:ext>
            </a:extLst>
          </p:cNvPr>
          <p:cNvSpPr/>
          <p:nvPr/>
        </p:nvSpPr>
        <p:spPr>
          <a:xfrm flipH="1">
            <a:off x="7791674" y="4111562"/>
            <a:ext cx="596945" cy="235259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4B4A8D1F-6F30-88DE-64C1-0DC74E0F8EC3}"/>
              </a:ext>
            </a:extLst>
          </p:cNvPr>
          <p:cNvSpPr/>
          <p:nvPr/>
        </p:nvSpPr>
        <p:spPr>
          <a:xfrm rot="2892506" flipH="1">
            <a:off x="8254436" y="4334687"/>
            <a:ext cx="201707" cy="794940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rapezoid 35">
            <a:extLst>
              <a:ext uri="{FF2B5EF4-FFF2-40B4-BE49-F238E27FC236}">
                <a16:creationId xmlns:a16="http://schemas.microsoft.com/office/drawing/2014/main" id="{E992E482-94B9-DCCA-4E77-0D04414E0CA1}"/>
              </a:ext>
            </a:extLst>
          </p:cNvPr>
          <p:cNvSpPr/>
          <p:nvPr/>
        </p:nvSpPr>
        <p:spPr>
          <a:xfrm rot="4259533" flipH="1">
            <a:off x="8617352" y="4864554"/>
            <a:ext cx="314938" cy="124118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F0176DF1-E055-EBD5-92F3-9D6C81B7ABFF}"/>
              </a:ext>
            </a:extLst>
          </p:cNvPr>
          <p:cNvSpPr/>
          <p:nvPr/>
        </p:nvSpPr>
        <p:spPr>
          <a:xfrm rot="17693626" flipH="1">
            <a:off x="7462899" y="4725636"/>
            <a:ext cx="244104" cy="96202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4A5226A8-42E2-9AA9-39C0-8056C477B4A3}"/>
              </a:ext>
            </a:extLst>
          </p:cNvPr>
          <p:cNvSpPr/>
          <p:nvPr/>
        </p:nvSpPr>
        <p:spPr>
          <a:xfrm rot="16200000" flipH="1">
            <a:off x="6664007" y="4737158"/>
            <a:ext cx="161980" cy="277270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F757AC3-1D06-5F3B-D5B4-776D6589BA9B}"/>
              </a:ext>
            </a:extLst>
          </p:cNvPr>
          <p:cNvSpPr/>
          <p:nvPr/>
        </p:nvSpPr>
        <p:spPr>
          <a:xfrm rot="5400000">
            <a:off x="5000920" y="5596543"/>
            <a:ext cx="729304" cy="100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06C912-C1D6-51C5-2E60-1DA65DA4A814}"/>
              </a:ext>
            </a:extLst>
          </p:cNvPr>
          <p:cNvCxnSpPr>
            <a:cxnSpLocks/>
          </p:cNvCxnSpPr>
          <p:nvPr/>
        </p:nvCxnSpPr>
        <p:spPr>
          <a:xfrm flipH="1">
            <a:off x="7697148" y="5978744"/>
            <a:ext cx="41394" cy="283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24C8E4C-9F1D-EAFC-45B7-69CFD374AC3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sacrificial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CEBA4-8D9C-BE3D-5B11-2DCDDD94270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Needle-Bearing Trees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No lateral growth from old (needle-less) wood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layers, floating above the branch</a:t>
            </a:r>
          </a:p>
          <a:p>
            <a:pPr lvl="1"/>
            <a:r>
              <a:rPr lang="en-US" dirty="0"/>
              <a:t>Create ramification and taper following the same process as for broadleaf trees</a:t>
            </a:r>
          </a:p>
          <a:p>
            <a:pPr lvl="1"/>
            <a:r>
              <a:rPr lang="en-US" dirty="0"/>
              <a:t>…but leave some lower branches as sacrificial branches to thicken the trunk</a:t>
            </a:r>
          </a:p>
          <a:p>
            <a:pPr lvl="1"/>
            <a:r>
              <a:rPr lang="en-US" dirty="0"/>
              <a:t>Remove needles from trunk and base of branches to create old wood and permanently restrict future growth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089D4-1926-C8F7-C408-6B16F42EB667}"/>
              </a:ext>
            </a:extLst>
          </p:cNvPr>
          <p:cNvSpPr txBox="1">
            <a:spLocks/>
          </p:cNvSpPr>
          <p:nvPr/>
        </p:nvSpPr>
        <p:spPr>
          <a:xfrm>
            <a:off x="5509480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r>
              <a:rPr lang="en-US" dirty="0"/>
              <a:t>Don’t panic: branches without side-shoots can be made more compact during the wiring phase!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B31A6-F7A9-A64D-FF2A-9AFE0E68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08" y="4117039"/>
            <a:ext cx="4521004" cy="25395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8A0B7-9A63-062A-F807-F7B827DEF3A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Spiky / Scaly Trees</a:t>
            </a:r>
            <a:br>
              <a:rPr lang="en-US" dirty="0"/>
            </a:br>
            <a:r>
              <a:rPr lang="en-US" sz="2800" i="1" dirty="0"/>
              <a:t>Super</a:t>
            </a:r>
            <a:r>
              <a:rPr lang="en-US" sz="2800" dirty="0"/>
              <a:t> fiddly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Spiky foliage is immature scaly foliage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or layers along the branch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AD9E73-D608-3423-DE08-2668B4CA0E10}"/>
              </a:ext>
            </a:extLst>
          </p:cNvPr>
          <p:cNvSpPr txBox="1">
            <a:spLocks/>
          </p:cNvSpPr>
          <p:nvPr/>
        </p:nvSpPr>
        <p:spPr>
          <a:xfrm>
            <a:off x="5763835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Branches should form fractal “fishbones”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out of the layer (i.e. up or down if branch is horizontal)</a:t>
            </a:r>
            <a:br>
              <a:rPr lang="en-US" dirty="0"/>
            </a:br>
            <a:r>
              <a:rPr lang="en-US" dirty="0"/>
              <a:t>(3) remove growth nearest trunk; </a:t>
            </a:r>
            <a:br>
              <a:rPr lang="en-US" dirty="0"/>
            </a:br>
            <a:r>
              <a:rPr lang="en-US" dirty="0"/>
              <a:t>(4)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(5)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  <a:br>
              <a:rPr lang="en-US" dirty="0"/>
            </a:br>
            <a:r>
              <a:rPr lang="en-US" dirty="0"/>
              <a:t>(6) …Then repeat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0FC0ED-3DB8-CF7E-07F8-1C3EF028F103}"/>
              </a:ext>
            </a:extLst>
          </p:cNvPr>
          <p:cNvGrpSpPr/>
          <p:nvPr/>
        </p:nvGrpSpPr>
        <p:grpSpPr>
          <a:xfrm>
            <a:off x="791981" y="3878443"/>
            <a:ext cx="4769257" cy="3598689"/>
            <a:chOff x="3037876" y="3655554"/>
            <a:chExt cx="4769257" cy="359868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0BEF51C-B7EB-DA0E-CBF6-B8CC364266D1}"/>
                </a:ext>
              </a:extLst>
            </p:cNvPr>
            <p:cNvSpPr/>
            <p:nvPr/>
          </p:nvSpPr>
          <p:spPr>
            <a:xfrm rot="5400000" flipH="1">
              <a:off x="4685928" y="3239249"/>
              <a:ext cx="1798168" cy="4444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26781C03-DEE9-B7C1-EE1E-B43E72962A12}"/>
                </a:ext>
              </a:extLst>
            </p:cNvPr>
            <p:cNvSpPr/>
            <p:nvPr/>
          </p:nvSpPr>
          <p:spPr>
            <a:xfrm rot="5400000" flipH="1">
              <a:off x="5241872" y="3120716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55A30C-06C1-7BB8-31F3-0B0C09105763}"/>
                </a:ext>
              </a:extLst>
            </p:cNvPr>
            <p:cNvCxnSpPr>
              <a:cxnSpLocks/>
            </p:cNvCxnSpPr>
            <p:nvPr/>
          </p:nvCxnSpPr>
          <p:spPr>
            <a:xfrm>
              <a:off x="3241868" y="5257418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E2096FF-658D-04D4-5E55-A811579A8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245" y="4679572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B21C871-B65D-4A82-22D3-B0D06A291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868" y="5665321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C84DE-72BC-94E4-0B49-56C3C94C9963}"/>
                </a:ext>
              </a:extLst>
            </p:cNvPr>
            <p:cNvCxnSpPr>
              <a:cxnSpLocks/>
            </p:cNvCxnSpPr>
            <p:nvPr/>
          </p:nvCxnSpPr>
          <p:spPr>
            <a:xfrm>
              <a:off x="4035245" y="5665321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9662CB-A202-266C-C52E-3AEACFC71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5879" y="4359837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79CF3C4-DA79-1AC3-793E-5A9FD8E838AF}"/>
                </a:ext>
              </a:extLst>
            </p:cNvPr>
            <p:cNvCxnSpPr>
              <a:cxnSpLocks/>
            </p:cNvCxnSpPr>
            <p:nvPr/>
          </p:nvCxnSpPr>
          <p:spPr>
            <a:xfrm>
              <a:off x="6795879" y="5461371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5672FFC-1925-A7C9-7613-C941DCB7CDE7}"/>
                </a:ext>
              </a:extLst>
            </p:cNvPr>
            <p:cNvSpPr/>
            <p:nvPr/>
          </p:nvSpPr>
          <p:spPr>
            <a:xfrm>
              <a:off x="3375707" y="6030846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E5047BA-9616-F1A2-B81D-ED1BAC4BB6ED}"/>
                </a:ext>
              </a:extLst>
            </p:cNvPr>
            <p:cNvSpPr/>
            <p:nvPr/>
          </p:nvSpPr>
          <p:spPr>
            <a:xfrm>
              <a:off x="3367443" y="46004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B44F697-B966-FD90-1F4F-94F82AB587F3}"/>
                </a:ext>
              </a:extLst>
            </p:cNvPr>
            <p:cNvSpPr/>
            <p:nvPr/>
          </p:nvSpPr>
          <p:spPr>
            <a:xfrm>
              <a:off x="7168684" y="527381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46C5DCC-D545-327D-77C4-740FF50711C9}"/>
                </a:ext>
              </a:extLst>
            </p:cNvPr>
            <p:cNvCxnSpPr>
              <a:cxnSpLocks/>
              <a:stCxn id="156" idx="5"/>
            </p:cNvCxnSpPr>
            <p:nvPr/>
          </p:nvCxnSpPr>
          <p:spPr>
            <a:xfrm flipV="1">
              <a:off x="5445823" y="4333687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45CE32-27BD-0521-F72F-B60A7A81B256}"/>
                </a:ext>
              </a:extLst>
            </p:cNvPr>
            <p:cNvCxnSpPr>
              <a:cxnSpLocks/>
            </p:cNvCxnSpPr>
            <p:nvPr/>
          </p:nvCxnSpPr>
          <p:spPr>
            <a:xfrm>
              <a:off x="5445823" y="5550622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A35669-1BB4-AD74-2F8B-7ABFA937C525}"/>
                </a:ext>
              </a:extLst>
            </p:cNvPr>
            <p:cNvCxnSpPr>
              <a:cxnSpLocks/>
              <a:endCxn id="156" idx="5"/>
            </p:cNvCxnSpPr>
            <p:nvPr/>
          </p:nvCxnSpPr>
          <p:spPr>
            <a:xfrm>
              <a:off x="4067315" y="5307654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E5CFECD-BB62-30A7-F1C7-B63BAB178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315" y="5559881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E2DF558-787D-9267-7AEC-750CA273DDF1}"/>
                </a:ext>
              </a:extLst>
            </p:cNvPr>
            <p:cNvSpPr/>
            <p:nvPr/>
          </p:nvSpPr>
          <p:spPr>
            <a:xfrm>
              <a:off x="4668394" y="477088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4F474F-8CF8-FC96-AF27-913D1AD71F0D}"/>
                </a:ext>
              </a:extLst>
            </p:cNvPr>
            <p:cNvSpPr/>
            <p:nvPr/>
          </p:nvSpPr>
          <p:spPr>
            <a:xfrm>
              <a:off x="4671349" y="577962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FD774374-6B05-5D48-49B9-03B3990CB4EC}"/>
                </a:ext>
              </a:extLst>
            </p:cNvPr>
            <p:cNvSpPr/>
            <p:nvPr/>
          </p:nvSpPr>
          <p:spPr>
            <a:xfrm>
              <a:off x="3041095" y="4499801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0885FD6-934C-4705-BC1A-D522F210D9E1}"/>
                </a:ext>
              </a:extLst>
            </p:cNvPr>
            <p:cNvSpPr/>
            <p:nvPr/>
          </p:nvSpPr>
          <p:spPr>
            <a:xfrm>
              <a:off x="6515348" y="44998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1A8986E-603B-DBE4-EC1B-1352BCB55C72}"/>
                </a:ext>
              </a:extLst>
            </p:cNvPr>
            <p:cNvSpPr/>
            <p:nvPr/>
          </p:nvSpPr>
          <p:spPr>
            <a:xfrm>
              <a:off x="6515347" y="612269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90EF66EA-C075-5B0C-F22F-8D64FDCA2B88}"/>
                </a:ext>
              </a:extLst>
            </p:cNvPr>
            <p:cNvSpPr/>
            <p:nvPr/>
          </p:nvSpPr>
          <p:spPr>
            <a:xfrm flipV="1">
              <a:off x="3037876" y="3655554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79974EF-2766-088C-4230-8DEDB9C26FD9}"/>
              </a:ext>
            </a:extLst>
          </p:cNvPr>
          <p:cNvGrpSpPr/>
          <p:nvPr/>
        </p:nvGrpSpPr>
        <p:grpSpPr>
          <a:xfrm>
            <a:off x="6106391" y="3878443"/>
            <a:ext cx="4891504" cy="3598688"/>
            <a:chOff x="207563" y="159033"/>
            <a:chExt cx="4891504" cy="3598688"/>
          </a:xfrm>
        </p:grpSpPr>
        <p:sp>
          <p:nvSpPr>
            <p:cNvPr id="177" name="Partial Circle 176">
              <a:extLst>
                <a:ext uri="{FF2B5EF4-FFF2-40B4-BE49-F238E27FC236}">
                  <a16:creationId xmlns:a16="http://schemas.microsoft.com/office/drawing/2014/main" id="{D849D9D2-E0A0-2039-565F-A2D7E38ABA6F}"/>
                </a:ext>
              </a:extLst>
            </p:cNvPr>
            <p:cNvSpPr/>
            <p:nvPr/>
          </p:nvSpPr>
          <p:spPr>
            <a:xfrm rot="5400000" flipH="1">
              <a:off x="775613" y="452390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68369F02-1576-0931-5E56-5EC9728ECEF0}"/>
                </a:ext>
              </a:extLst>
            </p:cNvPr>
            <p:cNvSpPr/>
            <p:nvPr/>
          </p:nvSpPr>
          <p:spPr>
            <a:xfrm rot="16200000" flipH="1" flipV="1">
              <a:off x="758454" y="-391858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745730A3-E3B0-107A-A089-B25EE2FC6064}"/>
                </a:ext>
              </a:extLst>
            </p:cNvPr>
            <p:cNvSpPr/>
            <p:nvPr/>
          </p:nvSpPr>
          <p:spPr>
            <a:xfrm rot="16200000" flipH="1" flipV="1">
              <a:off x="1751624" y="1443027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Right Triangle 179">
              <a:extLst>
                <a:ext uri="{FF2B5EF4-FFF2-40B4-BE49-F238E27FC236}">
                  <a16:creationId xmlns:a16="http://schemas.microsoft.com/office/drawing/2014/main" id="{F8CB137D-762A-B5DA-9A0A-4193D4656EFE}"/>
                </a:ext>
              </a:extLst>
            </p:cNvPr>
            <p:cNvSpPr/>
            <p:nvPr/>
          </p:nvSpPr>
          <p:spPr>
            <a:xfrm rot="5400000" flipH="1">
              <a:off x="1751624" y="2031590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020298-FED5-4E9C-08D9-C7291207B87E}"/>
                </a:ext>
              </a:extLst>
            </p:cNvPr>
            <p:cNvSpPr/>
            <p:nvPr/>
          </p:nvSpPr>
          <p:spPr>
            <a:xfrm rot="16200000" flipH="1" flipV="1">
              <a:off x="1497761" y="1522983"/>
              <a:ext cx="1255946" cy="87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99208AAD-07D1-8F8A-73E9-699EC261928E}"/>
                </a:ext>
              </a:extLst>
            </p:cNvPr>
            <p:cNvSpPr/>
            <p:nvPr/>
          </p:nvSpPr>
          <p:spPr>
            <a:xfrm rot="5400000" flipH="1">
              <a:off x="2419685" y="-375803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806DF79-414A-BB84-FB3A-B956D4F5E651}"/>
                </a:ext>
              </a:extLst>
            </p:cNvPr>
            <p:cNvSpPr/>
            <p:nvPr/>
          </p:nvSpPr>
          <p:spPr>
            <a:xfrm rot="16200000" flipH="1" flipV="1">
              <a:off x="4332428" y="1388635"/>
              <a:ext cx="407902" cy="1125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Partial Circle 183">
              <a:extLst>
                <a:ext uri="{FF2B5EF4-FFF2-40B4-BE49-F238E27FC236}">
                  <a16:creationId xmlns:a16="http://schemas.microsoft.com/office/drawing/2014/main" id="{12F2E1C8-9381-C081-B493-A68DFB0664AC}"/>
                </a:ext>
              </a:extLst>
            </p:cNvPr>
            <p:cNvSpPr/>
            <p:nvPr/>
          </p:nvSpPr>
          <p:spPr>
            <a:xfrm rot="408264" flipH="1">
              <a:off x="1227838" y="970460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Partial Circle 184">
              <a:extLst>
                <a:ext uri="{FF2B5EF4-FFF2-40B4-BE49-F238E27FC236}">
                  <a16:creationId xmlns:a16="http://schemas.microsoft.com/office/drawing/2014/main" id="{2F6D0189-4986-C353-2C9D-A952261CA4E4}"/>
                </a:ext>
              </a:extLst>
            </p:cNvPr>
            <p:cNvSpPr/>
            <p:nvPr/>
          </p:nvSpPr>
          <p:spPr>
            <a:xfrm rot="11208264" flipH="1" flipV="1">
              <a:off x="1065171" y="955253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ight Triangle 185">
              <a:extLst>
                <a:ext uri="{FF2B5EF4-FFF2-40B4-BE49-F238E27FC236}">
                  <a16:creationId xmlns:a16="http://schemas.microsoft.com/office/drawing/2014/main" id="{C7F13020-27A5-7095-7AE7-A9D7ED424B1C}"/>
                </a:ext>
              </a:extLst>
            </p:cNvPr>
            <p:cNvSpPr/>
            <p:nvPr/>
          </p:nvSpPr>
          <p:spPr>
            <a:xfrm rot="11208264" flipH="1" flipV="1">
              <a:off x="1197065" y="124894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Right Triangle 186">
              <a:extLst>
                <a:ext uri="{FF2B5EF4-FFF2-40B4-BE49-F238E27FC236}">
                  <a16:creationId xmlns:a16="http://schemas.microsoft.com/office/drawing/2014/main" id="{861F3CE9-3842-E373-0DE7-713F726AA9B2}"/>
                </a:ext>
              </a:extLst>
            </p:cNvPr>
            <p:cNvSpPr/>
            <p:nvPr/>
          </p:nvSpPr>
          <p:spPr>
            <a:xfrm rot="408264" flipH="1">
              <a:off x="1310123" y="126243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79A21BB-07F9-22AD-CBE4-2F778B1BFA6A}"/>
                </a:ext>
              </a:extLst>
            </p:cNvPr>
            <p:cNvSpPr/>
            <p:nvPr/>
          </p:nvSpPr>
          <p:spPr>
            <a:xfrm rot="11208264" flipH="1" flipV="1">
              <a:off x="1291223" y="13299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94F5BB6E-030A-7341-6B01-88E414D8093B}"/>
                </a:ext>
              </a:extLst>
            </p:cNvPr>
            <p:cNvSpPr/>
            <p:nvPr/>
          </p:nvSpPr>
          <p:spPr>
            <a:xfrm rot="408264" flipH="1">
              <a:off x="1388533" y="746921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11C8A5F-626C-E730-13BE-2257ACF46BE4}"/>
                </a:ext>
              </a:extLst>
            </p:cNvPr>
            <p:cNvSpPr/>
            <p:nvPr/>
          </p:nvSpPr>
          <p:spPr>
            <a:xfrm rot="11208264" flipH="1" flipV="1">
              <a:off x="1441047" y="717111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1" name="Partial Circle 190">
              <a:extLst>
                <a:ext uri="{FF2B5EF4-FFF2-40B4-BE49-F238E27FC236}">
                  <a16:creationId xmlns:a16="http://schemas.microsoft.com/office/drawing/2014/main" id="{92A7ECE5-F97F-8F53-947C-140A00B3D751}"/>
                </a:ext>
              </a:extLst>
            </p:cNvPr>
            <p:cNvSpPr/>
            <p:nvPr/>
          </p:nvSpPr>
          <p:spPr>
            <a:xfrm rot="10285803" flipH="1">
              <a:off x="1513369" y="2076905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Partial Circle 191">
              <a:extLst>
                <a:ext uri="{FF2B5EF4-FFF2-40B4-BE49-F238E27FC236}">
                  <a16:creationId xmlns:a16="http://schemas.microsoft.com/office/drawing/2014/main" id="{07A35F60-DDA9-A917-4071-5812BFD96F94}"/>
                </a:ext>
              </a:extLst>
            </p:cNvPr>
            <p:cNvSpPr/>
            <p:nvPr/>
          </p:nvSpPr>
          <p:spPr>
            <a:xfrm rot="21085803" flipH="1" flipV="1">
              <a:off x="1674246" y="2048441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ight Triangle 192">
              <a:extLst>
                <a:ext uri="{FF2B5EF4-FFF2-40B4-BE49-F238E27FC236}">
                  <a16:creationId xmlns:a16="http://schemas.microsoft.com/office/drawing/2014/main" id="{C81CB7A4-C16B-360B-0819-565D713D959F}"/>
                </a:ext>
              </a:extLst>
            </p:cNvPr>
            <p:cNvSpPr/>
            <p:nvPr/>
          </p:nvSpPr>
          <p:spPr>
            <a:xfrm rot="21085803" flipH="1" flipV="1">
              <a:off x="1760952" y="2591110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Right Triangle 193">
              <a:extLst>
                <a:ext uri="{FF2B5EF4-FFF2-40B4-BE49-F238E27FC236}">
                  <a16:creationId xmlns:a16="http://schemas.microsoft.com/office/drawing/2014/main" id="{722A419E-AD3B-0CC7-70CD-C801963BC7DE}"/>
                </a:ext>
              </a:extLst>
            </p:cNvPr>
            <p:cNvSpPr/>
            <p:nvPr/>
          </p:nvSpPr>
          <p:spPr>
            <a:xfrm rot="10285803" flipH="1">
              <a:off x="1648364" y="260807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54A12E-0BAA-CD36-C778-3ABD3F7D1E51}"/>
                </a:ext>
              </a:extLst>
            </p:cNvPr>
            <p:cNvSpPr/>
            <p:nvPr/>
          </p:nvSpPr>
          <p:spPr>
            <a:xfrm rot="21085803" flipH="1" flipV="1">
              <a:off x="1737775" y="24208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F3B33AC6-FBB9-F646-86E8-72E5EA3D2684}"/>
                </a:ext>
              </a:extLst>
            </p:cNvPr>
            <p:cNvSpPr/>
            <p:nvPr/>
          </p:nvSpPr>
          <p:spPr>
            <a:xfrm rot="10285803" flipH="1">
              <a:off x="1836914" y="2077812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9A64E73-ADAB-E5B7-958C-1609AC881326}"/>
                </a:ext>
              </a:extLst>
            </p:cNvPr>
            <p:cNvSpPr/>
            <p:nvPr/>
          </p:nvSpPr>
          <p:spPr>
            <a:xfrm rot="21085803" flipH="1" flipV="1">
              <a:off x="1908818" y="2969764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Partial Circle 197">
              <a:extLst>
                <a:ext uri="{FF2B5EF4-FFF2-40B4-BE49-F238E27FC236}">
                  <a16:creationId xmlns:a16="http://schemas.microsoft.com/office/drawing/2014/main" id="{1FDB20EB-2334-0643-5666-C7CE8E0C68A5}"/>
                </a:ext>
              </a:extLst>
            </p:cNvPr>
            <p:cNvSpPr/>
            <p:nvPr/>
          </p:nvSpPr>
          <p:spPr>
            <a:xfrm rot="950623" flipH="1">
              <a:off x="2102764" y="979539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Partial Circle 198">
              <a:extLst>
                <a:ext uri="{FF2B5EF4-FFF2-40B4-BE49-F238E27FC236}">
                  <a16:creationId xmlns:a16="http://schemas.microsoft.com/office/drawing/2014/main" id="{9EF970AF-DC85-5FAA-BBA4-7865872082CC}"/>
                </a:ext>
              </a:extLst>
            </p:cNvPr>
            <p:cNvSpPr/>
            <p:nvPr/>
          </p:nvSpPr>
          <p:spPr>
            <a:xfrm rot="11750623" flipH="1" flipV="1">
              <a:off x="1944507" y="938964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ight Triangle 199">
              <a:extLst>
                <a:ext uri="{FF2B5EF4-FFF2-40B4-BE49-F238E27FC236}">
                  <a16:creationId xmlns:a16="http://schemas.microsoft.com/office/drawing/2014/main" id="{F1276023-7696-DEA6-A158-FF6E6BC952D1}"/>
                </a:ext>
              </a:extLst>
            </p:cNvPr>
            <p:cNvSpPr/>
            <p:nvPr/>
          </p:nvSpPr>
          <p:spPr>
            <a:xfrm rot="11750623" flipH="1" flipV="1">
              <a:off x="2094991" y="1240356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Right Triangle 200">
              <a:extLst>
                <a:ext uri="{FF2B5EF4-FFF2-40B4-BE49-F238E27FC236}">
                  <a16:creationId xmlns:a16="http://schemas.microsoft.com/office/drawing/2014/main" id="{1241A215-B2E8-E31E-E58E-02D406390CA5}"/>
                </a:ext>
              </a:extLst>
            </p:cNvPr>
            <p:cNvSpPr/>
            <p:nvPr/>
          </p:nvSpPr>
          <p:spPr>
            <a:xfrm rot="950623" flipH="1">
              <a:off x="2204525" y="1271441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D29F83D-5797-BAF2-0CD8-9F2959B555BC}"/>
                </a:ext>
              </a:extLst>
            </p:cNvPr>
            <p:cNvSpPr/>
            <p:nvPr/>
          </p:nvSpPr>
          <p:spPr>
            <a:xfrm rot="11750623" flipH="1" flipV="1">
              <a:off x="2167648" y="1326290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91B5FD0-3243-31E5-E6B3-F1F75DF3689C}"/>
                </a:ext>
              </a:extLst>
            </p:cNvPr>
            <p:cNvSpPr/>
            <p:nvPr/>
          </p:nvSpPr>
          <p:spPr>
            <a:xfrm rot="950623" flipH="1">
              <a:off x="2283641" y="747117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45B61A0-C3FD-F7B6-012C-B151649146E8}"/>
                </a:ext>
              </a:extLst>
            </p:cNvPr>
            <p:cNvSpPr/>
            <p:nvPr/>
          </p:nvSpPr>
          <p:spPr>
            <a:xfrm rot="11750623" flipH="1" flipV="1">
              <a:off x="2408118" y="731297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27B1764-9D58-686E-E564-062FD699C340}"/>
                </a:ext>
              </a:extLst>
            </p:cNvPr>
            <p:cNvGrpSpPr/>
            <p:nvPr/>
          </p:nvGrpSpPr>
          <p:grpSpPr>
            <a:xfrm rot="11405587">
              <a:off x="1167763" y="1515282"/>
              <a:ext cx="237698" cy="72211"/>
              <a:chOff x="4821842" y="2298918"/>
              <a:chExt cx="237698" cy="72211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61A21A7-9062-B17D-6701-B20E590A9053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547A88B9-6ADD-4825-4816-BB74D16F83B9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78DB1D6-B691-F8AF-EE9F-1A0DF60A5479}"/>
                </a:ext>
              </a:extLst>
            </p:cNvPr>
            <p:cNvGrpSpPr/>
            <p:nvPr/>
          </p:nvGrpSpPr>
          <p:grpSpPr>
            <a:xfrm rot="21163159">
              <a:off x="1405935" y="1449270"/>
              <a:ext cx="237698" cy="72211"/>
              <a:chOff x="4821842" y="2298918"/>
              <a:chExt cx="237698" cy="72211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D9C24E4-79B9-8DB3-DA34-892A8386811C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55ECD744-5568-5C01-B68D-E6FBCE4112B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8C1963-F59F-246C-81C0-0034D0EFDD37}"/>
                </a:ext>
              </a:extLst>
            </p:cNvPr>
            <p:cNvGrpSpPr/>
            <p:nvPr/>
          </p:nvGrpSpPr>
          <p:grpSpPr>
            <a:xfrm rot="12209970">
              <a:off x="1196565" y="1315955"/>
              <a:ext cx="237698" cy="72211"/>
              <a:chOff x="4821842" y="2298918"/>
              <a:chExt cx="237698" cy="72211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08B4775-D2D5-5DB7-94F1-A255CB3CF63F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A88782FA-8CC9-8638-1E45-4539F08B6DD5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7A936D9-18AC-E15F-8500-A395A1B8D566}"/>
                </a:ext>
              </a:extLst>
            </p:cNvPr>
            <p:cNvGrpSpPr/>
            <p:nvPr/>
          </p:nvGrpSpPr>
          <p:grpSpPr>
            <a:xfrm rot="576201">
              <a:off x="1853041" y="2444888"/>
              <a:ext cx="237698" cy="72211"/>
              <a:chOff x="4821842" y="2298918"/>
              <a:chExt cx="237698" cy="72211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99EC4F3-C13A-4BAB-C774-83C291A5C23D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A3E79817-2EC1-ED79-E04C-4A36175BEFF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64DD2AC-23D9-B055-C998-4F201E5779F8}"/>
                </a:ext>
              </a:extLst>
            </p:cNvPr>
            <p:cNvGrpSpPr/>
            <p:nvPr/>
          </p:nvGrpSpPr>
          <p:grpSpPr>
            <a:xfrm rot="9224964">
              <a:off x="1592219" y="2390945"/>
              <a:ext cx="237698" cy="72211"/>
              <a:chOff x="4821842" y="2298918"/>
              <a:chExt cx="237698" cy="72211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FA50E8-451B-B9BA-D9AE-F27F571420A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85D0E3CA-0C3F-31E8-35FF-F3C0E86ACA1D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3ACD771-E147-8A34-5F82-DA1EABD44E6C}"/>
                </a:ext>
              </a:extLst>
            </p:cNvPr>
            <p:cNvGrpSpPr/>
            <p:nvPr/>
          </p:nvGrpSpPr>
          <p:grpSpPr>
            <a:xfrm rot="9344935">
              <a:off x="1627453" y="2591450"/>
              <a:ext cx="237698" cy="72211"/>
              <a:chOff x="4821842" y="2298918"/>
              <a:chExt cx="237698" cy="72211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BD1194D-5E2B-81AF-E279-0117E22120C6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E471DFEF-8B4F-4E89-D321-B67FF46F545A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553892E-CC58-29CE-B9B5-8A6B5B7C5E71}"/>
                </a:ext>
              </a:extLst>
            </p:cNvPr>
            <p:cNvGrpSpPr/>
            <p:nvPr/>
          </p:nvGrpSpPr>
          <p:grpSpPr>
            <a:xfrm rot="12042340">
              <a:off x="2001435" y="1506543"/>
              <a:ext cx="237698" cy="72211"/>
              <a:chOff x="4821842" y="2298918"/>
              <a:chExt cx="237698" cy="72211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25EEE2C-90D1-4432-B480-969B6747799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Isosceles Triangle 218">
                <a:extLst>
                  <a:ext uri="{FF2B5EF4-FFF2-40B4-BE49-F238E27FC236}">
                    <a16:creationId xmlns:a16="http://schemas.microsoft.com/office/drawing/2014/main" id="{236725BB-A8AE-47B5-1178-920DE1947D1E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0AF3539-F213-DFC4-375D-C947ACF95876}"/>
                </a:ext>
              </a:extLst>
            </p:cNvPr>
            <p:cNvGrpSpPr/>
            <p:nvPr/>
          </p:nvGrpSpPr>
          <p:grpSpPr>
            <a:xfrm>
              <a:off x="2273754" y="1460152"/>
              <a:ext cx="237698" cy="72211"/>
              <a:chOff x="4821842" y="2298918"/>
              <a:chExt cx="237698" cy="7221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E0E39CC-F618-649A-6103-96566E3FD210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19A0F153-0EB7-08C9-264B-DD3B1BF53D90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DCD6C61-4557-9635-A52A-0ACCB9E2F27C}"/>
                </a:ext>
              </a:extLst>
            </p:cNvPr>
            <p:cNvGrpSpPr/>
            <p:nvPr/>
          </p:nvGrpSpPr>
          <p:grpSpPr>
            <a:xfrm rot="12734332">
              <a:off x="2070333" y="1306544"/>
              <a:ext cx="237698" cy="72211"/>
              <a:chOff x="4821842" y="2298918"/>
              <a:chExt cx="237698" cy="72211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B2D75EA-6345-3D83-A46E-1803FEAF8C07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01183617-C1D3-DB4F-6834-C4E73DC7D9F1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32" name="Oval 231">
            <a:extLst>
              <a:ext uri="{FF2B5EF4-FFF2-40B4-BE49-F238E27FC236}">
                <a16:creationId xmlns:a16="http://schemas.microsoft.com/office/drawing/2014/main" id="{035594A9-C0B6-D59E-B7C1-63A3B8234A68}"/>
              </a:ext>
            </a:extLst>
          </p:cNvPr>
          <p:cNvSpPr/>
          <p:nvPr/>
        </p:nvSpPr>
        <p:spPr>
          <a:xfrm>
            <a:off x="6619419" y="4736601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F1BDFA9-EEC1-EB85-CC0B-F49E76A2E31D}"/>
              </a:ext>
            </a:extLst>
          </p:cNvPr>
          <p:cNvSpPr/>
          <p:nvPr/>
        </p:nvSpPr>
        <p:spPr>
          <a:xfrm>
            <a:off x="7713390" y="4548545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8478558-4C74-8070-7067-710CA6E7E40D}"/>
              </a:ext>
            </a:extLst>
          </p:cNvPr>
          <p:cNvSpPr/>
          <p:nvPr/>
        </p:nvSpPr>
        <p:spPr>
          <a:xfrm>
            <a:off x="7030606" y="6049060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9288F1F-AF02-2FD2-EEAB-5F1614F2417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80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4FF64-3D6A-DF01-900E-4C60966CF39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Add: single-slide “how to spruce”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F1FD6E6-E2DA-C260-84E5-93E820231A1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55613</TotalTime>
  <Words>3476</Words>
  <Application>Microsoft Office PowerPoint</Application>
  <PresentationFormat>Widescreen</PresentationFormat>
  <Paragraphs>531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archetypes of… thirty?  Really?!?</vt:lpstr>
      <vt:lpstr>Pragmatism 2</vt:lpstr>
      <vt:lpstr>Bonsai Lifecycle </vt:lpstr>
      <vt:lpstr>Why We Prune It’s not just repressed sadism, honest</vt:lpstr>
      <vt:lpstr>Botany &amp; Pruning (1) Not all trees are alike</vt:lpstr>
      <vt:lpstr>Botany &amp; Pruning (2) Three main types of foliage</vt:lpstr>
      <vt:lpstr>Structural pruning Building a solid foundation</vt:lpstr>
      <vt:lpstr>Pruning Broadleaf Trees Playing in easy mode</vt:lpstr>
      <vt:lpstr>Pruning Needle-Bearing Trees Getting trickier</vt:lpstr>
      <vt:lpstr>Pruning Spiky / Scaly Trees Super fiddly</vt:lpstr>
      <vt:lpstr>Wiring The rules guidelines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How Often To Water Some key factors</vt:lpstr>
      <vt:lpstr>Woody Plants: A Family Tree Evolution From A Bonsai Pruner’s Perspective</vt:lpstr>
      <vt:lpstr>Wiring a Bonsai Pot What could go wrong?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44</cp:revision>
  <dcterms:created xsi:type="dcterms:W3CDTF">2024-04-06T11:33:48Z</dcterms:created>
  <dcterms:modified xsi:type="dcterms:W3CDTF">2025-01-13T19:56:51Z</dcterms:modified>
</cp:coreProperties>
</file>