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87" r:id="rId2"/>
    <p:sldId id="288" r:id="rId3"/>
    <p:sldId id="289" r:id="rId4"/>
    <p:sldId id="260" r:id="rId5"/>
    <p:sldId id="266" r:id="rId6"/>
    <p:sldId id="264" r:id="rId7"/>
    <p:sldId id="279" r:id="rId8"/>
    <p:sldId id="268" r:id="rId9"/>
    <p:sldId id="290" r:id="rId10"/>
    <p:sldId id="273" r:id="rId11"/>
    <p:sldId id="291" r:id="rId12"/>
    <p:sldId id="274" r:id="rId13"/>
    <p:sldId id="276" r:id="rId14"/>
    <p:sldId id="27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C: Bonsai Production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ECEF1E-B9DD-7C7C-D34D-A16C75848A55}"/>
              </a:ext>
            </a:extLst>
          </p:cNvPr>
          <p:cNvGrpSpPr/>
          <p:nvPr/>
        </p:nvGrpSpPr>
        <p:grpSpPr>
          <a:xfrm>
            <a:off x="982632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D1B531-63E8-82B4-2F90-BE188C37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E7C155-3620-D019-BD0D-DFE1C1B8A88A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92C7DB-1612-4672-BBAD-61056E0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74" y="4663538"/>
            <a:ext cx="1801905" cy="18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</a:t>
            </a:r>
            <a:r>
              <a:rPr lang="en-US" dirty="0" err="1"/>
              <a:t>Broadleafs</a:t>
            </a:r>
            <a:r>
              <a:rPr lang="en-US" dirty="0"/>
              <a:t> for Ramification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and Pruning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GB" dirty="0"/>
              <a:t>Back-budding</a:t>
            </a:r>
          </a:p>
          <a:p>
            <a:pPr lvl="1"/>
            <a:r>
              <a:rPr lang="en-GB" dirty="0" err="1"/>
              <a:t>Broadleafs</a:t>
            </a:r>
            <a:r>
              <a:rPr lang="en-GB" dirty="0"/>
              <a:t> (e.g. Japanese maple) typically have “lateral growth” from behind the tip, “adventitious growth” from the base of branches, and “epicormic growth” from random spots on the trunk</a:t>
            </a:r>
          </a:p>
          <a:p>
            <a:pPr lvl="1"/>
            <a:r>
              <a:rPr lang="en-GB" dirty="0"/>
              <a:t>Needle-carrying conifers (e.g. Japanese black pine) have lateral growth, weak adventitious growth and no epicormic growth</a:t>
            </a:r>
          </a:p>
          <a:p>
            <a:pPr lvl="1"/>
            <a:r>
              <a:rPr lang="en-GB" dirty="0"/>
              <a:t>Spiky/scaly conifers (e.g. </a:t>
            </a:r>
            <a:r>
              <a:rPr lang="en-GB" dirty="0" err="1"/>
              <a:t>Itoigawa</a:t>
            </a:r>
            <a:r>
              <a:rPr lang="en-GB" dirty="0"/>
              <a:t> juniper) don’t have any </a:t>
            </a:r>
            <a:r>
              <a:rPr lang="en-GB" i="1" dirty="0"/>
              <a:t>more</a:t>
            </a:r>
            <a:r>
              <a:rPr lang="en-GB" dirty="0"/>
              <a:t> lateral growth – all the growth tips are already active – and have weak adventitious growth and no epicormic growth</a:t>
            </a:r>
          </a:p>
          <a:p>
            <a:pPr lvl="1"/>
            <a:r>
              <a:rPr lang="en-GB" dirty="0"/>
              <a:t>Weak or no back-budding =&gt; we have to plan further ahead and maintain more sacrificial branches to thicken the trunk</a:t>
            </a:r>
          </a:p>
          <a:p>
            <a:pPr lvl="1"/>
            <a:r>
              <a:rPr lang="en-GB" dirty="0"/>
              <a:t>Densely ramified growth (per spiky/scaly) =&gt; think in terms of zones rather than / as well as individual branches</a:t>
            </a:r>
          </a:p>
          <a:p>
            <a:r>
              <a:rPr lang="en-GB" dirty="0"/>
              <a:t>For </a:t>
            </a:r>
            <a:r>
              <a:rPr lang="en-GB" dirty="0" err="1"/>
              <a:t>broadleafs</a:t>
            </a:r>
            <a:r>
              <a:rPr lang="en-GB" dirty="0"/>
              <a:t>: opposite vs alternate branches – leave three nodes vs two pairs of nodes</a:t>
            </a:r>
          </a:p>
          <a:p>
            <a:r>
              <a:rPr lang="en-GB" dirty="0"/>
              <a:t>Apical dominance: some trees (conifers especially) grow more strongly upwards</a:t>
            </a:r>
          </a:p>
          <a:p>
            <a:r>
              <a:rPr lang="en-GB" dirty="0"/>
              <a:t>Flushes per year: usually two (Spring and Lammas) except for mountain-growing pines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4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Practical tips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GB" dirty="0"/>
              <a:t>Wire from the </a:t>
            </a:r>
            <a:r>
              <a:rPr lang="en-GB" dirty="0" err="1"/>
              <a:t>nebari</a:t>
            </a:r>
            <a:r>
              <a:rPr lang="en-GB" dirty="0"/>
              <a:t> upward</a:t>
            </a:r>
          </a:p>
          <a:p>
            <a:r>
              <a:rPr lang="en-GB" dirty="0"/>
              <a:t>The “Law of Two”: always wire two branches together (or 1 branch and the trunk) rather than trying to wire a single branch</a:t>
            </a:r>
          </a:p>
          <a:p>
            <a:r>
              <a:rPr lang="en-GB" dirty="0"/>
              <a:t>Wire at 45 degrees 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r>
              <a:rPr lang="en-GB" dirty="0"/>
              <a:t>Don’t pull too tightly: the wire is a cage not a corset!</a:t>
            </a:r>
          </a:p>
          <a:p>
            <a:r>
              <a:rPr lang="en-GB" dirty="0"/>
              <a:t>Wire thickness: the thinnest that can bend the branch / trunk when pressed against it</a:t>
            </a:r>
          </a:p>
          <a:p>
            <a:r>
              <a:rPr lang="en-GB" dirty="0"/>
              <a:t>Leave wire on for a single growth “flush”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 aware of the history and culture of bonsai</a:t>
            </a:r>
          </a:p>
          <a:p>
            <a:r>
              <a:rPr lang="en-US" dirty="0">
                <a:solidFill>
                  <a:schemeClr val="tx1"/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Know how to maintain a bonsai on a day-to-day basis</a:t>
            </a:r>
          </a:p>
          <a:p>
            <a:r>
              <a:rPr lang="en-US" dirty="0">
                <a:solidFill>
                  <a:schemeClr val="tx1"/>
                </a:solidFill>
              </a:rPr>
              <a:t>Experience the key activities of re-potting, pruning and wiring</a:t>
            </a:r>
          </a:p>
          <a:p>
            <a:r>
              <a:rPr lang="en-GB" dirty="0">
                <a:solidFill>
                  <a:schemeClr val="tx1"/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Potting the prepared tree</a:t>
            </a:r>
          </a:p>
          <a:p>
            <a:r>
              <a:rPr lang="en-GB" dirty="0"/>
              <a:t>Wiring for shape</a:t>
            </a:r>
          </a:p>
        </p:txBody>
      </p:sp>
    </p:spTree>
    <p:extLst>
      <p:ext uri="{BB962C8B-B14F-4D97-AF65-F5344CB8AC3E}">
        <p14:creationId xmlns:p14="http://schemas.microsoft.com/office/powerpoint/2010/main" val="13656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Week Highlights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2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(It’s not just repressed sadism, honest)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/ branches and fit a Japanese bonsai style (archetype)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Pick winners (before the tree can pick for us!) - improve spacing and remove congestion</a:t>
            </a:r>
          </a:p>
          <a:p>
            <a:r>
              <a:rPr lang="en-GB" dirty="0"/>
              <a:t>“Balance energy” to fight apical dominance and force growth in more interesting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  <a:p>
            <a:r>
              <a:rPr lang="en-GB" dirty="0"/>
              <a:t>Shape the branch - encourage ramification and taper</a:t>
            </a:r>
          </a:p>
          <a:p>
            <a:r>
              <a:rPr lang="en-GB" dirty="0"/>
              <a:t>Remove “fluff”</a:t>
            </a:r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178353</TotalTime>
  <Words>1099</Words>
  <Application>Microsoft Office PowerPoint</Application>
  <PresentationFormat>Widescreen</PresentationFormat>
  <Paragraphs>205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Wingdings</vt:lpstr>
      <vt:lpstr>Wingdings 3</vt:lpstr>
      <vt:lpstr>Facet</vt:lpstr>
      <vt:lpstr>An Evening of Bonsai Session C: Bonsai Production</vt:lpstr>
      <vt:lpstr>Learning Outcomes </vt:lpstr>
      <vt:lpstr>Review</vt:lpstr>
      <vt:lpstr>Bonsai: Art &amp; Science </vt:lpstr>
      <vt:lpstr>I Had One Once, But It Died What a bonsai needs to survive</vt:lpstr>
      <vt:lpstr>Pragmatism 2</vt:lpstr>
      <vt:lpstr>Bonsai Lifecycle </vt:lpstr>
      <vt:lpstr>Repotting </vt:lpstr>
      <vt:lpstr>Why We Prune (It’s not just repressed sadism, honest)</vt:lpstr>
      <vt:lpstr>Pruning Broadleafs for Ramification Playing In Easy Mode</vt:lpstr>
      <vt:lpstr>Botany and Pruning Not all trees are alike</vt:lpstr>
      <vt:lpstr>Wiring Practical tips</vt:lpstr>
      <vt:lpstr>Thanks For Attending!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35</cp:revision>
  <dcterms:created xsi:type="dcterms:W3CDTF">2024-04-06T11:33:48Z</dcterms:created>
  <dcterms:modified xsi:type="dcterms:W3CDTF">2024-10-12T08:50:33Z</dcterms:modified>
</cp:coreProperties>
</file>