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90" r:id="rId20"/>
    <p:sldId id="291" r:id="rId21"/>
    <p:sldId id="273" r:id="rId22"/>
    <p:sldId id="293" r:id="rId23"/>
    <p:sldId id="294" r:id="rId24"/>
    <p:sldId id="295" r:id="rId25"/>
    <p:sldId id="289" r:id="rId26"/>
    <p:sldId id="296" r:id="rId27"/>
    <p:sldId id="297" r:id="rId28"/>
    <p:sldId id="276" r:id="rId29"/>
    <p:sldId id="275" r:id="rId30"/>
    <p:sldId id="278" r:id="rId31"/>
    <p:sldId id="261" r:id="rId32"/>
    <p:sldId id="285" r:id="rId33"/>
    <p:sldId id="298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03974-4F07-012A-3EBB-C7528BE52B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C1F74-1334-A05D-CB00-0ABF7D6D8FE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Japanese bonsai style (archetype)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r>
              <a:rPr lang="en-GB" dirty="0"/>
              <a:t>Pick winners (before the tree can pick for us!) - improve spacing and remove congestion</a:t>
            </a:r>
          </a:p>
          <a:p>
            <a:r>
              <a:rPr lang="en-GB" dirty="0"/>
              <a:t>“Balance energy” to fight apical dominance and force growth in more interesting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  <a:p>
            <a:r>
              <a:rPr lang="en-GB" dirty="0"/>
              <a:t>Remove “fluff”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CDBD-AFA8-F7FD-914C-CC76F8D0E2A8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reduce the number of bullets here?  Structural vs ram vs canopy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and Pruning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GB" dirty="0"/>
              <a:t>Back-budding</a:t>
            </a:r>
          </a:p>
          <a:p>
            <a:pPr lvl="1"/>
            <a:r>
              <a:rPr lang="en-GB" dirty="0" err="1"/>
              <a:t>Broadleafs</a:t>
            </a:r>
            <a:r>
              <a:rPr lang="en-GB" dirty="0"/>
              <a:t> (e.g. Japanese maple) typically have </a:t>
            </a:r>
            <a:r>
              <a:rPr lang="en-GB" b="1" dirty="0"/>
              <a:t>lateral</a:t>
            </a:r>
            <a:r>
              <a:rPr lang="en-GB" dirty="0"/>
              <a:t> growth from behind the tip, </a:t>
            </a:r>
            <a:r>
              <a:rPr lang="en-GB" b="1" dirty="0"/>
              <a:t>adventitious</a:t>
            </a:r>
            <a:r>
              <a:rPr lang="en-GB" dirty="0"/>
              <a:t> growth from the base of branches, and </a:t>
            </a:r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pPr lvl="1"/>
            <a:r>
              <a:rPr lang="en-GB" dirty="0"/>
              <a:t>Needle-carrying conifers (e.g. Japanese black pine) typically have strong lateral growth, weak adventitious growth and no epicormic growth</a:t>
            </a:r>
          </a:p>
          <a:p>
            <a:pPr lvl="1"/>
            <a:r>
              <a:rPr lang="en-GB" dirty="0"/>
              <a:t>Spiky/scaly conifers (e.g. </a:t>
            </a:r>
            <a:r>
              <a:rPr lang="en-GB" dirty="0" err="1"/>
              <a:t>Itoigawa</a:t>
            </a:r>
            <a:r>
              <a:rPr lang="en-GB" dirty="0"/>
              <a:t> juniper) don’t have any </a:t>
            </a:r>
            <a:r>
              <a:rPr lang="en-GB" i="1" dirty="0"/>
              <a:t>more</a:t>
            </a:r>
            <a:r>
              <a:rPr lang="en-GB" dirty="0"/>
              <a:t> lateral growth – all the growth tips are already active – and have weak adventitious growth and no epicormic growth</a:t>
            </a:r>
          </a:p>
          <a:p>
            <a:pPr lvl="1"/>
            <a:r>
              <a:rPr lang="en-GB" dirty="0"/>
              <a:t>Weak or no back-budding (adventitious + epicormic) means we have to plan further ahead and maintain more sacrificial branches to thicken the trunk</a:t>
            </a:r>
          </a:p>
          <a:p>
            <a:pPr lvl="1"/>
            <a:r>
              <a:rPr lang="en-GB" dirty="0"/>
              <a:t>Densely ramified growth (per spiky/scaly) means we have to think in terms of zones rather than / as well as individual branches</a:t>
            </a:r>
          </a:p>
          <a:p>
            <a:r>
              <a:rPr lang="en-GB" dirty="0"/>
              <a:t>For </a:t>
            </a:r>
            <a:r>
              <a:rPr lang="en-GB" dirty="0" err="1"/>
              <a:t>broadleafs</a:t>
            </a:r>
            <a:r>
              <a:rPr lang="en-GB" dirty="0"/>
              <a:t>: opposite vs alternate branches – leave three nodes vs two pairs of nodes</a:t>
            </a:r>
          </a:p>
          <a:p>
            <a:r>
              <a:rPr lang="en-GB" dirty="0"/>
              <a:t>Apical dominance: some trees (conifers especially) grow more strongly upwards</a:t>
            </a:r>
          </a:p>
          <a:p>
            <a:r>
              <a:rPr lang="en-GB" dirty="0"/>
              <a:t>Flushes per year: usually two (Spring and Lammas) except for mountain-growing pines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9F32-AD61-287E-15A3-EA3377730C9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better integration with discussion of pruning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E4EAE-F57B-A1EC-61DC-81518FC015E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about how this relates to structural pruning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AD63F0-00A5-7609-277C-24F7224EB9A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splitting into two slides</a:t>
            </a:r>
          </a:p>
          <a:p>
            <a:pPr algn="ctr"/>
            <a:r>
              <a:rPr lang="en-US" dirty="0"/>
              <a:t>Add doodle for scaly-spiny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55146</TotalTime>
  <Words>3339</Words>
  <Application>Microsoft Office PowerPoint</Application>
  <PresentationFormat>Widescreen</PresentationFormat>
  <Paragraphs>498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Why We Prune It’s not just repressed sadism, honest</vt:lpstr>
      <vt:lpstr>Botany and Pruning Not all trees are alike</vt:lpstr>
      <vt:lpstr>Pruning Broadleaf Trees Playing in easy mode</vt:lpstr>
      <vt:lpstr>Pruning Conifers Getting trickier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Repotting step-by-step 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36</cp:revision>
  <dcterms:created xsi:type="dcterms:W3CDTF">2024-04-06T11:33:48Z</dcterms:created>
  <dcterms:modified xsi:type="dcterms:W3CDTF">2024-10-27T07:50:47Z</dcterms:modified>
</cp:coreProperties>
</file>