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modernComment_102_DA79F3E7.xml" ContentType="application/vnd.ms-powerpoint.comments+xml"/>
  <Override PartName="/ppt/comments/modernComment_10F_5618718E.xml" ContentType="application/vnd.ms-powerpoint.comments+xml"/>
  <Override PartName="/ppt/comments/modernComment_111_9284A4A2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58" r:id="rId4"/>
    <p:sldId id="260" r:id="rId5"/>
    <p:sldId id="262" r:id="rId6"/>
    <p:sldId id="265" r:id="rId7"/>
    <p:sldId id="266" r:id="rId8"/>
    <p:sldId id="263" r:id="rId9"/>
    <p:sldId id="277" r:id="rId10"/>
    <p:sldId id="267" r:id="rId11"/>
    <p:sldId id="271" r:id="rId12"/>
    <p:sldId id="272" r:id="rId13"/>
    <p:sldId id="259" r:id="rId14"/>
    <p:sldId id="264" r:id="rId15"/>
    <p:sldId id="279" r:id="rId16"/>
    <p:sldId id="268" r:id="rId17"/>
    <p:sldId id="273" r:id="rId18"/>
    <p:sldId id="280" r:id="rId19"/>
    <p:sldId id="274" r:id="rId20"/>
    <p:sldId id="276" r:id="rId21"/>
    <p:sldId id="275" r:id="rId22"/>
    <p:sldId id="278" r:id="rId23"/>
    <p:sldId id="26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9000DBD-DD57-B9F5-1E22-669DF19DD1E1}" name="Alex Labram" initials="AL" userId="1b91434870779e5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modernComment_102_DA79F3E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29672DC-06CC-45F9-A1F1-2B73A092ECD0}" authorId="{49000DBD-DD57-B9F5-1E22-669DF19DD1E1}" created="2024-04-22T16:48:57.286">
    <pc:sldMkLst xmlns:pc="http://schemas.microsoft.com/office/powerpoint/2013/main/command">
      <pc:docMk/>
      <pc:sldMk cId="3665425383" sldId="258"/>
    </pc:sldMkLst>
    <p188:txBody>
      <a:bodyPr/>
      <a:lstStyle/>
      <a:p>
        <a:r>
          <a:rPr lang="en-GB"/>
          <a:t>Need to add a "why study bonsai" slide prior to this.  (Also including definition of bonsai over from "Art &amp; Science" slide.)</a:t>
        </a:r>
      </a:p>
    </p188:txBody>
  </p188:cm>
</p188:cmLst>
</file>

<file path=ppt/comments/modernComment_10F_5618718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25F6F03-D7DA-4A10-869B-00E3B9FE43D7}" authorId="{49000DBD-DD57-B9F5-1E22-669DF19DD1E1}" created="2024-06-02T19:12:15.201">
    <pc:sldMkLst xmlns:pc="http://schemas.microsoft.com/office/powerpoint/2013/main/command">
      <pc:docMk/>
      <pc:sldMk cId="1444442510" sldId="271"/>
    </pc:sldMkLst>
    <p188:txBody>
      <a:bodyPr/>
      <a:lstStyle/>
      <a:p>
        <a:r>
          <a:rPr lang="en-GB"/>
          <a:t>Add "Japanophilia 101" predecessor slide to cover wabi-sabi etc?</a:t>
        </a:r>
      </a:p>
    </p188:txBody>
  </p188:cm>
</p188:cmLst>
</file>

<file path=ppt/comments/modernComment_111_9284A4A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68DC042-6607-46E4-B491-BB63E5F9B9CC}" authorId="{49000DBD-DD57-B9F5-1E22-669DF19DD1E1}" created="2024-06-02T18:12:58.882">
    <pc:sldMkLst xmlns:pc="http://schemas.microsoft.com/office/powerpoint/2013/main/command">
      <pc:docMk/>
      <pc:sldMk cId="2458166434" sldId="273"/>
    </pc:sldMkLst>
    <p188:txBody>
      <a:bodyPr/>
      <a:lstStyle/>
      <a:p>
        <a:r>
          <a:rPr lang="en-GB"/>
          <a:t>I'm still getting my head round how broadleaf, pine and cupressaceae vary.  Perhaps:
1. structural pruning - group pine and cypress as lacking epicormic buds; these require extra shenanigans to replace overly-large branches
2. pruning for ramification - group broadleaf and pine as similar; with cypress you're thinning out a "pre-ramified" branch
Either way: need a precursor slide on reasons for pruning &amp; types thereof (poss. together with wiring? i.e. which shaping forces are replicated).   Also a successor slide for seasonality.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8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4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06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8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820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44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8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9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6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6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7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3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0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7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7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microsoft.com/office/2018/10/relationships/comments" Target="../comments/modernComment_10F_5618718E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1_9284A4A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DA79F3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Bonsai On A Budget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Alex Labram</a:t>
            </a:r>
          </a:p>
          <a:p>
            <a:r>
              <a:rPr lang="en-US" dirty="0"/>
              <a:t>MMM YYYY</a:t>
            </a:r>
          </a:p>
          <a:p>
            <a:r>
              <a:rPr lang="en-US" dirty="0"/>
              <a:t>Walworth Garden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37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Authenticity &amp; Age</a:t>
            </a:r>
            <a:br>
              <a:rPr lang="en-US" dirty="0"/>
            </a:br>
            <a:r>
              <a:rPr lang="en-US" sz="2800" dirty="0"/>
              <a:t>What makes a tree look mature?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Canopy shape</a:t>
            </a:r>
          </a:p>
          <a:p>
            <a:pPr lvl="1"/>
            <a:r>
              <a:rPr lang="en-US" dirty="0"/>
              <a:t>Rounded triangle</a:t>
            </a:r>
          </a:p>
          <a:p>
            <a:pPr lvl="1"/>
            <a:r>
              <a:rPr lang="en-US" dirty="0"/>
              <a:t>Composed of rounded-triangle “pads” (for species that back-bud less readily)</a:t>
            </a:r>
          </a:p>
          <a:p>
            <a:r>
              <a:rPr lang="en-US" dirty="0"/>
              <a:t>Trunk &amp; branch </a:t>
            </a:r>
            <a:r>
              <a:rPr lang="en-US" dirty="0" err="1"/>
              <a:t>behaviour</a:t>
            </a:r>
            <a:endParaRPr lang="en-US" dirty="0"/>
          </a:p>
          <a:p>
            <a:pPr lvl="1"/>
            <a:r>
              <a:rPr lang="en-US" dirty="0"/>
              <a:t>Short inter-node distance</a:t>
            </a:r>
          </a:p>
          <a:p>
            <a:pPr lvl="1"/>
            <a:r>
              <a:rPr lang="en-US" dirty="0"/>
              <a:t>“Ramification”: fractal splitting of branches</a:t>
            </a:r>
          </a:p>
          <a:p>
            <a:pPr lvl="1"/>
            <a:r>
              <a:rPr lang="en-US" dirty="0"/>
              <a:t>“Square-cube law”: big tree = proportionally heavier load = more curvature</a:t>
            </a:r>
          </a:p>
          <a:p>
            <a:pPr lvl="1"/>
            <a:r>
              <a:rPr lang="en-US" dirty="0"/>
              <a:t>“Ruptures”: jagged direction changes</a:t>
            </a:r>
          </a:p>
          <a:p>
            <a:r>
              <a:rPr lang="en-US" dirty="0"/>
              <a:t>Texture</a:t>
            </a:r>
          </a:p>
          <a:p>
            <a:pPr lvl="1"/>
            <a:r>
              <a:rPr lang="en-US" dirty="0"/>
              <a:t>Bark</a:t>
            </a:r>
          </a:p>
          <a:p>
            <a:pPr lvl="1"/>
            <a:r>
              <a:rPr lang="en-US" dirty="0"/>
              <a:t>Dead-wood: advanced bonsai topic!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16A0E5-9919-8CC8-FE83-C647510D232A}"/>
              </a:ext>
            </a:extLst>
          </p:cNvPr>
          <p:cNvSpPr txBox="1">
            <a:spLocks/>
          </p:cNvSpPr>
          <p:nvPr/>
        </p:nvSpPr>
        <p:spPr>
          <a:xfrm>
            <a:off x="677334" y="4948517"/>
            <a:ext cx="5177116" cy="1909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Taper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Nebari</a:t>
            </a:r>
            <a:r>
              <a:rPr lang="en-US" dirty="0"/>
              <a:t>” (</a:t>
            </a:r>
            <a:r>
              <a:rPr lang="ja-JP" altLang="en-US" dirty="0"/>
              <a:t>根張り</a:t>
            </a:r>
            <a:r>
              <a:rPr lang="en-US" dirty="0"/>
              <a:t>) = root flare</a:t>
            </a:r>
          </a:p>
          <a:p>
            <a:pPr lvl="1"/>
            <a:r>
              <a:rPr lang="en-US" dirty="0"/>
              <a:t>Trunk &amp; branch flare: base to apex / tip</a:t>
            </a:r>
          </a:p>
          <a:p>
            <a:pPr lvl="1"/>
            <a:r>
              <a:rPr lang="en-US" dirty="0"/>
              <a:t>Trunk-to-branch ratio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280E11-2DA9-F19A-F603-F0E36737500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8577" y="1842246"/>
            <a:ext cx="3736152" cy="28021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D16D504-F53D-5EDF-B94C-F0109325ECB1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725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Drama &amp; Perspective</a:t>
            </a:r>
            <a:br>
              <a:rPr lang="en-US" dirty="0"/>
            </a:br>
            <a:r>
              <a:rPr lang="en-US" sz="2800" dirty="0"/>
              <a:t>What makes a tree stand out?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Taper (again!) </a:t>
            </a:r>
          </a:p>
          <a:p>
            <a:pPr lvl="1"/>
            <a:r>
              <a:rPr lang="en-US" dirty="0"/>
              <a:t>Taper appears stronger from viewpoint at base of tree</a:t>
            </a:r>
          </a:p>
          <a:p>
            <a:r>
              <a:rPr lang="en-US" dirty="0"/>
              <a:t>Pot: picture-frame for tree</a:t>
            </a:r>
          </a:p>
          <a:p>
            <a:pPr lvl="1"/>
            <a:r>
              <a:rPr lang="en-US" dirty="0"/>
              <a:t>“Heavy” earthenware vs “light” glazed</a:t>
            </a:r>
          </a:p>
          <a:p>
            <a:pPr lvl="1"/>
            <a:r>
              <a:rPr lang="en-US" dirty="0"/>
              <a:t>Depth ≈ trunk thickness; width ≈ 2/3 canopy height (tall tree) or width (wide tree)</a:t>
            </a:r>
          </a:p>
          <a:p>
            <a:pPr lvl="1"/>
            <a:r>
              <a:rPr lang="en-US" dirty="0"/>
              <a:t>Style: heavy vs light, plain vs ornate</a:t>
            </a:r>
          </a:p>
          <a:p>
            <a:r>
              <a:rPr lang="en-US" dirty="0"/>
              <a:t>Use of negative space</a:t>
            </a:r>
          </a:p>
          <a:p>
            <a:pPr lvl="1"/>
            <a:r>
              <a:rPr lang="en-US" dirty="0"/>
              <a:t>…Often justified as effect of wind-flow or trunk death</a:t>
            </a:r>
          </a:p>
          <a:p>
            <a:r>
              <a:rPr lang="en-US" dirty="0"/>
              <a:t>Scaled-down decorations</a:t>
            </a:r>
          </a:p>
          <a:p>
            <a:pPr lvl="1"/>
            <a:r>
              <a:rPr lang="en-US" dirty="0"/>
              <a:t>Moss “grass”, accent plants, rocks (“</a:t>
            </a:r>
            <a:r>
              <a:rPr lang="en-US" dirty="0" err="1"/>
              <a:t>suiseki</a:t>
            </a:r>
            <a:r>
              <a:rPr lang="en-US" dirty="0"/>
              <a:t>”)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0135E5-977D-1EF9-1FB5-19C7441D6167}"/>
              </a:ext>
            </a:extLst>
          </p:cNvPr>
          <p:cNvSpPr txBox="1">
            <a:spLocks/>
          </p:cNvSpPr>
          <p:nvPr/>
        </p:nvSpPr>
        <p:spPr>
          <a:xfrm>
            <a:off x="677334" y="4381496"/>
            <a:ext cx="5177116" cy="2402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Well-defined “front”</a:t>
            </a:r>
          </a:p>
          <a:p>
            <a:pPr lvl="1"/>
            <a:r>
              <a:rPr lang="en-US" dirty="0"/>
              <a:t>Style is firmly established</a:t>
            </a:r>
          </a:p>
          <a:p>
            <a:pPr lvl="1"/>
            <a:r>
              <a:rPr lang="en-US" dirty="0"/>
              <a:t>Sense of strength or movement captured</a:t>
            </a:r>
          </a:p>
          <a:p>
            <a:pPr lvl="1"/>
            <a:r>
              <a:rPr lang="en-US" dirty="0"/>
              <a:t>Clear view of lower trunk</a:t>
            </a:r>
          </a:p>
          <a:p>
            <a:pPr lvl="1"/>
            <a:r>
              <a:rPr lang="en-US" dirty="0"/>
              <a:t>No crossed branches</a:t>
            </a:r>
          </a:p>
          <a:p>
            <a:pPr lvl="1"/>
            <a:r>
              <a:rPr lang="en-US" dirty="0"/>
              <a:t>Tree’s “</a:t>
            </a:r>
            <a:r>
              <a:rPr lang="en-US" dirty="0" err="1"/>
              <a:t>centre</a:t>
            </a:r>
            <a:r>
              <a:rPr lang="en-US" dirty="0"/>
              <a:t> of mass” is in middle of pot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E8B13A-76DF-3BAB-9EBF-FECB3ED08D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5526" y="1761564"/>
            <a:ext cx="3303244" cy="24774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9C4FB44-464B-34E0-6225-20A11A47475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444251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Flaws</a:t>
            </a:r>
            <a:br>
              <a:rPr lang="en-US" dirty="0"/>
            </a:br>
            <a:r>
              <a:rPr lang="en-US" sz="2800" dirty="0"/>
              <a:t>What gives the game away?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896034"/>
            <a:ext cx="5634317" cy="4961965"/>
          </a:xfrm>
        </p:spPr>
        <p:txBody>
          <a:bodyPr>
            <a:normAutofit/>
          </a:bodyPr>
          <a:lstStyle/>
          <a:p>
            <a:r>
              <a:rPr lang="en-US" dirty="0"/>
              <a:t>Obvious tool marks</a:t>
            </a:r>
          </a:p>
          <a:p>
            <a:pPr lvl="1"/>
            <a:r>
              <a:rPr lang="en-US" dirty="0"/>
              <a:t>…Including wire scarring</a:t>
            </a:r>
          </a:p>
          <a:p>
            <a:r>
              <a:rPr lang="en-US" dirty="0"/>
              <a:t>Excessive symmetry</a:t>
            </a:r>
          </a:p>
          <a:p>
            <a:pPr lvl="1"/>
            <a:r>
              <a:rPr lang="en-US" dirty="0"/>
              <a:t>…Especially handlebar branches</a:t>
            </a:r>
          </a:p>
          <a:p>
            <a:pPr lvl="1"/>
            <a:r>
              <a:rPr lang="en-US" dirty="0"/>
              <a:t>Asymmetry is a common theme in Japanese gardening!</a:t>
            </a:r>
          </a:p>
          <a:p>
            <a:r>
              <a:rPr lang="en-US" dirty="0"/>
              <a:t>“Reverse taper”</a:t>
            </a:r>
          </a:p>
          <a:p>
            <a:r>
              <a:rPr lang="en-US" dirty="0"/>
              <a:t>Unusual “habit” for species / genus</a:t>
            </a:r>
          </a:p>
          <a:p>
            <a:pPr lvl="1"/>
            <a:r>
              <a:rPr lang="en-US" dirty="0"/>
              <a:t>Google for pictures of wild tree to get ideas!</a:t>
            </a:r>
          </a:p>
          <a:p>
            <a:pPr lvl="1"/>
            <a:r>
              <a:rPr lang="en-US" dirty="0"/>
              <a:t>This rule is !</a:t>
            </a:r>
            <a:r>
              <a:rPr lang="en-US" dirty="0" err="1"/>
              <a:t>requently</a:t>
            </a:r>
            <a:r>
              <a:rPr lang="en-US" dirty="0"/>
              <a:t> ignored: e.g. small shrubs portrayed as large trees, boringly-shaped species made interesting, unrealistic pads</a:t>
            </a:r>
          </a:p>
          <a:p>
            <a:r>
              <a:rPr lang="en-US" dirty="0"/>
              <a:t>Clean of dead leaves and (unwanted) deadwood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0AFEB3-8E62-C899-A368-55C2FEA2AF98}"/>
              </a:ext>
            </a:extLst>
          </p:cNvPr>
          <p:cNvSpPr txBox="1">
            <a:spLocks/>
          </p:cNvSpPr>
          <p:nvPr/>
        </p:nvSpPr>
        <p:spPr>
          <a:xfrm>
            <a:off x="677334" y="4377016"/>
            <a:ext cx="5069541" cy="2480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“Weak” branches</a:t>
            </a:r>
          </a:p>
          <a:p>
            <a:pPr lvl="1"/>
            <a:r>
              <a:rPr lang="en-US" dirty="0"/>
              <a:t>Suckers</a:t>
            </a:r>
          </a:p>
          <a:p>
            <a:pPr lvl="1"/>
            <a:r>
              <a:rPr lang="en-US" dirty="0"/>
              <a:t>Congested nodes</a:t>
            </a:r>
          </a:p>
          <a:p>
            <a:pPr lvl="1"/>
            <a:r>
              <a:rPr lang="en-US" dirty="0"/>
              <a:t>Under-slung / elbow branches</a:t>
            </a:r>
          </a:p>
          <a:p>
            <a:pPr lvl="1"/>
            <a:r>
              <a:rPr lang="en-US" dirty="0"/>
              <a:t>Lack of clear “leader” (dominant trunk / branch)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471E41-7663-9037-5260-15F24A9C295E}"/>
              </a:ext>
            </a:extLst>
          </p:cNvPr>
          <p:cNvSpPr/>
          <p:nvPr/>
        </p:nvSpPr>
        <p:spPr>
          <a:xfrm>
            <a:off x="677333" y="1896034"/>
            <a:ext cx="4620807" cy="2245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1D0B2B-246B-0419-E389-DA8B691598FB}"/>
              </a:ext>
            </a:extLst>
          </p:cNvPr>
          <p:cNvSpPr/>
          <p:nvPr/>
        </p:nvSpPr>
        <p:spPr>
          <a:xfrm>
            <a:off x="7070912" y="358641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2373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4841AEB-06AF-20C1-66BB-4098825498BB}"/>
              </a:ext>
            </a:extLst>
          </p:cNvPr>
          <p:cNvSpPr/>
          <p:nvPr/>
        </p:nvSpPr>
        <p:spPr>
          <a:xfrm>
            <a:off x="1426179" y="5093118"/>
            <a:ext cx="933769" cy="293710"/>
          </a:xfrm>
          <a:prstGeom prst="triangle">
            <a:avLst>
              <a:gd name="adj" fmla="val 697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677A24D-A5C0-159B-9A24-F2173B61C58D}"/>
              </a:ext>
            </a:extLst>
          </p:cNvPr>
          <p:cNvSpPr/>
          <p:nvPr/>
        </p:nvSpPr>
        <p:spPr>
          <a:xfrm>
            <a:off x="660748" y="5098220"/>
            <a:ext cx="1552469" cy="474358"/>
          </a:xfrm>
          <a:prstGeom prst="triangle">
            <a:avLst>
              <a:gd name="adj" fmla="val 3167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08DD37-E2CD-7281-2F42-FFAF252F1DBA}"/>
              </a:ext>
            </a:extLst>
          </p:cNvPr>
          <p:cNvSpPr/>
          <p:nvPr/>
        </p:nvSpPr>
        <p:spPr>
          <a:xfrm>
            <a:off x="651891" y="2305878"/>
            <a:ext cx="1822368" cy="108548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Styles</a:t>
            </a:r>
            <a:br>
              <a:rPr lang="en-US" dirty="0"/>
            </a:br>
            <a:r>
              <a:rPr lang="en-US" sz="2800" dirty="0"/>
              <a:t>The most common four of… </a:t>
            </a:r>
            <a:r>
              <a:rPr lang="en-US" sz="2800" i="1" dirty="0"/>
              <a:t>thirty?</a:t>
            </a:r>
            <a:r>
              <a:rPr lang="en-US" sz="2800" dirty="0"/>
              <a:t>  Really?!?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8274"/>
            <a:ext cx="2576854" cy="3970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Formal Upright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631E4C-7D6E-8C66-D3EA-BAA5DED689F3}"/>
              </a:ext>
            </a:extLst>
          </p:cNvPr>
          <p:cNvSpPr txBox="1">
            <a:spLocks/>
          </p:cNvSpPr>
          <p:nvPr/>
        </p:nvSpPr>
        <p:spPr>
          <a:xfrm>
            <a:off x="2627158" y="2165678"/>
            <a:ext cx="3024696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Strong, proud, “yang”</a:t>
            </a:r>
          </a:p>
          <a:p>
            <a:r>
              <a:rPr lang="en-US" sz="1400" dirty="0"/>
              <a:t>Pot: unglazed earthenware; simple shape; bulging</a:t>
            </a:r>
          </a:p>
          <a:p>
            <a:r>
              <a:rPr lang="en-US" sz="1400" dirty="0"/>
              <a:t>Can be hard to develop taper</a:t>
            </a:r>
            <a:endParaRPr lang="en-GB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8D2AAA-9063-612C-8ED3-7BB0257EB117}"/>
              </a:ext>
            </a:extLst>
          </p:cNvPr>
          <p:cNvSpPr txBox="1">
            <a:spLocks/>
          </p:cNvSpPr>
          <p:nvPr/>
        </p:nvSpPr>
        <p:spPr>
          <a:xfrm>
            <a:off x="6102108" y="1808274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Cascade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EF1174-AC1B-04C0-3B0D-656CB6274625}"/>
              </a:ext>
            </a:extLst>
          </p:cNvPr>
          <p:cNvSpPr txBox="1">
            <a:spLocks/>
          </p:cNvSpPr>
          <p:nvPr/>
        </p:nvSpPr>
        <p:spPr>
          <a:xfrm>
            <a:off x="8052493" y="2165678"/>
            <a:ext cx="3189247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Flowing, falling</a:t>
            </a:r>
          </a:p>
          <a:p>
            <a:r>
              <a:rPr lang="en-US" sz="1400" dirty="0"/>
              <a:t>Pot: deep to make space</a:t>
            </a:r>
          </a:p>
          <a:p>
            <a:r>
              <a:rPr lang="en-US" sz="1400" dirty="0"/>
              <a:t>“Half-cascade” runs to base of pot; “cascade” goes below that</a:t>
            </a:r>
          </a:p>
          <a:p>
            <a:endParaRPr lang="en-US" sz="1400" dirty="0"/>
          </a:p>
          <a:p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00CBD3-C4C2-8ACF-8499-D4DF3DB0DA94}"/>
              </a:ext>
            </a:extLst>
          </p:cNvPr>
          <p:cNvSpPr txBox="1">
            <a:spLocks/>
          </p:cNvSpPr>
          <p:nvPr/>
        </p:nvSpPr>
        <p:spPr>
          <a:xfrm>
            <a:off x="677334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Informal Upright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C718798-79AE-377D-880B-52DBF5A45C31}"/>
              </a:ext>
            </a:extLst>
          </p:cNvPr>
          <p:cNvSpPr txBox="1">
            <a:spLocks/>
          </p:cNvSpPr>
          <p:nvPr/>
        </p:nvSpPr>
        <p:spPr>
          <a:xfrm>
            <a:off x="2627158" y="4616585"/>
            <a:ext cx="3024696" cy="156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Relaxed, elegant, “yin”</a:t>
            </a:r>
          </a:p>
          <a:p>
            <a:r>
              <a:rPr lang="en-US" sz="1400" dirty="0"/>
              <a:t>Pot: glazed; fluting; flowery</a:t>
            </a:r>
          </a:p>
          <a:p>
            <a:r>
              <a:rPr lang="en-US" sz="1400" dirty="0"/>
              <a:t>Broad range of possible shapes</a:t>
            </a:r>
          </a:p>
          <a:p>
            <a:r>
              <a:rPr lang="en-US" sz="1400" dirty="0"/>
              <a:t>Basically the default style!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C20FBA2-97AC-D995-7F46-814530763315}"/>
              </a:ext>
            </a:extLst>
          </p:cNvPr>
          <p:cNvSpPr txBox="1">
            <a:spLocks/>
          </p:cNvSpPr>
          <p:nvPr/>
        </p:nvSpPr>
        <p:spPr>
          <a:xfrm>
            <a:off x="6096000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Literati</a:t>
            </a:r>
            <a:endParaRPr lang="en-GB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6A22B6-2C00-7452-E641-D711821B9CEF}"/>
              </a:ext>
            </a:extLst>
          </p:cNvPr>
          <p:cNvSpPr txBox="1">
            <a:spLocks/>
          </p:cNvSpPr>
          <p:nvPr/>
        </p:nvSpPr>
        <p:spPr>
          <a:xfrm>
            <a:off x="8045824" y="4616584"/>
            <a:ext cx="3024696" cy="209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Solitary, melancholy, bleak</a:t>
            </a:r>
          </a:p>
          <a:p>
            <a:r>
              <a:rPr lang="en-US" sz="1400" dirty="0"/>
              <a:t>Trunk: bare, ruptured, calligraphic</a:t>
            </a:r>
          </a:p>
          <a:p>
            <a:r>
              <a:rPr lang="en-US" sz="1400" dirty="0"/>
              <a:t>Pot: small to </a:t>
            </a:r>
            <a:r>
              <a:rPr lang="en-US" sz="1400" dirty="0" err="1"/>
              <a:t>emphasise</a:t>
            </a:r>
            <a:r>
              <a:rPr lang="en-US" sz="1400" dirty="0"/>
              <a:t> plant’s extravagant loneliness</a:t>
            </a:r>
          </a:p>
          <a:p>
            <a:r>
              <a:rPr lang="en-US" sz="1400" dirty="0"/>
              <a:t>Style derived from woodcuts in classic Chinese drawing guide</a:t>
            </a:r>
            <a:endParaRPr lang="en-GB" sz="1400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5E2CE244-7E50-FFC0-A1CB-EEC86F0EB208}"/>
              </a:ext>
            </a:extLst>
          </p:cNvPr>
          <p:cNvSpPr/>
          <p:nvPr/>
        </p:nvSpPr>
        <p:spPr>
          <a:xfrm>
            <a:off x="1147882" y="2853764"/>
            <a:ext cx="858374" cy="88279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1088223-DBA3-D266-8F29-9A20353CB975}"/>
              </a:ext>
            </a:extLst>
          </p:cNvPr>
          <p:cNvSpPr/>
          <p:nvPr/>
        </p:nvSpPr>
        <p:spPr>
          <a:xfrm>
            <a:off x="928845" y="2305878"/>
            <a:ext cx="1268460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DACC2588-F4F0-9B75-1A34-1DE78D037377}"/>
              </a:ext>
            </a:extLst>
          </p:cNvPr>
          <p:cNvSpPr/>
          <p:nvPr/>
        </p:nvSpPr>
        <p:spPr>
          <a:xfrm flipV="1">
            <a:off x="833718" y="3627392"/>
            <a:ext cx="1458714" cy="397044"/>
          </a:xfrm>
          <a:prstGeom prst="trapezoid">
            <a:avLst>
              <a:gd name="adj" fmla="val 1822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6947CB1-9DA4-4939-05F5-D160E8DEB58E}"/>
              </a:ext>
            </a:extLst>
          </p:cNvPr>
          <p:cNvSpPr/>
          <p:nvPr/>
        </p:nvSpPr>
        <p:spPr>
          <a:xfrm>
            <a:off x="1354861" y="4816334"/>
            <a:ext cx="444415" cy="1236424"/>
          </a:xfrm>
          <a:custGeom>
            <a:avLst/>
            <a:gdLst>
              <a:gd name="connsiteX0" fmla="*/ 255494 w 444415"/>
              <a:gd name="connsiteY0" fmla="*/ 1236424 h 1236424"/>
              <a:gd name="connsiteX1" fmla="*/ 107576 w 444415"/>
              <a:gd name="connsiteY1" fmla="*/ 873354 h 1236424"/>
              <a:gd name="connsiteX2" fmla="*/ 443753 w 444415"/>
              <a:gd name="connsiteY2" fmla="*/ 537177 h 1236424"/>
              <a:gd name="connsiteX3" fmla="*/ 188259 w 444415"/>
              <a:gd name="connsiteY3" fmla="*/ 12742 h 1236424"/>
              <a:gd name="connsiteX4" fmla="*/ 0 w 444415"/>
              <a:gd name="connsiteY4" fmla="*/ 160660 h 12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15" h="1236424">
                <a:moveTo>
                  <a:pt x="255494" y="1236424"/>
                </a:moveTo>
                <a:cubicBezTo>
                  <a:pt x="165846" y="1113159"/>
                  <a:pt x="76199" y="989895"/>
                  <a:pt x="107576" y="873354"/>
                </a:cubicBezTo>
                <a:cubicBezTo>
                  <a:pt x="138952" y="756813"/>
                  <a:pt x="430306" y="680612"/>
                  <a:pt x="443753" y="537177"/>
                </a:cubicBezTo>
                <a:cubicBezTo>
                  <a:pt x="457200" y="393742"/>
                  <a:pt x="262218" y="75495"/>
                  <a:pt x="188259" y="12742"/>
                </a:cubicBezTo>
                <a:cubicBezTo>
                  <a:pt x="114300" y="-50011"/>
                  <a:pt x="26894" y="138248"/>
                  <a:pt x="0" y="160660"/>
                </a:cubicBezTo>
              </a:path>
            </a:pathLst>
          </a:custGeom>
          <a:noFill/>
          <a:ln w="228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44154427-6386-C906-BC32-CB49DA45C293}"/>
              </a:ext>
            </a:extLst>
          </p:cNvPr>
          <p:cNvSpPr/>
          <p:nvPr/>
        </p:nvSpPr>
        <p:spPr>
          <a:xfrm flipV="1">
            <a:off x="829916" y="5889811"/>
            <a:ext cx="1458714" cy="293709"/>
          </a:xfrm>
          <a:prstGeom prst="trapezoid">
            <a:avLst>
              <a:gd name="adj" fmla="val 4870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28FB484-0C07-9E36-089F-B673E87B3FB8}"/>
              </a:ext>
            </a:extLst>
          </p:cNvPr>
          <p:cNvSpPr/>
          <p:nvPr/>
        </p:nvSpPr>
        <p:spPr>
          <a:xfrm>
            <a:off x="919736" y="4581582"/>
            <a:ext cx="1359785" cy="55362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0E40B26-21E0-C2BE-04E9-E6372E1C9DD9}"/>
              </a:ext>
            </a:extLst>
          </p:cNvPr>
          <p:cNvSpPr/>
          <p:nvPr/>
        </p:nvSpPr>
        <p:spPr>
          <a:xfrm>
            <a:off x="6497021" y="2645640"/>
            <a:ext cx="1398494" cy="1122073"/>
          </a:xfrm>
          <a:custGeom>
            <a:avLst/>
            <a:gdLst>
              <a:gd name="connsiteX0" fmla="*/ 0 w 1398494"/>
              <a:gd name="connsiteY0" fmla="*/ 543515 h 1122073"/>
              <a:gd name="connsiteX1" fmla="*/ 242047 w 1398494"/>
              <a:gd name="connsiteY1" fmla="*/ 32527 h 1122073"/>
              <a:gd name="connsiteX2" fmla="*/ 685800 w 1398494"/>
              <a:gd name="connsiteY2" fmla="*/ 99762 h 1122073"/>
              <a:gd name="connsiteX3" fmla="*/ 927847 w 1398494"/>
              <a:gd name="connsiteY3" fmla="*/ 489727 h 1122073"/>
              <a:gd name="connsiteX4" fmla="*/ 699247 w 1398494"/>
              <a:gd name="connsiteY4" fmla="*/ 718327 h 1122073"/>
              <a:gd name="connsiteX5" fmla="*/ 1021977 w 1398494"/>
              <a:gd name="connsiteY5" fmla="*/ 852798 h 1122073"/>
              <a:gd name="connsiteX6" fmla="*/ 739588 w 1398494"/>
              <a:gd name="connsiteY6" fmla="*/ 987268 h 1122073"/>
              <a:gd name="connsiteX7" fmla="*/ 1398494 w 1398494"/>
              <a:gd name="connsiteY7" fmla="*/ 1121739 h 112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8494" h="1122073">
                <a:moveTo>
                  <a:pt x="0" y="543515"/>
                </a:moveTo>
                <a:cubicBezTo>
                  <a:pt x="63873" y="325000"/>
                  <a:pt x="127747" y="106486"/>
                  <a:pt x="242047" y="32527"/>
                </a:cubicBezTo>
                <a:cubicBezTo>
                  <a:pt x="356347" y="-41432"/>
                  <a:pt x="571500" y="23562"/>
                  <a:pt x="685800" y="99762"/>
                </a:cubicBezTo>
                <a:cubicBezTo>
                  <a:pt x="800100" y="175962"/>
                  <a:pt x="925606" y="386633"/>
                  <a:pt x="927847" y="489727"/>
                </a:cubicBezTo>
                <a:cubicBezTo>
                  <a:pt x="930088" y="592821"/>
                  <a:pt x="683559" y="657815"/>
                  <a:pt x="699247" y="718327"/>
                </a:cubicBezTo>
                <a:cubicBezTo>
                  <a:pt x="714935" y="778839"/>
                  <a:pt x="1015254" y="807975"/>
                  <a:pt x="1021977" y="852798"/>
                </a:cubicBezTo>
                <a:cubicBezTo>
                  <a:pt x="1028700" y="897621"/>
                  <a:pt x="676835" y="942445"/>
                  <a:pt x="739588" y="987268"/>
                </a:cubicBezTo>
                <a:cubicBezTo>
                  <a:pt x="802341" y="1032092"/>
                  <a:pt x="1329018" y="1128462"/>
                  <a:pt x="1398494" y="1121739"/>
                </a:cubicBezTo>
              </a:path>
            </a:pathLst>
          </a:custGeom>
          <a:noFill/>
          <a:ln w="101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rapezoid 25">
            <a:extLst>
              <a:ext uri="{FF2B5EF4-FFF2-40B4-BE49-F238E27FC236}">
                <a16:creationId xmlns:a16="http://schemas.microsoft.com/office/drawing/2014/main" id="{CEE1803A-2129-D414-2C1D-C7DA64F1A04A}"/>
              </a:ext>
            </a:extLst>
          </p:cNvPr>
          <p:cNvSpPr/>
          <p:nvPr/>
        </p:nvSpPr>
        <p:spPr>
          <a:xfrm flipV="1">
            <a:off x="6081707" y="2949975"/>
            <a:ext cx="850814" cy="684336"/>
          </a:xfrm>
          <a:prstGeom prst="trapezoid">
            <a:avLst>
              <a:gd name="adj" fmla="val 20553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5EC5AD5-C9C0-6597-8276-AC6F5604991D}"/>
              </a:ext>
            </a:extLst>
          </p:cNvPr>
          <p:cNvSpPr/>
          <p:nvPr/>
        </p:nvSpPr>
        <p:spPr>
          <a:xfrm>
            <a:off x="6819546" y="2274325"/>
            <a:ext cx="1050588" cy="47116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056FC23-AD84-3346-0119-9B3E923F64A8}"/>
              </a:ext>
            </a:extLst>
          </p:cNvPr>
          <p:cNvSpPr/>
          <p:nvPr/>
        </p:nvSpPr>
        <p:spPr>
          <a:xfrm>
            <a:off x="6098714" y="2466846"/>
            <a:ext cx="643062" cy="31278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A08FD15-C66B-8CB1-A7A7-8FED5A3501C6}"/>
              </a:ext>
            </a:extLst>
          </p:cNvPr>
          <p:cNvSpPr/>
          <p:nvPr/>
        </p:nvSpPr>
        <p:spPr>
          <a:xfrm>
            <a:off x="6807686" y="2929704"/>
            <a:ext cx="651180" cy="4412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879D670-A028-604F-1809-8BD75A672B76}"/>
              </a:ext>
            </a:extLst>
          </p:cNvPr>
          <p:cNvSpPr/>
          <p:nvPr/>
        </p:nvSpPr>
        <p:spPr>
          <a:xfrm>
            <a:off x="7435390" y="3391361"/>
            <a:ext cx="858432" cy="56539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7FAC7FB-5F6C-76BB-8329-D5414813E0EB}"/>
              </a:ext>
            </a:extLst>
          </p:cNvPr>
          <p:cNvSpPr/>
          <p:nvPr/>
        </p:nvSpPr>
        <p:spPr>
          <a:xfrm>
            <a:off x="6048910" y="4919631"/>
            <a:ext cx="723935" cy="1133127"/>
          </a:xfrm>
          <a:custGeom>
            <a:avLst/>
            <a:gdLst>
              <a:gd name="connsiteX0" fmla="*/ 408161 w 723935"/>
              <a:gd name="connsiteY0" fmla="*/ 1101341 h 1101341"/>
              <a:gd name="connsiteX1" fmla="*/ 520702 w 723935"/>
              <a:gd name="connsiteY1" fmla="*/ 693378 h 1101341"/>
              <a:gd name="connsiteX2" fmla="*/ 14265 w 723935"/>
              <a:gd name="connsiteY2" fmla="*/ 172874 h 1101341"/>
              <a:gd name="connsiteX3" fmla="*/ 169010 w 723935"/>
              <a:gd name="connsiteY3" fmla="*/ 215077 h 1101341"/>
              <a:gd name="connsiteX4" fmla="*/ 478499 w 723935"/>
              <a:gd name="connsiteY4" fmla="*/ 201009 h 1101341"/>
              <a:gd name="connsiteX5" fmla="*/ 717650 w 723935"/>
              <a:gd name="connsiteY5" fmla="*/ 46264 h 1101341"/>
              <a:gd name="connsiteX6" fmla="*/ 633244 w 723935"/>
              <a:gd name="connsiteY6" fmla="*/ 4061 h 1101341"/>
              <a:gd name="connsiteX7" fmla="*/ 408161 w 723935"/>
              <a:gd name="connsiteY7" fmla="*/ 4061 h 110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935" h="1101341">
                <a:moveTo>
                  <a:pt x="408161" y="1101341"/>
                </a:moveTo>
                <a:cubicBezTo>
                  <a:pt x="497256" y="974731"/>
                  <a:pt x="586351" y="848122"/>
                  <a:pt x="520702" y="693378"/>
                </a:cubicBezTo>
                <a:cubicBezTo>
                  <a:pt x="455053" y="538634"/>
                  <a:pt x="72880" y="252591"/>
                  <a:pt x="14265" y="172874"/>
                </a:cubicBezTo>
                <a:cubicBezTo>
                  <a:pt x="-44350" y="93157"/>
                  <a:pt x="91638" y="210388"/>
                  <a:pt x="169010" y="215077"/>
                </a:cubicBezTo>
                <a:cubicBezTo>
                  <a:pt x="246382" y="219766"/>
                  <a:pt x="387059" y="229144"/>
                  <a:pt x="478499" y="201009"/>
                </a:cubicBezTo>
                <a:cubicBezTo>
                  <a:pt x="569939" y="172874"/>
                  <a:pt x="691859" y="79089"/>
                  <a:pt x="717650" y="46264"/>
                </a:cubicBezTo>
                <a:cubicBezTo>
                  <a:pt x="743441" y="13439"/>
                  <a:pt x="684825" y="11095"/>
                  <a:pt x="633244" y="4061"/>
                </a:cubicBezTo>
                <a:cubicBezTo>
                  <a:pt x="581663" y="-2973"/>
                  <a:pt x="494912" y="544"/>
                  <a:pt x="408161" y="4061"/>
                </a:cubicBezTo>
              </a:path>
            </a:pathLst>
          </a:custGeom>
          <a:noFill/>
          <a:ln w="889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B34B69E-6200-0A4F-1D6A-1615D536189B}"/>
              </a:ext>
            </a:extLst>
          </p:cNvPr>
          <p:cNvSpPr/>
          <p:nvPr/>
        </p:nvSpPr>
        <p:spPr>
          <a:xfrm rot="897493">
            <a:off x="6314640" y="4702728"/>
            <a:ext cx="843548" cy="349757"/>
          </a:xfrm>
          <a:prstGeom prst="triangle">
            <a:avLst>
              <a:gd name="adj" fmla="val 3227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rapezoid 31">
            <a:extLst>
              <a:ext uri="{FF2B5EF4-FFF2-40B4-BE49-F238E27FC236}">
                <a16:creationId xmlns:a16="http://schemas.microsoft.com/office/drawing/2014/main" id="{FEAAF144-F458-9FB3-9F36-F49D14EDB6CB}"/>
              </a:ext>
            </a:extLst>
          </p:cNvPr>
          <p:cNvSpPr/>
          <p:nvPr/>
        </p:nvSpPr>
        <p:spPr>
          <a:xfrm flipV="1">
            <a:off x="5952216" y="5867940"/>
            <a:ext cx="936058" cy="337450"/>
          </a:xfrm>
          <a:prstGeom prst="trapezoid">
            <a:avLst>
              <a:gd name="adj" fmla="val 30185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36B7AE8-8971-5E04-1E92-A3B0A5CD35EE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9845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Life In Miniature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209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Lifecycle</a:t>
            </a:r>
            <a:br>
              <a:rPr lang="en-US" dirty="0"/>
            </a:br>
            <a:endParaRPr lang="en-GB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91C3EA-AE42-BB4B-5ADE-FBBFA44111C0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cartoons for each stage</a:t>
            </a:r>
            <a:endParaRPr lang="en-GB" dirty="0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0FD17420-724E-03B3-BF2C-7E8CFE4B1F07}"/>
              </a:ext>
            </a:extLst>
          </p:cNvPr>
          <p:cNvSpPr/>
          <p:nvPr/>
        </p:nvSpPr>
        <p:spPr>
          <a:xfrm rot="5400000">
            <a:off x="1414997" y="3085270"/>
            <a:ext cx="2998694" cy="1008529"/>
          </a:xfrm>
          <a:prstGeom prst="trapezoid">
            <a:avLst>
              <a:gd name="adj" fmla="val 13033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F4E7DE31-1BCD-7A06-DA17-64BB1D58FF7C}"/>
              </a:ext>
            </a:extLst>
          </p:cNvPr>
          <p:cNvSpPr txBox="1">
            <a:spLocks/>
          </p:cNvSpPr>
          <p:nvPr/>
        </p:nvSpPr>
        <p:spPr>
          <a:xfrm>
            <a:off x="548862" y="2227688"/>
            <a:ext cx="1843387" cy="4387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Slow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Seeds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Cuttings</a:t>
            </a:r>
          </a:p>
          <a:p>
            <a:pPr marL="0" indent="0">
              <a:buNone/>
            </a:pPr>
            <a:r>
              <a:rPr lang="en-GB" sz="1400" dirty="0"/>
              <a:t>Fast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seedlings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Scavenging</a:t>
            </a:r>
          </a:p>
          <a:p>
            <a:pPr marL="0" indent="0">
              <a:buNone/>
            </a:pPr>
            <a:r>
              <a:rPr lang="en-GB" sz="1400" dirty="0"/>
              <a:t>Ready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“</a:t>
            </a:r>
            <a:r>
              <a:rPr lang="en-GB" sz="1400" dirty="0" err="1"/>
              <a:t>Nonsai</a:t>
            </a:r>
            <a:r>
              <a:rPr lang="en-GB" sz="1400" dirty="0"/>
              <a:t>”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mature trees</a:t>
            </a:r>
          </a:p>
          <a:p>
            <a:pPr>
              <a:spcBef>
                <a:spcPts val="300"/>
              </a:spcBef>
            </a:pPr>
            <a:r>
              <a:rPr lang="en-GB" sz="1400" dirty="0" err="1"/>
              <a:t>Yamadori</a:t>
            </a:r>
            <a:endParaRPr lang="en-GB" sz="1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9405C5-0BCF-8E4B-4DA6-60782FDED66A}"/>
              </a:ext>
            </a:extLst>
          </p:cNvPr>
          <p:cNvGrpSpPr/>
          <p:nvPr/>
        </p:nvGrpSpPr>
        <p:grpSpPr>
          <a:xfrm>
            <a:off x="4247708" y="2556311"/>
            <a:ext cx="1888900" cy="2019380"/>
            <a:chOff x="3731971" y="2290401"/>
            <a:chExt cx="1888900" cy="2019380"/>
          </a:xfrm>
        </p:grpSpPr>
        <p:sp>
          <p:nvSpPr>
            <p:cNvPr id="30" name="Arrow: Circular 29">
              <a:extLst>
                <a:ext uri="{FF2B5EF4-FFF2-40B4-BE49-F238E27FC236}">
                  <a16:creationId xmlns:a16="http://schemas.microsoft.com/office/drawing/2014/main" id="{A1FEDF06-78B1-8B94-8CBD-8F3392C69691}"/>
                </a:ext>
              </a:extLst>
            </p:cNvPr>
            <p:cNvSpPr/>
            <p:nvPr/>
          </p:nvSpPr>
          <p:spPr>
            <a:xfrm>
              <a:off x="3731971" y="2290401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Arrow: Circular 30">
              <a:extLst>
                <a:ext uri="{FF2B5EF4-FFF2-40B4-BE49-F238E27FC236}">
                  <a16:creationId xmlns:a16="http://schemas.microsoft.com/office/drawing/2014/main" id="{E20B37C9-28C9-6F6E-899A-BCA213E1BC58}"/>
                </a:ext>
              </a:extLst>
            </p:cNvPr>
            <p:cNvSpPr/>
            <p:nvPr/>
          </p:nvSpPr>
          <p:spPr>
            <a:xfrm rot="10800000">
              <a:off x="3731971" y="2337464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9A2DB0C-B25B-0615-CD2A-6D7D56836B57}"/>
              </a:ext>
            </a:extLst>
          </p:cNvPr>
          <p:cNvSpPr/>
          <p:nvPr/>
        </p:nvSpPr>
        <p:spPr>
          <a:xfrm>
            <a:off x="3532344" y="3278191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0DC050C-1620-C940-E4E3-4855DC3C468D}"/>
              </a:ext>
            </a:extLst>
          </p:cNvPr>
          <p:cNvSpPr/>
          <p:nvPr/>
        </p:nvSpPr>
        <p:spPr>
          <a:xfrm>
            <a:off x="6183107" y="3254658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AB8448-5EB7-5DD9-C9B6-6AD2B12791E2}"/>
              </a:ext>
            </a:extLst>
          </p:cNvPr>
          <p:cNvGrpSpPr/>
          <p:nvPr/>
        </p:nvGrpSpPr>
        <p:grpSpPr>
          <a:xfrm>
            <a:off x="6965706" y="2561873"/>
            <a:ext cx="1888900" cy="2019380"/>
            <a:chOff x="6308474" y="2233250"/>
            <a:chExt cx="1888900" cy="2019380"/>
          </a:xfrm>
        </p:grpSpPr>
        <p:sp>
          <p:nvSpPr>
            <p:cNvPr id="35" name="Arrow: Circular 34">
              <a:extLst>
                <a:ext uri="{FF2B5EF4-FFF2-40B4-BE49-F238E27FC236}">
                  <a16:creationId xmlns:a16="http://schemas.microsoft.com/office/drawing/2014/main" id="{B9E4F5E7-5A0D-9298-A73E-23F7DE9DE7C9}"/>
                </a:ext>
              </a:extLst>
            </p:cNvPr>
            <p:cNvSpPr/>
            <p:nvPr/>
          </p:nvSpPr>
          <p:spPr>
            <a:xfrm>
              <a:off x="6308474" y="2233250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6" name="Arrow: Circular 35">
              <a:extLst>
                <a:ext uri="{FF2B5EF4-FFF2-40B4-BE49-F238E27FC236}">
                  <a16:creationId xmlns:a16="http://schemas.microsoft.com/office/drawing/2014/main" id="{31BD712B-9228-B13C-8BC1-30807E26F37C}"/>
                </a:ext>
              </a:extLst>
            </p:cNvPr>
            <p:cNvSpPr/>
            <p:nvPr/>
          </p:nvSpPr>
          <p:spPr>
            <a:xfrm rot="10800000">
              <a:off x="6308474" y="2280313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7" name="Content Placeholder 14">
            <a:extLst>
              <a:ext uri="{FF2B5EF4-FFF2-40B4-BE49-F238E27FC236}">
                <a16:creationId xmlns:a16="http://schemas.microsoft.com/office/drawing/2014/main" id="{1E58A750-96BA-7065-9AF3-29AFE93CC721}"/>
              </a:ext>
            </a:extLst>
          </p:cNvPr>
          <p:cNvSpPr txBox="1">
            <a:spLocks/>
          </p:cNvSpPr>
          <p:nvPr/>
        </p:nvSpPr>
        <p:spPr>
          <a:xfrm>
            <a:off x="4617820" y="1703300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Training</a:t>
            </a:r>
            <a:endParaRPr lang="en-GB" dirty="0"/>
          </a:p>
        </p:txBody>
      </p:sp>
      <p:sp>
        <p:nvSpPr>
          <p:cNvPr id="38" name="Content Placeholder 14">
            <a:extLst>
              <a:ext uri="{FF2B5EF4-FFF2-40B4-BE49-F238E27FC236}">
                <a16:creationId xmlns:a16="http://schemas.microsoft.com/office/drawing/2014/main" id="{1F7C515D-F5FE-B67B-C076-B9BD7B0206F7}"/>
              </a:ext>
            </a:extLst>
          </p:cNvPr>
          <p:cNvSpPr txBox="1">
            <a:spLocks/>
          </p:cNvSpPr>
          <p:nvPr/>
        </p:nvSpPr>
        <p:spPr>
          <a:xfrm>
            <a:off x="7165608" y="1706658"/>
            <a:ext cx="1573306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Refinement</a:t>
            </a:r>
            <a:endParaRPr lang="en-GB" dirty="0"/>
          </a:p>
        </p:txBody>
      </p:sp>
      <p:sp>
        <p:nvSpPr>
          <p:cNvPr id="39" name="Content Placeholder 14">
            <a:extLst>
              <a:ext uri="{FF2B5EF4-FFF2-40B4-BE49-F238E27FC236}">
                <a16:creationId xmlns:a16="http://schemas.microsoft.com/office/drawing/2014/main" id="{1DBC4C8A-6869-0169-CD53-30429BC6C8B0}"/>
              </a:ext>
            </a:extLst>
          </p:cNvPr>
          <p:cNvSpPr txBox="1">
            <a:spLocks/>
          </p:cNvSpPr>
          <p:nvPr/>
        </p:nvSpPr>
        <p:spPr>
          <a:xfrm>
            <a:off x="3072803" y="305790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On-boarding</a:t>
            </a:r>
            <a:endParaRPr lang="en-GB" sz="1400" dirty="0"/>
          </a:p>
        </p:txBody>
      </p:sp>
      <p:sp>
        <p:nvSpPr>
          <p:cNvPr id="40" name="Arrow: Circular 39">
            <a:extLst>
              <a:ext uri="{FF2B5EF4-FFF2-40B4-BE49-F238E27FC236}">
                <a16:creationId xmlns:a16="http://schemas.microsoft.com/office/drawing/2014/main" id="{3256BD72-A453-35CD-0265-2500544BF176}"/>
              </a:ext>
            </a:extLst>
          </p:cNvPr>
          <p:cNvSpPr/>
          <p:nvPr/>
        </p:nvSpPr>
        <p:spPr>
          <a:xfrm rot="10800000">
            <a:off x="5051671" y="3331744"/>
            <a:ext cx="2848026" cy="2288514"/>
          </a:xfrm>
          <a:prstGeom prst="circularArrow">
            <a:avLst>
              <a:gd name="adj1" fmla="val 8803"/>
              <a:gd name="adj2" fmla="val 1035701"/>
              <a:gd name="adj3" fmla="val 20525840"/>
              <a:gd name="adj4" fmla="val 10800000"/>
              <a:gd name="adj5" fmla="val 12358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33EB69EF-05CD-C855-3018-0E80BD41F779}"/>
              </a:ext>
            </a:extLst>
          </p:cNvPr>
          <p:cNvSpPr/>
          <p:nvPr/>
        </p:nvSpPr>
        <p:spPr>
          <a:xfrm rot="19956879">
            <a:off x="8747812" y="2561806"/>
            <a:ext cx="1184853" cy="575621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Content Placeholder 14">
            <a:extLst>
              <a:ext uri="{FF2B5EF4-FFF2-40B4-BE49-F238E27FC236}">
                <a16:creationId xmlns:a16="http://schemas.microsoft.com/office/drawing/2014/main" id="{D9AE710E-B206-E281-84FE-3A431B3F132F}"/>
              </a:ext>
            </a:extLst>
          </p:cNvPr>
          <p:cNvSpPr txBox="1">
            <a:spLocks/>
          </p:cNvSpPr>
          <p:nvPr/>
        </p:nvSpPr>
        <p:spPr>
          <a:xfrm>
            <a:off x="4379221" y="2983880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44" name="Content Placeholder 14">
            <a:extLst>
              <a:ext uri="{FF2B5EF4-FFF2-40B4-BE49-F238E27FC236}">
                <a16:creationId xmlns:a16="http://schemas.microsoft.com/office/drawing/2014/main" id="{9AD9B883-56C7-0676-0DAA-5B791FEDF134}"/>
              </a:ext>
            </a:extLst>
          </p:cNvPr>
          <p:cNvSpPr txBox="1">
            <a:spLocks/>
          </p:cNvSpPr>
          <p:nvPr/>
        </p:nvSpPr>
        <p:spPr>
          <a:xfrm>
            <a:off x="4386830" y="3828432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  <a:endParaRPr lang="en-GB" sz="1400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57868C75-8184-31A7-A206-96E45AA56769}"/>
              </a:ext>
            </a:extLst>
          </p:cNvPr>
          <p:cNvSpPr/>
          <p:nvPr/>
        </p:nvSpPr>
        <p:spPr>
          <a:xfrm rot="2834032">
            <a:off x="8236638" y="4697991"/>
            <a:ext cx="190530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Content Placeholder 14">
            <a:extLst>
              <a:ext uri="{FF2B5EF4-FFF2-40B4-BE49-F238E27FC236}">
                <a16:creationId xmlns:a16="http://schemas.microsoft.com/office/drawing/2014/main" id="{EBAF9273-B89E-2145-1495-7CD9B56C5C37}"/>
              </a:ext>
            </a:extLst>
          </p:cNvPr>
          <p:cNvSpPr txBox="1">
            <a:spLocks/>
          </p:cNvSpPr>
          <p:nvPr/>
        </p:nvSpPr>
        <p:spPr>
          <a:xfrm>
            <a:off x="9204271" y="571994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Dead </a:t>
            </a:r>
            <a:r>
              <a:rPr lang="en-US" sz="1400" dirty="0">
                <a:sym typeface="Wingdings" panose="05000000000000000000" pitchFamily="2" charset="2"/>
              </a:rPr>
              <a:t></a:t>
            </a:r>
            <a:endParaRPr lang="en-GB" sz="1400" dirty="0"/>
          </a:p>
        </p:txBody>
      </p:sp>
      <p:sp>
        <p:nvSpPr>
          <p:cNvPr id="47" name="Content Placeholder 14">
            <a:extLst>
              <a:ext uri="{FF2B5EF4-FFF2-40B4-BE49-F238E27FC236}">
                <a16:creationId xmlns:a16="http://schemas.microsoft.com/office/drawing/2014/main" id="{88148D45-26C0-5824-6474-C75FAE072D69}"/>
              </a:ext>
            </a:extLst>
          </p:cNvPr>
          <p:cNvSpPr txBox="1">
            <a:spLocks/>
          </p:cNvSpPr>
          <p:nvPr/>
        </p:nvSpPr>
        <p:spPr>
          <a:xfrm>
            <a:off x="7120490" y="3048257"/>
            <a:ext cx="1604887" cy="124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Re-pot</a:t>
            </a:r>
          </a:p>
          <a:p>
            <a:pPr marL="0" indent="0" algn="ctr">
              <a:buNone/>
            </a:pPr>
            <a:r>
              <a:rPr lang="en-US" sz="1400" dirty="0"/>
              <a:t>Prune</a:t>
            </a:r>
          </a:p>
          <a:p>
            <a:pPr marL="0" indent="0" algn="ctr">
              <a:buNone/>
            </a:pPr>
            <a:r>
              <a:rPr lang="en-US" sz="1400" dirty="0"/>
              <a:t>Wire</a:t>
            </a:r>
            <a:endParaRPr lang="en-GB" sz="1400" dirty="0"/>
          </a:p>
        </p:txBody>
      </p:sp>
      <p:sp>
        <p:nvSpPr>
          <p:cNvPr id="48" name="Content Placeholder 14">
            <a:extLst>
              <a:ext uri="{FF2B5EF4-FFF2-40B4-BE49-F238E27FC236}">
                <a16:creationId xmlns:a16="http://schemas.microsoft.com/office/drawing/2014/main" id="{A338A10E-89EB-3CCD-4D82-0CF2EFF5012A}"/>
              </a:ext>
            </a:extLst>
          </p:cNvPr>
          <p:cNvSpPr txBox="1">
            <a:spLocks/>
          </p:cNvSpPr>
          <p:nvPr/>
        </p:nvSpPr>
        <p:spPr>
          <a:xfrm>
            <a:off x="560010" y="170638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Sources</a:t>
            </a:r>
            <a:endParaRPr lang="en-GB" dirty="0"/>
          </a:p>
        </p:txBody>
      </p:sp>
      <p:sp>
        <p:nvSpPr>
          <p:cNvPr id="7" name="Content Placeholder 14">
            <a:extLst>
              <a:ext uri="{FF2B5EF4-FFF2-40B4-BE49-F238E27FC236}">
                <a16:creationId xmlns:a16="http://schemas.microsoft.com/office/drawing/2014/main" id="{E05F1373-288F-7ED0-C790-4FB916610FC3}"/>
              </a:ext>
            </a:extLst>
          </p:cNvPr>
          <p:cNvSpPr txBox="1">
            <a:spLocks/>
          </p:cNvSpPr>
          <p:nvPr/>
        </p:nvSpPr>
        <p:spPr>
          <a:xfrm>
            <a:off x="9924594" y="2274900"/>
            <a:ext cx="1843387" cy="1042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Display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Exhibition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Photography</a:t>
            </a:r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EBE6A40A-61A2-8680-63E9-7C52C7FC44BD}"/>
              </a:ext>
            </a:extLst>
          </p:cNvPr>
          <p:cNvSpPr txBox="1">
            <a:spLocks/>
          </p:cNvSpPr>
          <p:nvPr/>
        </p:nvSpPr>
        <p:spPr>
          <a:xfrm>
            <a:off x="5723126" y="5487637"/>
            <a:ext cx="2025420" cy="1162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Major intervention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Restyling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Air layering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Deadwood</a:t>
            </a:r>
          </a:p>
        </p:txBody>
      </p:sp>
    </p:spTree>
    <p:extLst>
      <p:ext uri="{BB962C8B-B14F-4D97-AF65-F5344CB8AC3E}">
        <p14:creationId xmlns:p14="http://schemas.microsoft.com/office/powerpoint/2010/main" val="847133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Repotting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734671"/>
            <a:ext cx="4184035" cy="5096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Regular repotting – often back into the same pot! - helps limit tree size via “root-to-shoot ratio”</a:t>
            </a:r>
          </a:p>
          <a:p>
            <a:pPr marL="0" indent="0">
              <a:buNone/>
            </a:pPr>
            <a:r>
              <a:rPr lang="en-US" dirty="0"/>
              <a:t>1. Prepare pot</a:t>
            </a:r>
          </a:p>
          <a:p>
            <a:r>
              <a:rPr lang="en-US" sz="1600" dirty="0"/>
              <a:t>Pick a (tentative) pot</a:t>
            </a:r>
          </a:p>
          <a:p>
            <a:r>
              <a:rPr lang="en-US" sz="1600" dirty="0"/>
              <a:t>Scrub clean</a:t>
            </a:r>
          </a:p>
          <a:p>
            <a:r>
              <a:rPr lang="en-US" sz="1600" dirty="0"/>
              <a:t>Staple mesh over holes</a:t>
            </a:r>
          </a:p>
          <a:p>
            <a:r>
              <a:rPr lang="en-US" sz="1600" dirty="0"/>
              <a:t>Add guy wires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2. Prepare tree</a:t>
            </a:r>
          </a:p>
          <a:p>
            <a:r>
              <a:rPr lang="en-US" sz="1600" dirty="0"/>
              <a:t>Remove from pot</a:t>
            </a:r>
          </a:p>
          <a:p>
            <a:r>
              <a:rPr lang="en-US" sz="1600" dirty="0"/>
              <a:t>Clean off soil surface</a:t>
            </a:r>
          </a:p>
          <a:p>
            <a:r>
              <a:rPr lang="en-US" sz="1600" dirty="0"/>
              <a:t>Dig down to expose </a:t>
            </a:r>
            <a:r>
              <a:rPr lang="en-US" sz="1600" dirty="0" err="1"/>
              <a:t>nebari</a:t>
            </a:r>
            <a:endParaRPr lang="en-US" sz="1600" dirty="0"/>
          </a:p>
          <a:p>
            <a:r>
              <a:rPr lang="en-US" sz="1600" dirty="0"/>
              <a:t>Dig up / in to define root-ball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E138C-6EE5-2895-CC89-8FB90D5DD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761565"/>
            <a:ext cx="4793618" cy="5096435"/>
          </a:xfrm>
        </p:spPr>
        <p:txBody>
          <a:bodyPr>
            <a:normAutofit/>
          </a:bodyPr>
          <a:lstStyle/>
          <a:p>
            <a:r>
              <a:rPr lang="en-US" sz="1600" dirty="0"/>
              <a:t>Untangle lateral roots where poss. (esp. girdling roots)</a:t>
            </a:r>
          </a:p>
          <a:p>
            <a:r>
              <a:rPr lang="en-US" sz="1600" dirty="0"/>
              <a:t>Clear any growth from lower trunk</a:t>
            </a:r>
          </a:p>
          <a:p>
            <a:r>
              <a:rPr lang="en-US" sz="1600" dirty="0"/>
              <a:t>Spray with water if starting to dry!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3. Insert tree into pot</a:t>
            </a:r>
          </a:p>
          <a:p>
            <a:r>
              <a:rPr lang="en-US" sz="1600" dirty="0"/>
              <a:t>Add shallow layer of soil to base</a:t>
            </a:r>
          </a:p>
          <a:p>
            <a:r>
              <a:rPr lang="en-US" sz="1600" dirty="0"/>
              <a:t>Place root ball in pot and pack soil around</a:t>
            </a:r>
          </a:p>
          <a:p>
            <a:r>
              <a:rPr lang="en-US" sz="1600" dirty="0"/>
              <a:t>Compress soil to “brownie” hardness</a:t>
            </a:r>
          </a:p>
          <a:p>
            <a:r>
              <a:rPr lang="en-GB" sz="1600" dirty="0"/>
              <a:t>Pull guy wires over root ball, twist pairs together tightly, and trim to 3-4 twists</a:t>
            </a:r>
          </a:p>
          <a:p>
            <a:r>
              <a:rPr lang="en-GB" sz="1600" dirty="0"/>
              <a:t>Cover with dried, grated, rehydrated sphagnum and compress surface</a:t>
            </a:r>
          </a:p>
          <a:p>
            <a:r>
              <a:rPr lang="en-GB" sz="1600" dirty="0"/>
              <a:t>Sprinkle with grated acrocarpous (upward-growing) moss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E6A9F3-573D-268C-CBAD-FD3B8A172BB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Currently a quick summary</a:t>
            </a:r>
            <a:br>
              <a:rPr lang="en-US" dirty="0"/>
            </a:br>
            <a:r>
              <a:rPr lang="en-US" dirty="0"/>
              <a:t>Desperately needs 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413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Pruning Broadleaf Trees</a:t>
            </a:r>
            <a:br>
              <a:rPr lang="en-US" dirty="0"/>
            </a:br>
            <a:r>
              <a:rPr lang="en-US" sz="2800" dirty="0"/>
              <a:t>Playing In Easy Mode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r>
              <a:rPr lang="en-US" dirty="0"/>
              <a:t>Conditions</a:t>
            </a:r>
          </a:p>
          <a:p>
            <a:pPr lvl="1"/>
            <a:r>
              <a:rPr lang="en-US" dirty="0"/>
              <a:t>Can handle loss of mass</a:t>
            </a:r>
          </a:p>
          <a:p>
            <a:pPr lvl="1"/>
            <a:r>
              <a:rPr lang="en-US" dirty="0"/>
              <a:t>Back-buds readily</a:t>
            </a:r>
          </a:p>
          <a:p>
            <a:pPr lvl="1"/>
            <a:r>
              <a:rPr lang="en-US" dirty="0"/>
              <a:t>Leaves may be simple or compound</a:t>
            </a:r>
          </a:p>
          <a:p>
            <a:pPr lvl="1"/>
            <a:r>
              <a:rPr lang="en-US" dirty="0"/>
              <a:t>Leaves may be alternating or opposite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Minimal wasted growth</a:t>
            </a:r>
          </a:p>
          <a:p>
            <a:pPr lvl="1"/>
            <a:r>
              <a:rPr lang="en-US" dirty="0"/>
              <a:t>Each branch should have “two heirs and</a:t>
            </a:r>
            <a:br>
              <a:rPr lang="en-US" dirty="0"/>
            </a:br>
            <a:r>
              <a:rPr lang="en-US" dirty="0"/>
              <a:t>a spare” (at least)</a:t>
            </a:r>
          </a:p>
          <a:p>
            <a:pPr lvl="1"/>
            <a:r>
              <a:rPr lang="en-US" dirty="0"/>
              <a:t>The spare is a “sacrificial” branch: it can be </a:t>
            </a:r>
            <a:br>
              <a:rPr lang="en-US" dirty="0"/>
            </a:br>
            <a:r>
              <a:rPr lang="en-US" dirty="0"/>
              <a:t>removed later, once the chosen “heirs” are </a:t>
            </a:r>
            <a:br>
              <a:rPr lang="en-US" dirty="0"/>
            </a:br>
            <a:r>
              <a:rPr lang="en-US" dirty="0"/>
              <a:t>established, or allowed to grow out to thicken</a:t>
            </a:r>
            <a:br>
              <a:rPr lang="en-US" dirty="0"/>
            </a:br>
            <a:r>
              <a:rPr lang="en-US" dirty="0"/>
              <a:t>the parent branch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5F604B-0C0C-3ABD-5F60-ADA03C33470C}"/>
              </a:ext>
            </a:extLst>
          </p:cNvPr>
          <p:cNvGrpSpPr/>
          <p:nvPr/>
        </p:nvGrpSpPr>
        <p:grpSpPr>
          <a:xfrm>
            <a:off x="8770861" y="1344514"/>
            <a:ext cx="2427928" cy="1410943"/>
            <a:chOff x="8770861" y="1344514"/>
            <a:chExt cx="2427928" cy="14109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C8BC30-B240-ACB0-3B7D-D39111F9F14F}"/>
                </a:ext>
              </a:extLst>
            </p:cNvPr>
            <p:cNvSpPr/>
            <p:nvPr/>
          </p:nvSpPr>
          <p:spPr>
            <a:xfrm>
              <a:off x="8770861" y="1760375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AB671983-F354-1C41-49BA-A03715F4CC08}"/>
                </a:ext>
              </a:extLst>
            </p:cNvPr>
            <p:cNvSpPr/>
            <p:nvPr/>
          </p:nvSpPr>
          <p:spPr>
            <a:xfrm rot="3686647">
              <a:off x="9934616" y="728544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11D2A5-4A24-69D1-31FC-B04C83046D7D}"/>
                </a:ext>
              </a:extLst>
            </p:cNvPr>
            <p:cNvSpPr/>
            <p:nvPr/>
          </p:nvSpPr>
          <p:spPr>
            <a:xfrm>
              <a:off x="9456661" y="199788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3E1649-9785-F769-16C4-98E0E041DEC0}"/>
                </a:ext>
              </a:extLst>
            </p:cNvPr>
            <p:cNvSpPr/>
            <p:nvPr/>
          </p:nvSpPr>
          <p:spPr>
            <a:xfrm>
              <a:off x="9831153" y="201528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39CF59A-BA33-C4F6-6AD3-F561CA1D7DBF}"/>
                </a:ext>
              </a:extLst>
            </p:cNvPr>
            <p:cNvSpPr/>
            <p:nvPr/>
          </p:nvSpPr>
          <p:spPr>
            <a:xfrm>
              <a:off x="9999241" y="169749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4944A3-435B-EAA9-B7DD-0E8E8FB09EF5}"/>
                </a:ext>
              </a:extLst>
            </p:cNvPr>
            <p:cNvSpPr/>
            <p:nvPr/>
          </p:nvSpPr>
          <p:spPr>
            <a:xfrm>
              <a:off x="10434059" y="1675818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619A06-F98D-6158-A789-FE984A04B851}"/>
                </a:ext>
              </a:extLst>
            </p:cNvPr>
            <p:cNvSpPr/>
            <p:nvPr/>
          </p:nvSpPr>
          <p:spPr>
            <a:xfrm>
              <a:off x="10650315" y="142759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C49E523-883C-13C6-2EB0-6DEDAA0B5C56}"/>
                </a:ext>
              </a:extLst>
            </p:cNvPr>
            <p:cNvSpPr/>
            <p:nvPr/>
          </p:nvSpPr>
          <p:spPr>
            <a:xfrm>
              <a:off x="10946194" y="1344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750776-2B73-137C-7D99-454DC8ADE808}"/>
              </a:ext>
            </a:extLst>
          </p:cNvPr>
          <p:cNvGrpSpPr/>
          <p:nvPr/>
        </p:nvGrpSpPr>
        <p:grpSpPr>
          <a:xfrm>
            <a:off x="5867400" y="1761564"/>
            <a:ext cx="1389531" cy="995082"/>
            <a:chOff x="5867400" y="1761564"/>
            <a:chExt cx="1389531" cy="9950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E2F7EA-3D28-CF2F-6BFE-BBA2B06CD96E}"/>
                </a:ext>
              </a:extLst>
            </p:cNvPr>
            <p:cNvSpPr/>
            <p:nvPr/>
          </p:nvSpPr>
          <p:spPr>
            <a:xfrm>
              <a:off x="5867400" y="1761564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2FA5A203-6701-996E-2071-1426A859B6EE}"/>
                </a:ext>
              </a:extLst>
            </p:cNvPr>
            <p:cNvSpPr/>
            <p:nvPr/>
          </p:nvSpPr>
          <p:spPr>
            <a:xfrm rot="3686647">
              <a:off x="6610345" y="1560437"/>
              <a:ext cx="150172" cy="1143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2128784-B281-2858-051C-EA79C0AA490D}"/>
                </a:ext>
              </a:extLst>
            </p:cNvPr>
            <p:cNvSpPr/>
            <p:nvPr/>
          </p:nvSpPr>
          <p:spPr>
            <a:xfrm>
              <a:off x="6530787" y="202836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ECEE98C-F29C-41B0-7F64-555B2052D029}"/>
                </a:ext>
              </a:extLst>
            </p:cNvPr>
            <p:cNvSpPr/>
            <p:nvPr/>
          </p:nvSpPr>
          <p:spPr>
            <a:xfrm>
              <a:off x="6905279" y="197063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6178D92-FADB-1F20-52DF-13BFA62AB352}"/>
              </a:ext>
            </a:extLst>
          </p:cNvPr>
          <p:cNvGrpSpPr/>
          <p:nvPr/>
        </p:nvGrpSpPr>
        <p:grpSpPr>
          <a:xfrm>
            <a:off x="5867400" y="5141467"/>
            <a:ext cx="1365029" cy="1016422"/>
            <a:chOff x="5867400" y="5141467"/>
            <a:chExt cx="1365029" cy="1016422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E43C4A67-6FD7-CF5F-B6F0-E5D43F88428B}"/>
                </a:ext>
              </a:extLst>
            </p:cNvPr>
            <p:cNvSpPr/>
            <p:nvPr/>
          </p:nvSpPr>
          <p:spPr>
            <a:xfrm rot="3660000">
              <a:off x="6565996" y="4983117"/>
              <a:ext cx="235500" cy="1097366"/>
            </a:xfrm>
            <a:prstGeom prst="trapezoi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011FB3-098C-B5BD-58AA-886286FBD3E9}"/>
                </a:ext>
              </a:extLst>
            </p:cNvPr>
            <p:cNvSpPr/>
            <p:nvPr/>
          </p:nvSpPr>
          <p:spPr>
            <a:xfrm>
              <a:off x="5867400" y="5162807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A9A54D2-4ED8-4C21-D6EA-0227E2288CE6}"/>
                </a:ext>
              </a:extLst>
            </p:cNvPr>
            <p:cNvSpPr/>
            <p:nvPr/>
          </p:nvSpPr>
          <p:spPr>
            <a:xfrm>
              <a:off x="6474831" y="543522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C7EF43-687F-BFAE-7543-3803456BA3CA}"/>
                </a:ext>
              </a:extLst>
            </p:cNvPr>
            <p:cNvSpPr/>
            <p:nvPr/>
          </p:nvSpPr>
          <p:spPr>
            <a:xfrm>
              <a:off x="6849323" y="545261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7191225-A140-93E6-C5EC-BFB27FA9549B}"/>
                </a:ext>
              </a:extLst>
            </p:cNvPr>
            <p:cNvSpPr/>
            <p:nvPr/>
          </p:nvSpPr>
          <p:spPr>
            <a:xfrm>
              <a:off x="7009623" y="514146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3154347-076D-E275-4808-FB105920BA95}"/>
              </a:ext>
            </a:extLst>
          </p:cNvPr>
          <p:cNvGrpSpPr/>
          <p:nvPr/>
        </p:nvGrpSpPr>
        <p:grpSpPr>
          <a:xfrm>
            <a:off x="8770861" y="3048341"/>
            <a:ext cx="2427928" cy="1427137"/>
            <a:chOff x="8770861" y="3048341"/>
            <a:chExt cx="2427928" cy="142713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C85259-AB47-05DB-853C-C7ACE564229B}"/>
                </a:ext>
              </a:extLst>
            </p:cNvPr>
            <p:cNvSpPr/>
            <p:nvPr/>
          </p:nvSpPr>
          <p:spPr>
            <a:xfrm>
              <a:off x="8770861" y="3480396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66DD110D-FBEE-8C82-0297-C85ACBE0D0E0}"/>
                </a:ext>
              </a:extLst>
            </p:cNvPr>
            <p:cNvSpPr/>
            <p:nvPr/>
          </p:nvSpPr>
          <p:spPr>
            <a:xfrm rot="3686647">
              <a:off x="9934616" y="2448565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5F6B1F-06F7-10F2-BFCC-07B719F23023}"/>
                </a:ext>
              </a:extLst>
            </p:cNvPr>
            <p:cNvSpPr/>
            <p:nvPr/>
          </p:nvSpPr>
          <p:spPr>
            <a:xfrm>
              <a:off x="9456661" y="371790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971AB5-98A2-DDD1-D558-2FC1BAEAEA8C}"/>
                </a:ext>
              </a:extLst>
            </p:cNvPr>
            <p:cNvSpPr/>
            <p:nvPr/>
          </p:nvSpPr>
          <p:spPr>
            <a:xfrm>
              <a:off x="9831153" y="373530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6F1785D-8DC8-5A01-653F-E925FE436493}"/>
                </a:ext>
              </a:extLst>
            </p:cNvPr>
            <p:cNvSpPr/>
            <p:nvPr/>
          </p:nvSpPr>
          <p:spPr>
            <a:xfrm>
              <a:off x="9999241" y="3417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354043B-291B-2708-D62C-D43C00F7A630}"/>
                </a:ext>
              </a:extLst>
            </p:cNvPr>
            <p:cNvSpPr/>
            <p:nvPr/>
          </p:nvSpPr>
          <p:spPr>
            <a:xfrm>
              <a:off x="10434059" y="339583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77FF68D-CBF0-30BA-89E4-936374D469E8}"/>
                </a:ext>
              </a:extLst>
            </p:cNvPr>
            <p:cNvSpPr/>
            <p:nvPr/>
          </p:nvSpPr>
          <p:spPr>
            <a:xfrm>
              <a:off x="10650315" y="314761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8380D4-D62B-0D52-766F-A6CC1844053A}"/>
                </a:ext>
              </a:extLst>
            </p:cNvPr>
            <p:cNvSpPr/>
            <p:nvPr/>
          </p:nvSpPr>
          <p:spPr>
            <a:xfrm>
              <a:off x="10822925" y="3048341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C9C0B5D-50E6-647B-A4F0-ADEC7DD98260}"/>
              </a:ext>
            </a:extLst>
          </p:cNvPr>
          <p:cNvGrpSpPr/>
          <p:nvPr/>
        </p:nvGrpSpPr>
        <p:grpSpPr>
          <a:xfrm>
            <a:off x="8770861" y="4475162"/>
            <a:ext cx="2427928" cy="1670461"/>
            <a:chOff x="8770861" y="4475162"/>
            <a:chExt cx="2427928" cy="167046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07725DA-A2A5-2FA1-6528-673853C61086}"/>
                </a:ext>
              </a:extLst>
            </p:cNvPr>
            <p:cNvSpPr/>
            <p:nvPr/>
          </p:nvSpPr>
          <p:spPr>
            <a:xfrm>
              <a:off x="8770861" y="5150541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861653D2-B7B5-8C5D-E041-B8A29B5DDCBC}"/>
                </a:ext>
              </a:extLst>
            </p:cNvPr>
            <p:cNvSpPr/>
            <p:nvPr/>
          </p:nvSpPr>
          <p:spPr>
            <a:xfrm rot="3686647">
              <a:off x="9934616" y="4118710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058D00-E7CC-2F87-6794-0153E66E88F7}"/>
                </a:ext>
              </a:extLst>
            </p:cNvPr>
            <p:cNvSpPr/>
            <p:nvPr/>
          </p:nvSpPr>
          <p:spPr>
            <a:xfrm>
              <a:off x="9456661" y="5388052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D2BAE93-D097-D5A8-11AE-8B822798F25B}"/>
                </a:ext>
              </a:extLst>
            </p:cNvPr>
            <p:cNvSpPr/>
            <p:nvPr/>
          </p:nvSpPr>
          <p:spPr>
            <a:xfrm>
              <a:off x="9831153" y="540544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0D7ED8B-C201-069C-62C8-0692D4D025B1}"/>
                </a:ext>
              </a:extLst>
            </p:cNvPr>
            <p:cNvSpPr/>
            <p:nvPr/>
          </p:nvSpPr>
          <p:spPr>
            <a:xfrm>
              <a:off x="9999241" y="508765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280D93D8-AA72-514D-43DC-8B45D1F6B3E9}"/>
                </a:ext>
              </a:extLst>
            </p:cNvPr>
            <p:cNvSpPr/>
            <p:nvPr/>
          </p:nvSpPr>
          <p:spPr>
            <a:xfrm rot="8070834">
              <a:off x="10522362" y="4991630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2AC3932-42E8-DDFF-889A-7878E3BD3C8D}"/>
                </a:ext>
              </a:extLst>
            </p:cNvPr>
            <p:cNvSpPr/>
            <p:nvPr/>
          </p:nvSpPr>
          <p:spPr>
            <a:xfrm>
              <a:off x="10822925" y="4718486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D68878-840D-C949-A0A2-23D5645993FF}"/>
                </a:ext>
              </a:extLst>
            </p:cNvPr>
            <p:cNvSpPr/>
            <p:nvPr/>
          </p:nvSpPr>
          <p:spPr>
            <a:xfrm>
              <a:off x="10434059" y="506598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61662BC-4081-DB90-BF87-4CF4D821D6B3}"/>
                </a:ext>
              </a:extLst>
            </p:cNvPr>
            <p:cNvSpPr/>
            <p:nvPr/>
          </p:nvSpPr>
          <p:spPr>
            <a:xfrm rot="21186606">
              <a:off x="10621068" y="4475162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A17780-DFD0-D65F-115B-CE3B54CF4D64}"/>
                </a:ext>
              </a:extLst>
            </p:cNvPr>
            <p:cNvSpPr/>
            <p:nvPr/>
          </p:nvSpPr>
          <p:spPr>
            <a:xfrm>
              <a:off x="10650315" y="481776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7" name="Trapezoid 56">
            <a:extLst>
              <a:ext uri="{FF2B5EF4-FFF2-40B4-BE49-F238E27FC236}">
                <a16:creationId xmlns:a16="http://schemas.microsoft.com/office/drawing/2014/main" id="{5F03A45D-8668-D3DF-36AC-0D829B7A2AD1}"/>
              </a:ext>
            </a:extLst>
          </p:cNvPr>
          <p:cNvSpPr/>
          <p:nvPr/>
        </p:nvSpPr>
        <p:spPr>
          <a:xfrm rot="3660000">
            <a:off x="6570478" y="3293165"/>
            <a:ext cx="235500" cy="1097366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6CCEE9-1D7B-C9D8-EA16-B08B984396A8}"/>
              </a:ext>
            </a:extLst>
          </p:cNvPr>
          <p:cNvSpPr/>
          <p:nvPr/>
        </p:nvSpPr>
        <p:spPr>
          <a:xfrm>
            <a:off x="5871882" y="3472855"/>
            <a:ext cx="457200" cy="9950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8703B91B-715C-5899-1DD8-5325E4061C42}"/>
              </a:ext>
            </a:extLst>
          </p:cNvPr>
          <p:cNvSpPr/>
          <p:nvPr/>
        </p:nvSpPr>
        <p:spPr>
          <a:xfrm rot="294781">
            <a:off x="6492261" y="3468868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01C67E-328C-A5F8-D4A9-59AE408DB6CD}"/>
              </a:ext>
            </a:extLst>
          </p:cNvPr>
          <p:cNvSpPr/>
          <p:nvPr/>
        </p:nvSpPr>
        <p:spPr>
          <a:xfrm>
            <a:off x="6479313" y="3745271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F809035C-BF18-0D86-D018-A9F22A8F1F7C}"/>
              </a:ext>
            </a:extLst>
          </p:cNvPr>
          <p:cNvSpPr/>
          <p:nvPr/>
        </p:nvSpPr>
        <p:spPr>
          <a:xfrm rot="6748779">
            <a:off x="6945695" y="365121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12B9D95-005E-BE29-F1B0-A3E117C9955E}"/>
              </a:ext>
            </a:extLst>
          </p:cNvPr>
          <p:cNvSpPr/>
          <p:nvPr/>
        </p:nvSpPr>
        <p:spPr>
          <a:xfrm>
            <a:off x="6853805" y="376266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D13E85DD-9F22-1F43-E1A4-54135EC68DD5}"/>
              </a:ext>
            </a:extLst>
          </p:cNvPr>
          <p:cNvSpPr/>
          <p:nvPr/>
        </p:nvSpPr>
        <p:spPr>
          <a:xfrm rot="483536">
            <a:off x="7034137" y="320202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F9A983D-18BE-3BA1-4ECE-5451880A4CAE}"/>
              </a:ext>
            </a:extLst>
          </p:cNvPr>
          <p:cNvSpPr/>
          <p:nvPr/>
        </p:nvSpPr>
        <p:spPr>
          <a:xfrm>
            <a:off x="7014105" y="345151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51BF9F38-AF51-23C2-58BC-D4084E9D7D99}"/>
              </a:ext>
            </a:extLst>
          </p:cNvPr>
          <p:cNvSpPr/>
          <p:nvPr/>
        </p:nvSpPr>
        <p:spPr>
          <a:xfrm>
            <a:off x="7356047" y="2143833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B4219194-CBA0-FD2B-1498-1FBF5781D0A7}"/>
              </a:ext>
            </a:extLst>
          </p:cNvPr>
          <p:cNvSpPr/>
          <p:nvPr/>
        </p:nvSpPr>
        <p:spPr>
          <a:xfrm flipH="1">
            <a:off x="7359614" y="5578348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7661859E-335B-C5DF-7DE3-4F5892BC059A}"/>
              </a:ext>
            </a:extLst>
          </p:cNvPr>
          <p:cNvSpPr/>
          <p:nvPr/>
        </p:nvSpPr>
        <p:spPr>
          <a:xfrm rot="5400000">
            <a:off x="9104959" y="2803918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C888EC1B-0715-5F50-C250-A30DC5B9D856}"/>
              </a:ext>
            </a:extLst>
          </p:cNvPr>
          <p:cNvSpPr/>
          <p:nvPr/>
        </p:nvSpPr>
        <p:spPr>
          <a:xfrm rot="5400000">
            <a:off x="9104959" y="4517643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264EDF98-A21B-22CF-0161-E05587AB4707}"/>
              </a:ext>
            </a:extLst>
          </p:cNvPr>
          <p:cNvSpPr/>
          <p:nvPr/>
        </p:nvSpPr>
        <p:spPr>
          <a:xfrm rot="15114624" flipV="1">
            <a:off x="6141529" y="2965697"/>
            <a:ext cx="572203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32490039-CF3F-3B4E-7283-D756633AF0E5}"/>
              </a:ext>
            </a:extLst>
          </p:cNvPr>
          <p:cNvSpPr/>
          <p:nvPr/>
        </p:nvSpPr>
        <p:spPr>
          <a:xfrm rot="16200000" flipV="1">
            <a:off x="6286293" y="4504482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Content Placeholder 14">
            <a:extLst>
              <a:ext uri="{FF2B5EF4-FFF2-40B4-BE49-F238E27FC236}">
                <a16:creationId xmlns:a16="http://schemas.microsoft.com/office/drawing/2014/main" id="{065E6032-77DE-D0F6-73FE-4DBE51C05820}"/>
              </a:ext>
            </a:extLst>
          </p:cNvPr>
          <p:cNvSpPr txBox="1">
            <a:spLocks/>
          </p:cNvSpPr>
          <p:nvPr/>
        </p:nvSpPr>
        <p:spPr>
          <a:xfrm>
            <a:off x="7045594" y="180672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Allow to </a:t>
            </a:r>
          </a:p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78" name="Content Placeholder 14">
            <a:extLst>
              <a:ext uri="{FF2B5EF4-FFF2-40B4-BE49-F238E27FC236}">
                <a16:creationId xmlns:a16="http://schemas.microsoft.com/office/drawing/2014/main" id="{A7E6E3F7-6A46-9765-7014-19DB8CA7A0D9}"/>
              </a:ext>
            </a:extLst>
          </p:cNvPr>
          <p:cNvSpPr txBox="1">
            <a:spLocks/>
          </p:cNvSpPr>
          <p:nvPr/>
        </p:nvSpPr>
        <p:spPr>
          <a:xfrm>
            <a:off x="9198916" y="263120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Pinch off tip</a:t>
            </a:r>
            <a:endParaRPr lang="en-GB" sz="1400" dirty="0"/>
          </a:p>
        </p:txBody>
      </p:sp>
      <p:sp>
        <p:nvSpPr>
          <p:cNvPr id="79" name="Content Placeholder 14">
            <a:extLst>
              <a:ext uri="{FF2B5EF4-FFF2-40B4-BE49-F238E27FC236}">
                <a16:creationId xmlns:a16="http://schemas.microsoft.com/office/drawing/2014/main" id="{A10B3F01-644F-3F9D-A387-604A8E1BD676}"/>
              </a:ext>
            </a:extLst>
          </p:cNvPr>
          <p:cNvSpPr txBox="1">
            <a:spLocks/>
          </p:cNvSpPr>
          <p:nvPr/>
        </p:nvSpPr>
        <p:spPr>
          <a:xfrm>
            <a:off x="9201234" y="4314619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0" name="Content Placeholder 14">
            <a:extLst>
              <a:ext uri="{FF2B5EF4-FFF2-40B4-BE49-F238E27FC236}">
                <a16:creationId xmlns:a16="http://schemas.microsoft.com/office/drawing/2014/main" id="{264E6619-32A2-C390-84E1-4BD09AE15D5D}"/>
              </a:ext>
            </a:extLst>
          </p:cNvPr>
          <p:cNvSpPr txBox="1">
            <a:spLocks/>
          </p:cNvSpPr>
          <p:nvPr/>
        </p:nvSpPr>
        <p:spPr>
          <a:xfrm>
            <a:off x="7130647" y="522488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</a:p>
          <a:p>
            <a:pPr marL="0" indent="0" algn="ctr">
              <a:buNone/>
            </a:pPr>
            <a:r>
              <a:rPr lang="en-US" sz="1400" dirty="0"/>
              <a:t>to 3 nodes*</a:t>
            </a:r>
            <a:endParaRPr lang="en-GB" sz="1400" dirty="0"/>
          </a:p>
        </p:txBody>
      </p:sp>
      <p:sp>
        <p:nvSpPr>
          <p:cNvPr id="81" name="Content Placeholder 14">
            <a:extLst>
              <a:ext uri="{FF2B5EF4-FFF2-40B4-BE49-F238E27FC236}">
                <a16:creationId xmlns:a16="http://schemas.microsoft.com/office/drawing/2014/main" id="{CF0DA239-D19B-25F6-9390-D52107E4AAA9}"/>
              </a:ext>
            </a:extLst>
          </p:cNvPr>
          <p:cNvSpPr txBox="1">
            <a:spLocks/>
          </p:cNvSpPr>
          <p:nvPr/>
        </p:nvSpPr>
        <p:spPr>
          <a:xfrm>
            <a:off x="7349480" y="6315712"/>
            <a:ext cx="3738998" cy="531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* Or 2 nodes (4 buds) for opposite leaves</a:t>
            </a:r>
            <a:endParaRPr lang="en-GB" sz="1400" dirty="0"/>
          </a:p>
        </p:txBody>
      </p:sp>
      <p:sp>
        <p:nvSpPr>
          <p:cNvPr id="82" name="Content Placeholder 14">
            <a:extLst>
              <a:ext uri="{FF2B5EF4-FFF2-40B4-BE49-F238E27FC236}">
                <a16:creationId xmlns:a16="http://schemas.microsoft.com/office/drawing/2014/main" id="{4D6F98D3-5CF9-24AE-71BE-9E3D0A925433}"/>
              </a:ext>
            </a:extLst>
          </p:cNvPr>
          <p:cNvSpPr txBox="1">
            <a:spLocks/>
          </p:cNvSpPr>
          <p:nvPr/>
        </p:nvSpPr>
        <p:spPr>
          <a:xfrm>
            <a:off x="6408810" y="434463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3" name="Content Placeholder 14">
            <a:extLst>
              <a:ext uri="{FF2B5EF4-FFF2-40B4-BE49-F238E27FC236}">
                <a16:creationId xmlns:a16="http://schemas.microsoft.com/office/drawing/2014/main" id="{9B65DB14-3B75-A274-390E-9A5CF894C8E3}"/>
              </a:ext>
            </a:extLst>
          </p:cNvPr>
          <p:cNvSpPr txBox="1">
            <a:spLocks/>
          </p:cNvSpPr>
          <p:nvPr/>
        </p:nvSpPr>
        <p:spPr>
          <a:xfrm>
            <a:off x="5037282" y="2720196"/>
            <a:ext cx="1604887" cy="813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Repeat for </a:t>
            </a:r>
            <a:br>
              <a:rPr lang="en-US" sz="1400" dirty="0"/>
            </a:br>
            <a:r>
              <a:rPr lang="en-US" sz="1400" dirty="0"/>
              <a:t>each new </a:t>
            </a:r>
            <a:br>
              <a:rPr lang="en-US" sz="1400" dirty="0"/>
            </a:br>
            <a:r>
              <a:rPr lang="en-US" sz="1400" dirty="0"/>
              <a:t>branch</a:t>
            </a:r>
            <a:endParaRPr lang="en-GB" sz="1400" dirty="0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D23484D9-2AB4-0174-2E6C-0BD9858F0B5F}"/>
              </a:ext>
            </a:extLst>
          </p:cNvPr>
          <p:cNvSpPr/>
          <p:nvPr/>
        </p:nvSpPr>
        <p:spPr>
          <a:xfrm rot="13225306" flipV="1">
            <a:off x="6496457" y="2725949"/>
            <a:ext cx="618764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D4CE2FB9-7A0D-0FDF-2AC2-0CE916AAD796}"/>
              </a:ext>
            </a:extLst>
          </p:cNvPr>
          <p:cNvSpPr/>
          <p:nvPr/>
        </p:nvSpPr>
        <p:spPr>
          <a:xfrm rot="14797995" flipV="1">
            <a:off x="6163304" y="3082208"/>
            <a:ext cx="1063102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C312D5-9CC8-A179-268C-FF3C9ED7853C}"/>
              </a:ext>
            </a:extLst>
          </p:cNvPr>
          <p:cNvSpPr/>
          <p:nvPr/>
        </p:nvSpPr>
        <p:spPr>
          <a:xfrm rot="20081247">
            <a:off x="6819175" y="3233777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920422-EAB3-B1A3-3348-1CDA732C13A8}"/>
              </a:ext>
            </a:extLst>
          </p:cNvPr>
          <p:cNvSpPr/>
          <p:nvPr/>
        </p:nvSpPr>
        <p:spPr>
          <a:xfrm rot="20081247">
            <a:off x="6277197" y="3499283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CC621A3-39FF-CBC0-0731-7C36967DBEE8}"/>
              </a:ext>
            </a:extLst>
          </p:cNvPr>
          <p:cNvSpPr/>
          <p:nvPr/>
        </p:nvSpPr>
        <p:spPr>
          <a:xfrm rot="19631704">
            <a:off x="6765797" y="3705741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94FE08CB-6B6B-3040-3C31-6212E444A9E1}"/>
              </a:ext>
            </a:extLst>
          </p:cNvPr>
          <p:cNvSpPr/>
          <p:nvPr/>
        </p:nvSpPr>
        <p:spPr>
          <a:xfrm>
            <a:off x="5276881" y="2086099"/>
            <a:ext cx="512168" cy="3635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7D0B46-1432-658B-8056-A13EA21670B8}"/>
              </a:ext>
            </a:extLst>
          </p:cNvPr>
          <p:cNvSpPr/>
          <p:nvPr/>
        </p:nvSpPr>
        <p:spPr>
          <a:xfrm>
            <a:off x="7070912" y="414952"/>
            <a:ext cx="3966882" cy="58265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ACTIVELY MISLEADING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16643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Pruning Conifers</a:t>
            </a:r>
            <a:br>
              <a:rPr lang="en-US" dirty="0"/>
            </a:br>
            <a:r>
              <a:rPr lang="en-US" sz="2800" dirty="0"/>
              <a:t>Getting trickier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Needle-bearing / pine-like</a:t>
            </a:r>
          </a:p>
          <a:p>
            <a:r>
              <a:rPr lang="en-US" dirty="0"/>
              <a:t>Preconditions</a:t>
            </a:r>
          </a:p>
          <a:p>
            <a:pPr lvl="1"/>
            <a:r>
              <a:rPr lang="en-US" dirty="0"/>
              <a:t>Back-buds weakly from old growth</a:t>
            </a:r>
          </a:p>
          <a:p>
            <a:pPr lvl="1"/>
            <a:r>
              <a:rPr lang="en-US" dirty="0"/>
              <a:t>One or more needles per bundle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Green growth should form “pads”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BFBB90-DDAE-79A6-D392-7FC836D680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Conditions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9AED3-30E8-001A-D723-9B7BF1E0998E}"/>
              </a:ext>
            </a:extLst>
          </p:cNvPr>
          <p:cNvSpPr/>
          <p:nvPr/>
        </p:nvSpPr>
        <p:spPr>
          <a:xfrm>
            <a:off x="7070912" y="414952"/>
            <a:ext cx="3966882" cy="58265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UNFINISHED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1446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Wiring</a:t>
            </a:r>
            <a:br>
              <a:rPr lang="en-US" dirty="0"/>
            </a:br>
            <a:r>
              <a:rPr lang="en-US" sz="2800" dirty="0"/>
              <a:t>H2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415A1-CCC4-BBBD-1347-D86113D3FA1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UNFINISHED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305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Learning Outcomes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r>
              <a:rPr lang="en-US" dirty="0"/>
              <a:t>Understand at a high level how a bonsai is produced</a:t>
            </a:r>
          </a:p>
          <a:p>
            <a:r>
              <a:rPr lang="en-US" dirty="0"/>
              <a:t>Understand at a high level what distinguishes good and bad bonsai</a:t>
            </a:r>
          </a:p>
          <a:p>
            <a:r>
              <a:rPr lang="en-US" dirty="0"/>
              <a:t>Know how to maintain a bonsai on a day-to-day basis</a:t>
            </a:r>
          </a:p>
          <a:p>
            <a:r>
              <a:rPr lang="en-US" dirty="0"/>
              <a:t>Experience the key activities of re-potting, pruning and wiring</a:t>
            </a:r>
          </a:p>
          <a:p>
            <a:r>
              <a:rPr lang="en-GB" dirty="0"/>
              <a:t>Be aware of inexpensive options for further learning and practice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CAF1D-A5FB-F9D5-7210-B2FB0EDB66D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852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Attending!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185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H1</a:t>
            </a:r>
            <a:br>
              <a:rPr lang="en-US" dirty="0"/>
            </a:br>
            <a:r>
              <a:rPr lang="en-US" sz="2800" dirty="0"/>
              <a:t>H2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464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Appendices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01545-C12C-62BA-6D39-B5D9034B4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Miscellaneous Technical Notes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4876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Woody Plants: A Family Tree</a:t>
            </a:r>
            <a:br>
              <a:rPr lang="en-US" dirty="0"/>
            </a:br>
            <a:r>
              <a:rPr lang="en-US" sz="2800" dirty="0"/>
              <a:t>Evolution From A Bonsai Pruner’s Perspective</a:t>
            </a:r>
            <a:endParaRPr lang="en-GB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9CFC36-B3E1-FA68-A6A7-39DA7E0786A2}"/>
              </a:ext>
            </a:extLst>
          </p:cNvPr>
          <p:cNvSpPr txBox="1">
            <a:spLocks/>
          </p:cNvSpPr>
          <p:nvPr/>
        </p:nvSpPr>
        <p:spPr>
          <a:xfrm>
            <a:off x="4751791" y="1761564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Vascular </a:t>
            </a:r>
            <a:br>
              <a:rPr lang="en-US" dirty="0"/>
            </a:br>
            <a:r>
              <a:rPr lang="en-US" dirty="0"/>
              <a:t>plants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BE33B3-EDE4-11C0-6A9C-CFCB368C95BB}"/>
              </a:ext>
            </a:extLst>
          </p:cNvPr>
          <p:cNvSpPr txBox="1">
            <a:spLocks/>
          </p:cNvSpPr>
          <p:nvPr/>
        </p:nvSpPr>
        <p:spPr>
          <a:xfrm>
            <a:off x="2201332" y="229048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Gymnosperms</a:t>
            </a:r>
            <a:br>
              <a:rPr lang="en-US" sz="1600" dirty="0"/>
            </a:br>
            <a:r>
              <a:rPr lang="en-US" sz="1600" dirty="0"/>
              <a:t>(“Naked Seed”)</a:t>
            </a:r>
            <a:endParaRPr lang="en-GB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EDCAB2-FB4E-4B5D-8C55-C3E5B495EDA9}"/>
              </a:ext>
            </a:extLst>
          </p:cNvPr>
          <p:cNvSpPr txBox="1">
            <a:spLocks/>
          </p:cNvSpPr>
          <p:nvPr/>
        </p:nvSpPr>
        <p:spPr>
          <a:xfrm>
            <a:off x="7425528" y="229048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Angiosperms</a:t>
            </a:r>
            <a:br>
              <a:rPr lang="en-US" sz="1600" dirty="0"/>
            </a:br>
            <a:r>
              <a:rPr lang="en-US" sz="1600" dirty="0"/>
              <a:t>(“Covered Seed”)</a:t>
            </a:r>
            <a:endParaRPr lang="en-GB" sz="1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9D86FF-8B39-5FB5-E7F4-7319279534A6}"/>
              </a:ext>
            </a:extLst>
          </p:cNvPr>
          <p:cNvSpPr txBox="1">
            <a:spLocks/>
          </p:cNvSpPr>
          <p:nvPr/>
        </p:nvSpPr>
        <p:spPr>
          <a:xfrm>
            <a:off x="289099" y="265579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Gingko</a:t>
            </a:r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A94FF14-6263-6A1F-5B7C-A3CF0ED65A7D}"/>
              </a:ext>
            </a:extLst>
          </p:cNvPr>
          <p:cNvSpPr txBox="1">
            <a:spLocks/>
          </p:cNvSpPr>
          <p:nvPr/>
        </p:nvSpPr>
        <p:spPr>
          <a:xfrm>
            <a:off x="1018608" y="331694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Pinaceae</a:t>
            </a:r>
            <a:br>
              <a:rPr lang="en-US" sz="1400" dirty="0"/>
            </a:br>
            <a:r>
              <a:rPr lang="en-US" sz="1400" dirty="0"/>
              <a:t>(“Pine-like conifers”)</a:t>
            </a:r>
            <a:endParaRPr lang="en-GB" sz="1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3E1E2A7-A523-0F98-9873-E195B81A3493}"/>
              </a:ext>
            </a:extLst>
          </p:cNvPr>
          <p:cNvSpPr txBox="1">
            <a:spLocks/>
          </p:cNvSpPr>
          <p:nvPr/>
        </p:nvSpPr>
        <p:spPr>
          <a:xfrm>
            <a:off x="3278594" y="331694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Cupressaceae</a:t>
            </a:r>
            <a:br>
              <a:rPr lang="en-US" sz="1400" dirty="0"/>
            </a:br>
            <a:r>
              <a:rPr lang="en-US" sz="1400" dirty="0"/>
              <a:t>(“Cypress-like conifers”)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3567C57-15B7-C14A-A7B4-C36937498B3C}"/>
              </a:ext>
            </a:extLst>
          </p:cNvPr>
          <p:cNvSpPr txBox="1">
            <a:spLocks/>
          </p:cNvSpPr>
          <p:nvPr/>
        </p:nvSpPr>
        <p:spPr>
          <a:xfrm>
            <a:off x="39857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Pine</a:t>
            </a:r>
            <a:endParaRPr lang="en-GB" sz="1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9B1FE1F-8001-4017-CF88-8B85090F4DF4}"/>
              </a:ext>
            </a:extLst>
          </p:cNvPr>
          <p:cNvSpPr txBox="1">
            <a:spLocks/>
          </p:cNvSpPr>
          <p:nvPr/>
        </p:nvSpPr>
        <p:spPr>
          <a:xfrm>
            <a:off x="398574" y="4964207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Spruce</a:t>
            </a:r>
            <a:endParaRPr lang="en-GB" sz="14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9B15C15-F0C2-1670-96C3-1489B2CB8627}"/>
              </a:ext>
            </a:extLst>
          </p:cNvPr>
          <p:cNvSpPr txBox="1">
            <a:spLocks/>
          </p:cNvSpPr>
          <p:nvPr/>
        </p:nvSpPr>
        <p:spPr>
          <a:xfrm>
            <a:off x="398573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Cedar</a:t>
            </a:r>
            <a:endParaRPr lang="en-GB" sz="14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110546D-A3A2-8103-BB05-674571BF62EE}"/>
              </a:ext>
            </a:extLst>
          </p:cNvPr>
          <p:cNvSpPr txBox="1">
            <a:spLocks/>
          </p:cNvSpPr>
          <p:nvPr/>
        </p:nvSpPr>
        <p:spPr>
          <a:xfrm>
            <a:off x="413918" y="604894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Larch</a:t>
            </a:r>
            <a:endParaRPr lang="en-GB" sz="14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E75923-DBA1-A84B-83C3-332670AD3489}"/>
              </a:ext>
            </a:extLst>
          </p:cNvPr>
          <p:cNvSpPr txBox="1">
            <a:spLocks/>
          </p:cNvSpPr>
          <p:nvPr/>
        </p:nvSpPr>
        <p:spPr>
          <a:xfrm>
            <a:off x="2597949" y="4421839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Yew</a:t>
            </a:r>
            <a:endParaRPr lang="en-GB" sz="14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90F190A-1C10-1694-E7CB-D3AAF75A2B0F}"/>
              </a:ext>
            </a:extLst>
          </p:cNvPr>
          <p:cNvSpPr txBox="1">
            <a:spLocks/>
          </p:cNvSpPr>
          <p:nvPr/>
        </p:nvSpPr>
        <p:spPr>
          <a:xfrm>
            <a:off x="2597948" y="496196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Redwood</a:t>
            </a:r>
            <a:endParaRPr lang="en-GB" sz="14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BF95CEF-485A-F165-3C72-6622710A9CCC}"/>
              </a:ext>
            </a:extLst>
          </p:cNvPr>
          <p:cNvSpPr txBox="1">
            <a:spLocks/>
          </p:cNvSpPr>
          <p:nvPr/>
        </p:nvSpPr>
        <p:spPr>
          <a:xfrm>
            <a:off x="2596880" y="550208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Sugi</a:t>
            </a:r>
            <a:endParaRPr lang="en-GB" sz="14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FF5605E-4DE0-8379-68D4-28940F1158AB}"/>
              </a:ext>
            </a:extLst>
          </p:cNvPr>
          <p:cNvSpPr txBox="1">
            <a:spLocks/>
          </p:cNvSpPr>
          <p:nvPr/>
        </p:nvSpPr>
        <p:spPr>
          <a:xfrm>
            <a:off x="4698704" y="495972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Juniper</a:t>
            </a:r>
            <a:endParaRPr lang="en-GB" sz="14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53CBD0A-9AFB-1CE7-A427-5116CA93F7B3}"/>
              </a:ext>
            </a:extLst>
          </p:cNvPr>
          <p:cNvSpPr txBox="1">
            <a:spLocks/>
          </p:cNvSpPr>
          <p:nvPr/>
        </p:nvSpPr>
        <p:spPr>
          <a:xfrm>
            <a:off x="469870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Cypress</a:t>
            </a:r>
            <a:endParaRPr lang="en-GB" sz="14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937CCB3-0BA5-683C-E59F-855B6E266062}"/>
              </a:ext>
            </a:extLst>
          </p:cNvPr>
          <p:cNvCxnSpPr>
            <a:stCxn id="6" idx="2"/>
            <a:endCxn id="9" idx="3"/>
          </p:cNvCxnSpPr>
          <p:nvPr/>
        </p:nvCxnSpPr>
        <p:spPr>
          <a:xfrm rot="5400000">
            <a:off x="4960399" y="1778806"/>
            <a:ext cx="194982" cy="149624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8ADDD6E-CA31-A91B-867F-E0049BDE6D23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 rot="16200000" flipH="1">
            <a:off x="6518279" y="1717166"/>
            <a:ext cx="194981" cy="16195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B834478-9F29-B67B-5A14-FAD11A11B939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 rot="5400000">
            <a:off x="1643602" y="4198803"/>
            <a:ext cx="643216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817AD68-1062-4769-A620-77625F83E4B2}"/>
              </a:ext>
            </a:extLst>
          </p:cNvPr>
          <p:cNvCxnSpPr>
            <a:cxnSpLocks/>
            <a:stCxn id="12" idx="2"/>
            <a:endCxn id="16" idx="3"/>
          </p:cNvCxnSpPr>
          <p:nvPr/>
        </p:nvCxnSpPr>
        <p:spPr>
          <a:xfrm rot="5400000">
            <a:off x="1372419" y="4469986"/>
            <a:ext cx="1185583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031E82B-9FB7-69DA-870E-469141B20FB5}"/>
              </a:ext>
            </a:extLst>
          </p:cNvPr>
          <p:cNvCxnSpPr>
            <a:cxnSpLocks/>
            <a:stCxn id="12" idx="2"/>
            <a:endCxn id="17" idx="3"/>
          </p:cNvCxnSpPr>
          <p:nvPr/>
        </p:nvCxnSpPr>
        <p:spPr>
          <a:xfrm rot="5400000">
            <a:off x="1101235" y="4741170"/>
            <a:ext cx="1727950" cy="21523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CF5CF8F-53FB-3C8E-7518-4E4DB943D906}"/>
              </a:ext>
            </a:extLst>
          </p:cNvPr>
          <p:cNvCxnSpPr>
            <a:cxnSpLocks/>
            <a:stCxn id="12" idx="2"/>
            <a:endCxn id="18" idx="3"/>
          </p:cNvCxnSpPr>
          <p:nvPr/>
        </p:nvCxnSpPr>
        <p:spPr>
          <a:xfrm rot="5400000">
            <a:off x="837724" y="5020025"/>
            <a:ext cx="2270317" cy="19989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4A64A32-3332-8A38-BDE8-0C9ED575C55D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rot="5400000">
            <a:off x="3611622" y="3700648"/>
            <a:ext cx="437028" cy="100535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6591E45-518C-E4C4-FFB0-82C104F2FE4D}"/>
              </a:ext>
            </a:extLst>
          </p:cNvPr>
          <p:cNvCxnSpPr>
            <a:cxnSpLocks/>
            <a:stCxn id="13" idx="2"/>
            <a:endCxn id="20" idx="3"/>
          </p:cNvCxnSpPr>
          <p:nvPr/>
        </p:nvCxnSpPr>
        <p:spPr>
          <a:xfrm rot="5400000">
            <a:off x="3603220" y="4438558"/>
            <a:ext cx="1183341" cy="27584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40F6F18-F303-BE50-AAD3-E2EE08F402EF}"/>
              </a:ext>
            </a:extLst>
          </p:cNvPr>
          <p:cNvCxnSpPr>
            <a:cxnSpLocks/>
            <a:stCxn id="13" idx="2"/>
            <a:endCxn id="21" idx="3"/>
          </p:cNvCxnSpPr>
          <p:nvPr/>
        </p:nvCxnSpPr>
        <p:spPr>
          <a:xfrm rot="5400000">
            <a:off x="3332624" y="4708086"/>
            <a:ext cx="1723465" cy="27691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CCE68D1-3EF1-41DC-6713-578F7D7568F7}"/>
              </a:ext>
            </a:extLst>
          </p:cNvPr>
          <p:cNvCxnSpPr>
            <a:cxnSpLocks/>
            <a:stCxn id="13" idx="2"/>
            <a:endCxn id="22" idx="1"/>
          </p:cNvCxnSpPr>
          <p:nvPr/>
        </p:nvCxnSpPr>
        <p:spPr>
          <a:xfrm rot="16200000" flipH="1">
            <a:off x="3925209" y="4392414"/>
            <a:ext cx="1181098" cy="36589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1B95999-49C1-758E-26B8-A30DEBD83176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rot="10800000" flipV="1">
            <a:off x="1748118" y="2624417"/>
            <a:ext cx="453214" cy="2375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6719EAA-0F05-3F97-0DCD-4F7C69B2C885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2484895" y="2546284"/>
            <a:ext cx="358589" cy="11827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D8613F1-3DB9-7C87-342C-35118F92854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3614888" y="2599015"/>
            <a:ext cx="358588" cy="107726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6ECF587-E6B9-3CA6-780C-C49484881D1A}"/>
              </a:ext>
            </a:extLst>
          </p:cNvPr>
          <p:cNvSpPr txBox="1">
            <a:spLocks/>
          </p:cNvSpPr>
          <p:nvPr/>
        </p:nvSpPr>
        <p:spPr>
          <a:xfrm>
            <a:off x="4695154" y="5499845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“False” Cedar</a:t>
            </a:r>
            <a:endParaRPr lang="en-GB" sz="1400" dirty="0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A2EB879-2706-46D1-783A-7D6C34F3B036}"/>
              </a:ext>
            </a:extLst>
          </p:cNvPr>
          <p:cNvCxnSpPr>
            <a:cxnSpLocks/>
            <a:stCxn id="23" idx="1"/>
            <a:endCxn id="67" idx="1"/>
          </p:cNvCxnSpPr>
          <p:nvPr/>
        </p:nvCxnSpPr>
        <p:spPr>
          <a:xfrm rot="10800000" flipV="1">
            <a:off x="4695154" y="4628027"/>
            <a:ext cx="3550" cy="1078005"/>
          </a:xfrm>
          <a:prstGeom prst="bentConnector3">
            <a:avLst>
              <a:gd name="adj1" fmla="val 5024282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0DDEE4E0-3C2C-A6A5-661E-B991470BD3CF}"/>
              </a:ext>
            </a:extLst>
          </p:cNvPr>
          <p:cNvSpPr txBox="1">
            <a:spLocks/>
          </p:cNvSpPr>
          <p:nvPr/>
        </p:nvSpPr>
        <p:spPr>
          <a:xfrm>
            <a:off x="6700288" y="3312758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Asterids</a:t>
            </a:r>
            <a:endParaRPr lang="en-GB" sz="1400" dirty="0"/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69DC1840-B99A-508B-4856-050EF258AE8F}"/>
              </a:ext>
            </a:extLst>
          </p:cNvPr>
          <p:cNvSpPr txBox="1">
            <a:spLocks/>
          </p:cNvSpPr>
          <p:nvPr/>
        </p:nvSpPr>
        <p:spPr>
          <a:xfrm>
            <a:off x="9170232" y="3312757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Rosids</a:t>
            </a:r>
            <a:endParaRPr lang="en-GB" sz="1400" dirty="0"/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DB52DA43-42B5-0DEA-9A88-D87324F06DB2}"/>
              </a:ext>
            </a:extLst>
          </p:cNvPr>
          <p:cNvSpPr txBox="1">
            <a:spLocks/>
          </p:cNvSpPr>
          <p:nvPr/>
        </p:nvSpPr>
        <p:spPr>
          <a:xfrm>
            <a:off x="9949120" y="2233333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Magnoliids</a:t>
            </a:r>
            <a:endParaRPr lang="en-GB" sz="1400" dirty="0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C9CCD02-DD98-6FC1-B6FB-E2FFD9F65CE2}"/>
              </a:ext>
            </a:extLst>
          </p:cNvPr>
          <p:cNvCxnSpPr>
            <a:cxnSpLocks/>
            <a:stCxn id="10" idx="2"/>
            <a:endCxn id="71" idx="0"/>
          </p:cNvCxnSpPr>
          <p:nvPr/>
        </p:nvCxnSpPr>
        <p:spPr>
          <a:xfrm rot="5400000">
            <a:off x="7939924" y="2772934"/>
            <a:ext cx="354407" cy="72524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F81D29A-72A2-0163-7E3A-3082FCD76234}"/>
              </a:ext>
            </a:extLst>
          </p:cNvPr>
          <p:cNvCxnSpPr>
            <a:cxnSpLocks/>
            <a:stCxn id="10" idx="3"/>
            <a:endCxn id="73" idx="1"/>
          </p:cNvCxnSpPr>
          <p:nvPr/>
        </p:nvCxnSpPr>
        <p:spPr>
          <a:xfrm flipV="1">
            <a:off x="9533965" y="2567269"/>
            <a:ext cx="415155" cy="5714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C95A3B90-D277-3059-62CA-583B9A43E51F}"/>
              </a:ext>
            </a:extLst>
          </p:cNvPr>
          <p:cNvCxnSpPr>
            <a:cxnSpLocks/>
            <a:stCxn id="10" idx="2"/>
            <a:endCxn id="72" idx="0"/>
          </p:cNvCxnSpPr>
          <p:nvPr/>
        </p:nvCxnSpPr>
        <p:spPr>
          <a:xfrm rot="16200000" flipH="1">
            <a:off x="9174896" y="2263202"/>
            <a:ext cx="354406" cy="174470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C78D1030-0F90-A018-57E7-F6D0FB225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8051" y="114561"/>
            <a:ext cx="2404850" cy="18489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Prune as:</a:t>
            </a:r>
          </a:p>
          <a:p>
            <a:pPr marL="457200" lvl="1" indent="0">
              <a:buNone/>
            </a:pPr>
            <a:r>
              <a:rPr lang="en-US" sz="1400" dirty="0"/>
              <a:t>Broadleaf</a:t>
            </a:r>
          </a:p>
          <a:p>
            <a:pPr marL="457200" lvl="1" indent="0">
              <a:buNone/>
            </a:pPr>
            <a:r>
              <a:rPr lang="en-US" sz="1400" dirty="0" err="1"/>
              <a:t>Needley</a:t>
            </a:r>
            <a:r>
              <a:rPr lang="en-US" sz="1400" dirty="0"/>
              <a:t> conifer</a:t>
            </a:r>
          </a:p>
          <a:p>
            <a:pPr marL="457200" lvl="1" indent="0">
              <a:buNone/>
            </a:pPr>
            <a:r>
              <a:rPr lang="en-US" sz="1400" dirty="0"/>
              <a:t>Spiky / scaly conifer</a:t>
            </a:r>
          </a:p>
          <a:p>
            <a:pPr marL="457200" lvl="1" indent="0">
              <a:buNone/>
            </a:pPr>
            <a:r>
              <a:rPr lang="en-US" sz="1400" dirty="0"/>
              <a:t>Special case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B920890-DF44-8284-1735-0ADC183281E5}"/>
              </a:ext>
            </a:extLst>
          </p:cNvPr>
          <p:cNvSpPr/>
          <p:nvPr/>
        </p:nvSpPr>
        <p:spPr>
          <a:xfrm>
            <a:off x="9667002" y="4889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48FC26D-195E-FFD7-1CF7-49617DFEDFB5}"/>
              </a:ext>
            </a:extLst>
          </p:cNvPr>
          <p:cNvSpPr/>
          <p:nvPr/>
        </p:nvSpPr>
        <p:spPr>
          <a:xfrm>
            <a:off x="9667002" y="81829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544266B-F319-6379-E355-5AB62FC6E111}"/>
              </a:ext>
            </a:extLst>
          </p:cNvPr>
          <p:cNvSpPr/>
          <p:nvPr/>
        </p:nvSpPr>
        <p:spPr>
          <a:xfrm>
            <a:off x="9667002" y="116904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0162DFE-5965-5454-C23C-F5AECA769F19}"/>
              </a:ext>
            </a:extLst>
          </p:cNvPr>
          <p:cNvSpPr/>
          <p:nvPr/>
        </p:nvSpPr>
        <p:spPr>
          <a:xfrm>
            <a:off x="206132" y="25258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1C134F6-A111-A771-68E4-B84036461F98}"/>
              </a:ext>
            </a:extLst>
          </p:cNvPr>
          <p:cNvSpPr/>
          <p:nvPr/>
        </p:nvSpPr>
        <p:spPr>
          <a:xfrm>
            <a:off x="11137213" y="318336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B5A115F-47AE-85F1-7F1E-12930F457BA8}"/>
              </a:ext>
            </a:extLst>
          </p:cNvPr>
          <p:cNvSpPr/>
          <p:nvPr/>
        </p:nvSpPr>
        <p:spPr>
          <a:xfrm>
            <a:off x="9856657" y="210691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199D31C-AFD9-D3F1-E2DE-71DE739CFB25}"/>
              </a:ext>
            </a:extLst>
          </p:cNvPr>
          <p:cNvSpPr/>
          <p:nvPr/>
        </p:nvSpPr>
        <p:spPr>
          <a:xfrm>
            <a:off x="8631297" y="3201296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8D153F3-FF10-6BC0-0F91-7C42FF778717}"/>
              </a:ext>
            </a:extLst>
          </p:cNvPr>
          <p:cNvSpPr/>
          <p:nvPr/>
        </p:nvSpPr>
        <p:spPr>
          <a:xfrm>
            <a:off x="263040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D6BA309-EDE3-1BAA-551F-84763D0240D7}"/>
              </a:ext>
            </a:extLst>
          </p:cNvPr>
          <p:cNvSpPr/>
          <p:nvPr/>
        </p:nvSpPr>
        <p:spPr>
          <a:xfrm>
            <a:off x="249841" y="487403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E25757A-9B98-1D6A-D33C-2F85460ED8A9}"/>
              </a:ext>
            </a:extLst>
          </p:cNvPr>
          <p:cNvSpPr/>
          <p:nvPr/>
        </p:nvSpPr>
        <p:spPr>
          <a:xfrm>
            <a:off x="278918" y="5409672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476C9E2-319F-E22F-802D-B46D4B2F078D}"/>
              </a:ext>
            </a:extLst>
          </p:cNvPr>
          <p:cNvSpPr/>
          <p:nvPr/>
        </p:nvSpPr>
        <p:spPr>
          <a:xfrm>
            <a:off x="289099" y="595150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DC598AB-94F2-ACF8-9ED6-4EC360DDF1E2}"/>
              </a:ext>
            </a:extLst>
          </p:cNvPr>
          <p:cNvSpPr/>
          <p:nvPr/>
        </p:nvSpPr>
        <p:spPr>
          <a:xfrm>
            <a:off x="2426562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28EFB2A-E36E-568B-CB49-7A0DCFD95EA2}"/>
              </a:ext>
            </a:extLst>
          </p:cNvPr>
          <p:cNvSpPr/>
          <p:nvPr/>
        </p:nvSpPr>
        <p:spPr>
          <a:xfrm>
            <a:off x="6049685" y="430267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D092CDD-483E-F126-3EEF-82024A5B1E9D}"/>
              </a:ext>
            </a:extLst>
          </p:cNvPr>
          <p:cNvSpPr/>
          <p:nvPr/>
        </p:nvSpPr>
        <p:spPr>
          <a:xfrm>
            <a:off x="6011555" y="491064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FC73CBA-D8A1-EB4F-5ECA-93CBEF1AE0F6}"/>
              </a:ext>
            </a:extLst>
          </p:cNvPr>
          <p:cNvSpPr/>
          <p:nvPr/>
        </p:nvSpPr>
        <p:spPr>
          <a:xfrm>
            <a:off x="5996851" y="5414920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30A8DFB-BA59-87EF-DD39-F51FFD50B1AC}"/>
              </a:ext>
            </a:extLst>
          </p:cNvPr>
          <p:cNvSpPr/>
          <p:nvPr/>
        </p:nvSpPr>
        <p:spPr>
          <a:xfrm>
            <a:off x="2426562" y="487458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2FA829A-19FE-F6CE-F72D-E38A8F882134}"/>
              </a:ext>
            </a:extLst>
          </p:cNvPr>
          <p:cNvSpPr/>
          <p:nvPr/>
        </p:nvSpPr>
        <p:spPr>
          <a:xfrm>
            <a:off x="2413584" y="5417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F1D7217-6D7C-5ECA-AA92-4E546086CBB3}"/>
              </a:ext>
            </a:extLst>
          </p:cNvPr>
          <p:cNvSpPr/>
          <p:nvPr/>
        </p:nvSpPr>
        <p:spPr>
          <a:xfrm>
            <a:off x="9669542" y="1523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6A0B49CB-379A-12BD-6B96-377039B7E00B}"/>
              </a:ext>
            </a:extLst>
          </p:cNvPr>
          <p:cNvSpPr txBox="1">
            <a:spLocks/>
          </p:cNvSpPr>
          <p:nvPr/>
        </p:nvSpPr>
        <p:spPr>
          <a:xfrm>
            <a:off x="6595573" y="442295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Ash</a:t>
            </a:r>
            <a:endParaRPr lang="en-GB" sz="1400" dirty="0"/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AF78E1B9-2672-184F-8164-5A0F9EAC8239}"/>
              </a:ext>
            </a:extLst>
          </p:cNvPr>
          <p:cNvSpPr txBox="1">
            <a:spLocks/>
          </p:cNvSpPr>
          <p:nvPr/>
        </p:nvSpPr>
        <p:spPr>
          <a:xfrm>
            <a:off x="6589309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Elder</a:t>
            </a:r>
            <a:endParaRPr lang="en-GB" sz="1400" dirty="0"/>
          </a:p>
        </p:txBody>
      </p:sp>
      <p:sp>
        <p:nvSpPr>
          <p:cNvPr id="121" name="Content Placeholder 2">
            <a:extLst>
              <a:ext uri="{FF2B5EF4-FFF2-40B4-BE49-F238E27FC236}">
                <a16:creationId xmlns:a16="http://schemas.microsoft.com/office/drawing/2014/main" id="{94E394B5-AB30-6E20-166F-85C6B0F54359}"/>
              </a:ext>
            </a:extLst>
          </p:cNvPr>
          <p:cNvSpPr txBox="1">
            <a:spLocks/>
          </p:cNvSpPr>
          <p:nvPr/>
        </p:nvSpPr>
        <p:spPr>
          <a:xfrm>
            <a:off x="10571715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Oak</a:t>
            </a:r>
            <a:endParaRPr lang="en-GB" sz="1400" dirty="0"/>
          </a:p>
        </p:txBody>
      </p:sp>
      <p:sp>
        <p:nvSpPr>
          <p:cNvPr id="133" name="Content Placeholder 2">
            <a:extLst>
              <a:ext uri="{FF2B5EF4-FFF2-40B4-BE49-F238E27FC236}">
                <a16:creationId xmlns:a16="http://schemas.microsoft.com/office/drawing/2014/main" id="{384469BA-51F4-5E1B-BD53-03C70682860B}"/>
              </a:ext>
            </a:extLst>
          </p:cNvPr>
          <p:cNvSpPr txBox="1">
            <a:spLocks/>
          </p:cNvSpPr>
          <p:nvPr/>
        </p:nvSpPr>
        <p:spPr>
          <a:xfrm>
            <a:off x="10571715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Maple</a:t>
            </a:r>
            <a:endParaRPr lang="en-GB" sz="1400" dirty="0"/>
          </a:p>
        </p:txBody>
      </p:sp>
      <p:sp>
        <p:nvSpPr>
          <p:cNvPr id="134" name="Content Placeholder 2">
            <a:extLst>
              <a:ext uri="{FF2B5EF4-FFF2-40B4-BE49-F238E27FC236}">
                <a16:creationId xmlns:a16="http://schemas.microsoft.com/office/drawing/2014/main" id="{ACF38C7D-DB28-7885-C758-38E27A2C3D13}"/>
              </a:ext>
            </a:extLst>
          </p:cNvPr>
          <p:cNvSpPr txBox="1">
            <a:spLocks/>
          </p:cNvSpPr>
          <p:nvPr/>
        </p:nvSpPr>
        <p:spPr>
          <a:xfrm>
            <a:off x="10571715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Lime</a:t>
            </a:r>
            <a:endParaRPr lang="en-GB" sz="1400" dirty="0"/>
          </a:p>
        </p:txBody>
      </p:sp>
      <p:sp>
        <p:nvSpPr>
          <p:cNvPr id="135" name="Content Placeholder 2">
            <a:extLst>
              <a:ext uri="{FF2B5EF4-FFF2-40B4-BE49-F238E27FC236}">
                <a16:creationId xmlns:a16="http://schemas.microsoft.com/office/drawing/2014/main" id="{7551F0EE-826B-4523-A160-C74E81163FD1}"/>
              </a:ext>
            </a:extLst>
          </p:cNvPr>
          <p:cNvSpPr txBox="1">
            <a:spLocks/>
          </p:cNvSpPr>
          <p:nvPr/>
        </p:nvSpPr>
        <p:spPr>
          <a:xfrm>
            <a:off x="10571715" y="6038686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Beech</a:t>
            </a:r>
            <a:endParaRPr lang="en-GB" sz="1400" dirty="0"/>
          </a:p>
        </p:txBody>
      </p:sp>
      <p:sp>
        <p:nvSpPr>
          <p:cNvPr id="136" name="Content Placeholder 2">
            <a:extLst>
              <a:ext uri="{FF2B5EF4-FFF2-40B4-BE49-F238E27FC236}">
                <a16:creationId xmlns:a16="http://schemas.microsoft.com/office/drawing/2014/main" id="{43EDBDEE-2E5E-1976-E182-FD2B8FB575B5}"/>
              </a:ext>
            </a:extLst>
          </p:cNvPr>
          <p:cNvSpPr txBox="1">
            <a:spLocks/>
          </p:cNvSpPr>
          <p:nvPr/>
        </p:nvSpPr>
        <p:spPr>
          <a:xfrm>
            <a:off x="8477983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(Crab) Apple</a:t>
            </a:r>
            <a:endParaRPr lang="en-GB" sz="1400" dirty="0"/>
          </a:p>
        </p:txBody>
      </p:sp>
      <p:sp>
        <p:nvSpPr>
          <p:cNvPr id="137" name="Content Placeholder 2">
            <a:extLst>
              <a:ext uri="{FF2B5EF4-FFF2-40B4-BE49-F238E27FC236}">
                <a16:creationId xmlns:a16="http://schemas.microsoft.com/office/drawing/2014/main" id="{41013A49-4B48-44FB-D1C4-0C940AF23743}"/>
              </a:ext>
            </a:extLst>
          </p:cNvPr>
          <p:cNvSpPr txBox="1">
            <a:spLocks/>
          </p:cNvSpPr>
          <p:nvPr/>
        </p:nvSpPr>
        <p:spPr>
          <a:xfrm>
            <a:off x="8474314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Elm</a:t>
            </a:r>
            <a:endParaRPr lang="en-GB" sz="1400" dirty="0"/>
          </a:p>
        </p:txBody>
      </p:sp>
      <p:sp>
        <p:nvSpPr>
          <p:cNvPr id="138" name="Content Placeholder 2">
            <a:extLst>
              <a:ext uri="{FF2B5EF4-FFF2-40B4-BE49-F238E27FC236}">
                <a16:creationId xmlns:a16="http://schemas.microsoft.com/office/drawing/2014/main" id="{A338DEB1-8EA1-3FA0-86E3-7CD6C08E7FC5}"/>
              </a:ext>
            </a:extLst>
          </p:cNvPr>
          <p:cNvSpPr txBox="1">
            <a:spLocks/>
          </p:cNvSpPr>
          <p:nvPr/>
        </p:nvSpPr>
        <p:spPr>
          <a:xfrm>
            <a:off x="6589309" y="550657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Rhododendron</a:t>
            </a:r>
            <a:endParaRPr lang="en-GB" sz="1400" dirty="0"/>
          </a:p>
        </p:txBody>
      </p:sp>
      <p:sp>
        <p:nvSpPr>
          <p:cNvPr id="139" name="Content Placeholder 2">
            <a:extLst>
              <a:ext uri="{FF2B5EF4-FFF2-40B4-BE49-F238E27FC236}">
                <a16:creationId xmlns:a16="http://schemas.microsoft.com/office/drawing/2014/main" id="{859D490C-A125-8273-608D-EC6BD9FFFC44}"/>
              </a:ext>
            </a:extLst>
          </p:cNvPr>
          <p:cNvSpPr txBox="1">
            <a:spLocks/>
          </p:cNvSpPr>
          <p:nvPr/>
        </p:nvSpPr>
        <p:spPr>
          <a:xfrm>
            <a:off x="6599103" y="618387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Azalea</a:t>
            </a:r>
            <a:endParaRPr lang="en-GB" sz="1400" dirty="0"/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A1C383C3-11B8-83C5-BD3D-5A3AEDADF9AA}"/>
              </a:ext>
            </a:extLst>
          </p:cNvPr>
          <p:cNvCxnSpPr>
            <a:cxnSpLocks/>
            <a:stCxn id="71" idx="1"/>
            <a:endCxn id="119" idx="1"/>
          </p:cNvCxnSpPr>
          <p:nvPr/>
        </p:nvCxnSpPr>
        <p:spPr>
          <a:xfrm rot="10800000" flipV="1">
            <a:off x="6595574" y="3646694"/>
            <a:ext cx="104715" cy="982452"/>
          </a:xfrm>
          <a:prstGeom prst="bentConnector3">
            <a:avLst>
              <a:gd name="adj1" fmla="val 3183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DB9F6D99-32CC-378F-901D-F18B198ADA7A}"/>
              </a:ext>
            </a:extLst>
          </p:cNvPr>
          <p:cNvCxnSpPr>
            <a:cxnSpLocks/>
            <a:stCxn id="71" idx="1"/>
            <a:endCxn id="138" idx="1"/>
          </p:cNvCxnSpPr>
          <p:nvPr/>
        </p:nvCxnSpPr>
        <p:spPr>
          <a:xfrm rot="10800000" flipV="1">
            <a:off x="6589310" y="3646693"/>
            <a:ext cx="110979" cy="2066067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8598CEA-087A-7D91-9CB3-91C61FA317CD}"/>
              </a:ext>
            </a:extLst>
          </p:cNvPr>
          <p:cNvCxnSpPr>
            <a:cxnSpLocks/>
            <a:stCxn id="71" idx="1"/>
            <a:endCxn id="120" idx="1"/>
          </p:cNvCxnSpPr>
          <p:nvPr/>
        </p:nvCxnSpPr>
        <p:spPr>
          <a:xfrm rot="10800000" flipV="1">
            <a:off x="6589310" y="3646694"/>
            <a:ext cx="110979" cy="1533956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8D3749FB-26D5-08CB-FE43-63FA2BD59924}"/>
              </a:ext>
            </a:extLst>
          </p:cNvPr>
          <p:cNvCxnSpPr>
            <a:cxnSpLocks/>
            <a:stCxn id="138" idx="2"/>
            <a:endCxn id="139" idx="0"/>
          </p:cNvCxnSpPr>
          <p:nvPr/>
        </p:nvCxnSpPr>
        <p:spPr>
          <a:xfrm rot="16200000" flipH="1">
            <a:off x="7191251" y="6046516"/>
            <a:ext cx="264930" cy="97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41489CB7-C7DC-9FA4-7F59-F8CC5761246B}"/>
              </a:ext>
            </a:extLst>
          </p:cNvPr>
          <p:cNvCxnSpPr>
            <a:cxnSpLocks/>
            <a:stCxn id="72" idx="2"/>
            <a:endCxn id="121" idx="1"/>
          </p:cNvCxnSpPr>
          <p:nvPr/>
        </p:nvCxnSpPr>
        <p:spPr>
          <a:xfrm rot="16200000" flipH="1">
            <a:off x="10074384" y="4130695"/>
            <a:ext cx="647398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ADA4AFFB-66D9-9F81-D0B1-B436FC8C407D}"/>
              </a:ext>
            </a:extLst>
          </p:cNvPr>
          <p:cNvCxnSpPr>
            <a:cxnSpLocks/>
            <a:stCxn id="72" idx="2"/>
            <a:endCxn id="133" idx="1"/>
          </p:cNvCxnSpPr>
          <p:nvPr/>
        </p:nvCxnSpPr>
        <p:spPr>
          <a:xfrm rot="16200000" flipH="1">
            <a:off x="9798072" y="4407007"/>
            <a:ext cx="1200022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CC262CF1-9F99-A9B2-CF18-213C10923F91}"/>
              </a:ext>
            </a:extLst>
          </p:cNvPr>
          <p:cNvCxnSpPr>
            <a:cxnSpLocks/>
            <a:stCxn id="72" idx="2"/>
            <a:endCxn id="134" idx="1"/>
          </p:cNvCxnSpPr>
          <p:nvPr/>
        </p:nvCxnSpPr>
        <p:spPr>
          <a:xfrm rot="16200000" flipH="1">
            <a:off x="9532016" y="4673063"/>
            <a:ext cx="173213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AB0AE898-79B8-AF34-F775-F5B7626F1C6D}"/>
              </a:ext>
            </a:extLst>
          </p:cNvPr>
          <p:cNvCxnSpPr>
            <a:cxnSpLocks/>
            <a:endCxn id="135" idx="1"/>
          </p:cNvCxnSpPr>
          <p:nvPr/>
        </p:nvCxnSpPr>
        <p:spPr>
          <a:xfrm rot="16200000" flipH="1">
            <a:off x="9276121" y="4949280"/>
            <a:ext cx="224392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63D2233A-F09A-9401-4DF3-851B6CD4C4C8}"/>
              </a:ext>
            </a:extLst>
          </p:cNvPr>
          <p:cNvCxnSpPr>
            <a:cxnSpLocks/>
            <a:stCxn id="72" idx="2"/>
            <a:endCxn id="136" idx="3"/>
          </p:cNvCxnSpPr>
          <p:nvPr/>
        </p:nvCxnSpPr>
        <p:spPr>
          <a:xfrm rot="5400000">
            <a:off x="9757028" y="4160603"/>
            <a:ext cx="647398" cy="28744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BAE418C1-2E0E-B084-512F-A2E87091A233}"/>
              </a:ext>
            </a:extLst>
          </p:cNvPr>
          <p:cNvCxnSpPr>
            <a:cxnSpLocks/>
            <a:stCxn id="72" idx="2"/>
            <a:endCxn id="137" idx="3"/>
          </p:cNvCxnSpPr>
          <p:nvPr/>
        </p:nvCxnSpPr>
        <p:spPr>
          <a:xfrm rot="5400000">
            <a:off x="9478881" y="4435080"/>
            <a:ext cx="1200022" cy="2911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ontent Placeholder 2">
            <a:extLst>
              <a:ext uri="{FF2B5EF4-FFF2-40B4-BE49-F238E27FC236}">
                <a16:creationId xmlns:a16="http://schemas.microsoft.com/office/drawing/2014/main" id="{236F9850-A888-332F-3FC5-710BA24B16BE}"/>
              </a:ext>
            </a:extLst>
          </p:cNvPr>
          <p:cNvSpPr txBox="1">
            <a:spLocks/>
          </p:cNvSpPr>
          <p:nvPr/>
        </p:nvSpPr>
        <p:spPr>
          <a:xfrm>
            <a:off x="8477982" y="5506572"/>
            <a:ext cx="1459019" cy="1089681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Prunus:</a:t>
            </a:r>
            <a:br>
              <a:rPr lang="en-US" sz="1400" dirty="0"/>
            </a:br>
            <a:r>
              <a:rPr lang="en-US" sz="1400" dirty="0"/>
              <a:t>Cherry, Plum, Apricot, </a:t>
            </a:r>
            <a:r>
              <a:rPr lang="en-US" sz="1400" dirty="0" err="1"/>
              <a:t>etc</a:t>
            </a:r>
            <a:endParaRPr lang="en-GB" sz="1400" dirty="0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A67C616A-0F41-2269-7A8D-72C4CA85891D}"/>
              </a:ext>
            </a:extLst>
          </p:cNvPr>
          <p:cNvCxnSpPr>
            <a:cxnSpLocks/>
            <a:stCxn id="72" idx="2"/>
            <a:endCxn id="174" idx="3"/>
          </p:cNvCxnSpPr>
          <p:nvPr/>
        </p:nvCxnSpPr>
        <p:spPr>
          <a:xfrm rot="5400000">
            <a:off x="9045334" y="4872295"/>
            <a:ext cx="2070785" cy="2874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88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 Potted History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4"/>
            <a:ext cx="10107207" cy="4961965"/>
          </a:xfrm>
        </p:spPr>
        <p:txBody>
          <a:bodyPr>
            <a:normAutofit/>
          </a:bodyPr>
          <a:lstStyle/>
          <a:p>
            <a:r>
              <a:rPr lang="en-US" dirty="0"/>
              <a:t>China</a:t>
            </a:r>
          </a:p>
          <a:p>
            <a:pPr lvl="1"/>
            <a:r>
              <a:rPr lang="en-US" dirty="0"/>
              <a:t>Daoist mysticism: recreation of magical sites in miniature</a:t>
            </a:r>
          </a:p>
          <a:p>
            <a:pPr lvl="1"/>
            <a:r>
              <a:rPr lang="en-US" dirty="0" err="1"/>
              <a:t>Penjing</a:t>
            </a:r>
            <a:r>
              <a:rPr lang="en-US" dirty="0"/>
              <a:t> / </a:t>
            </a:r>
            <a:r>
              <a:rPr lang="en-US" dirty="0" err="1"/>
              <a:t>Penzei</a:t>
            </a:r>
            <a:r>
              <a:rPr lang="en-US" dirty="0"/>
              <a:t> = the art of miniature landscapes (pre 600AD)</a:t>
            </a:r>
          </a:p>
          <a:p>
            <a:pPr lvl="1"/>
            <a:r>
              <a:rPr lang="en-US" dirty="0"/>
              <a:t>Popular amongst Buddhist monks, and – later – aristocracy</a:t>
            </a:r>
          </a:p>
          <a:p>
            <a:pPr lvl="1"/>
            <a:r>
              <a:rPr lang="en-US" dirty="0"/>
              <a:t>Heavily impacted by Mao’s Cultural Revolution: seen as a bourgeois pastime</a:t>
            </a:r>
          </a:p>
          <a:p>
            <a:r>
              <a:rPr lang="en-US" dirty="0"/>
              <a:t>Japan</a:t>
            </a:r>
          </a:p>
          <a:p>
            <a:pPr lvl="1"/>
            <a:r>
              <a:rPr lang="en-US" dirty="0"/>
              <a:t>“Bonsai” (</a:t>
            </a:r>
            <a:r>
              <a:rPr lang="ja-JP" altLang="en-US" dirty="0"/>
              <a:t>盆栽</a:t>
            </a:r>
            <a:r>
              <a:rPr lang="en-US" dirty="0"/>
              <a:t>) = “tray planting”</a:t>
            </a:r>
          </a:p>
          <a:p>
            <a:pPr lvl="1"/>
            <a:r>
              <a:rPr lang="en-US" dirty="0"/>
              <a:t>First records c. 1200AD; known as </a:t>
            </a:r>
            <a:r>
              <a:rPr lang="en-US" dirty="0" err="1"/>
              <a:t>Hachi</a:t>
            </a:r>
            <a:r>
              <a:rPr lang="en-US" dirty="0"/>
              <a:t>-no-Ki (“potted trees” – also the name of a famous play!)</a:t>
            </a:r>
          </a:p>
          <a:p>
            <a:pPr lvl="1"/>
            <a:r>
              <a:rPr lang="en-US" dirty="0"/>
              <a:t>Heavy Zen / Chan Buddhist influence: beauty through austerity and perfection in imperfection (“wabi-sabi”)</a:t>
            </a:r>
          </a:p>
          <a:p>
            <a:pPr lvl="1"/>
            <a:r>
              <a:rPr lang="en-US" dirty="0"/>
              <a:t>Increasingly popular from 1800s onwards; term “bonsai” adopted</a:t>
            </a:r>
          </a:p>
          <a:p>
            <a:pPr lvl="1"/>
            <a:r>
              <a:rPr lang="en-US" dirty="0"/>
              <a:t>Development of distinct styles (dramatic archetypes)</a:t>
            </a:r>
          </a:p>
          <a:p>
            <a:pPr lvl="1"/>
            <a:r>
              <a:rPr lang="en-US" dirty="0"/>
              <a:t>Exported to West (USA, Europe) from 1960s onwards, in parallel with Japan’s “economic miracle”</a:t>
            </a:r>
          </a:p>
          <a:p>
            <a:pPr lvl="1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BBD31-D23E-DEE7-716A-DD9882C77ED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42538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Art &amp; Science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5"/>
            <a:ext cx="4681307" cy="46123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bonsai is a </a:t>
            </a:r>
            <a:r>
              <a:rPr lang="en-US" b="1" dirty="0"/>
              <a:t>living trompe-l’oeil</a:t>
            </a:r>
            <a:r>
              <a:rPr lang="en-US" dirty="0"/>
              <a:t>: a small tree that appears to be a scaled-down large tree.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Good bonsai practice 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Authentic</a:t>
            </a:r>
            <a:r>
              <a:rPr lang="en-US" dirty="0"/>
              <a:t> - makes you think “tree”</a:t>
            </a:r>
          </a:p>
          <a:p>
            <a:endParaRPr lang="en-US" dirty="0"/>
          </a:p>
          <a:p>
            <a:r>
              <a:rPr lang="en-US" b="1" u="sng" dirty="0"/>
              <a:t>Dramatic</a:t>
            </a:r>
            <a:r>
              <a:rPr lang="en-US" dirty="0"/>
              <a:t> – makes you think “TREE”</a:t>
            </a:r>
          </a:p>
          <a:p>
            <a:endParaRPr lang="en-US" dirty="0"/>
          </a:p>
          <a:p>
            <a:r>
              <a:rPr lang="en-US" b="1" u="sng" dirty="0"/>
              <a:t>Pragmatic</a:t>
            </a:r>
            <a:r>
              <a:rPr lang="en-US" dirty="0"/>
              <a:t> – doesn’t make you think “</a:t>
            </a:r>
            <a:r>
              <a:rPr lang="en-US" i="1" dirty="0"/>
              <a:t>dead</a:t>
            </a:r>
            <a:r>
              <a:rPr lang="en-US" dirty="0"/>
              <a:t> tree”…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F22EB1-64F4-9A9A-348D-46422403BBA7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D940F-928E-4F3F-1A35-15843355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6035"/>
            <a:ext cx="4070047" cy="405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5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Not To Kill Your 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8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What Kind Of Tree Is A “Bonsai”, Anyway?</a:t>
            </a:r>
            <a:br>
              <a:rPr lang="en-US" dirty="0"/>
            </a:br>
            <a:r>
              <a:rPr lang="en-US" sz="2800" dirty="0"/>
              <a:t>(Trick question alert!)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5"/>
            <a:ext cx="4943538" cy="4612342"/>
          </a:xfrm>
        </p:spPr>
        <p:txBody>
          <a:bodyPr/>
          <a:lstStyle/>
          <a:p>
            <a:r>
              <a:rPr lang="en-US" dirty="0"/>
              <a:t>“Tree”: a woody plant that can reach 20ft on a single unsupported trunk</a:t>
            </a:r>
          </a:p>
          <a:p>
            <a:r>
              <a:rPr lang="en-US" dirty="0"/>
              <a:t>Almost any tree species can be trained into a bonsai; many smaller plants can too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Requirements for bonsai-</a:t>
            </a:r>
            <a:r>
              <a:rPr lang="en-US" dirty="0" err="1"/>
              <a:t>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Vascular plant (no mosses!)</a:t>
            </a:r>
          </a:p>
          <a:p>
            <a:pPr lvl="1"/>
            <a:r>
              <a:rPr lang="en-US" dirty="0"/>
              <a:t>Woody growth / “lignification” (no daisies!)</a:t>
            </a:r>
          </a:p>
          <a:p>
            <a:pPr lvl="1"/>
            <a:r>
              <a:rPr lang="en-US" dirty="0"/>
              <a:t>Secondary growth of trunk (no palms!)</a:t>
            </a:r>
          </a:p>
          <a:p>
            <a:pPr lvl="1"/>
            <a:r>
              <a:rPr lang="en-US" dirty="0"/>
              <a:t>Free-standing (no lianas!)</a:t>
            </a:r>
          </a:p>
          <a:p>
            <a:pPr lvl="1"/>
            <a:r>
              <a:rPr lang="en-US" dirty="0"/>
              <a:t>Deep roots (no grasses!)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CE5F4F-D2EC-5305-FFC1-A32E55F1C249}"/>
              </a:ext>
            </a:extLst>
          </p:cNvPr>
          <p:cNvSpPr txBox="1">
            <a:spLocks/>
          </p:cNvSpPr>
          <p:nvPr/>
        </p:nvSpPr>
        <p:spPr>
          <a:xfrm>
            <a:off x="5841002" y="1896035"/>
            <a:ext cx="4943538" cy="4612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Desirable features</a:t>
            </a:r>
          </a:p>
          <a:p>
            <a:pPr lvl="1"/>
            <a:r>
              <a:rPr lang="en-GB" dirty="0"/>
              <a:t>Attractive / interesting species</a:t>
            </a:r>
          </a:p>
          <a:p>
            <a:pPr lvl="1"/>
            <a:r>
              <a:rPr lang="en-GB" dirty="0"/>
              <a:t>Small or pinnate leaves</a:t>
            </a:r>
          </a:p>
          <a:p>
            <a:pPr lvl="1"/>
            <a:r>
              <a:rPr lang="en-GB" dirty="0"/>
              <a:t>Long-lived</a:t>
            </a:r>
          </a:p>
          <a:p>
            <a:pPr lvl="1"/>
            <a:r>
              <a:rPr lang="en-GB" dirty="0"/>
              <a:t>Reasonably fast-growing</a:t>
            </a:r>
          </a:p>
          <a:p>
            <a:pPr lvl="1"/>
            <a:r>
              <a:rPr lang="en-GB" dirty="0"/>
              <a:t>Easy to maintain / shape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“Honorary” bonsai species</a:t>
            </a:r>
          </a:p>
          <a:p>
            <a:pPr lvl="1"/>
            <a:r>
              <a:rPr lang="en-US" dirty="0"/>
              <a:t>Woody climbers: ivy, wisteria, honeysuckle</a:t>
            </a:r>
          </a:p>
          <a:p>
            <a:pPr lvl="1"/>
            <a:r>
              <a:rPr lang="en-US" dirty="0"/>
              <a:t>Succulent / fleshy: dwarf jade, geranium</a:t>
            </a:r>
          </a:p>
          <a:p>
            <a:pPr lvl="1"/>
            <a:r>
              <a:rPr lang="en-US" dirty="0"/>
              <a:t>Chrysanthemum</a:t>
            </a:r>
          </a:p>
          <a:p>
            <a:pPr lvl="1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272158-87AA-13C1-6A71-3F22A9373E8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86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Had One Once, But It Died</a:t>
            </a:r>
            <a:br>
              <a:rPr lang="en-US" dirty="0"/>
            </a:br>
            <a:r>
              <a:rPr lang="en-US" sz="2800" dirty="0"/>
              <a:t>What a bonsai needs to survive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540125" cy="4799013"/>
          </a:xfrm>
        </p:spPr>
        <p:txBody>
          <a:bodyPr>
            <a:normAutofit/>
          </a:bodyPr>
          <a:lstStyle/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Indoor vs Outdoor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Water!!!!!</a:t>
            </a:r>
          </a:p>
          <a:p>
            <a:pPr lvl="1"/>
            <a:r>
              <a:rPr lang="en-US" dirty="0"/>
              <a:t>Back-of-hand test</a:t>
            </a:r>
          </a:p>
          <a:p>
            <a:pPr lvl="1"/>
            <a:r>
              <a:rPr lang="en-US" dirty="0"/>
              <a:t>Three passes to penetrate fully…</a:t>
            </a:r>
          </a:p>
          <a:p>
            <a:pPr lvl="1"/>
            <a:r>
              <a:rPr lang="en-US" dirty="0"/>
              <a:t>…Or dunk to edge of pot</a:t>
            </a:r>
          </a:p>
          <a:p>
            <a:pPr lvl="1"/>
            <a:r>
              <a:rPr lang="en-US" dirty="0"/>
              <a:t>Allow to drain fully!</a:t>
            </a:r>
          </a:p>
          <a:p>
            <a:r>
              <a:rPr lang="en-US" dirty="0"/>
              <a:t>Light</a:t>
            </a:r>
            <a:endParaRPr lang="en-GB" dirty="0"/>
          </a:p>
          <a:p>
            <a:r>
              <a:rPr lang="en-GB" dirty="0"/>
              <a:t>Heat</a:t>
            </a:r>
          </a:p>
          <a:p>
            <a:pPr lvl="1"/>
            <a:r>
              <a:rPr lang="en-GB" dirty="0"/>
              <a:t>Dormancy</a:t>
            </a:r>
          </a:p>
          <a:p>
            <a:r>
              <a:rPr lang="en-US" dirty="0"/>
              <a:t>Airflow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4D427B-95B0-1A31-600F-91AE107DD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0615" y="1923921"/>
            <a:ext cx="5069540" cy="4799012"/>
          </a:xfrm>
        </p:spPr>
        <p:txBody>
          <a:bodyPr>
            <a:normAutofit/>
          </a:bodyPr>
          <a:lstStyle/>
          <a:p>
            <a:r>
              <a:rPr lang="en-US" dirty="0"/>
              <a:t>Pest Control</a:t>
            </a:r>
          </a:p>
          <a:p>
            <a:pPr lvl="1"/>
            <a:r>
              <a:rPr lang="en-GB" dirty="0"/>
              <a:t>Animals: spider mites, aphids, caterpillars, vine weevil, squirrels</a:t>
            </a:r>
          </a:p>
          <a:p>
            <a:pPr lvl="1"/>
            <a:r>
              <a:rPr lang="en-GB" dirty="0"/>
              <a:t>Plants etc: pearlwort, liverwort, wood sorrel, pennywort, nostoc</a:t>
            </a:r>
          </a:p>
          <a:p>
            <a:pPr lvl="1"/>
            <a:r>
              <a:rPr lang="en-GB" dirty="0"/>
              <a:t>Caution: environmental issues!</a:t>
            </a:r>
          </a:p>
          <a:p>
            <a:r>
              <a:rPr lang="en-GB" dirty="0"/>
              <a:t>Fertiliser</a:t>
            </a:r>
          </a:p>
          <a:p>
            <a:pPr lvl="1"/>
            <a:r>
              <a:rPr lang="en-GB" dirty="0"/>
              <a:t>“Balanced”: roughly even NPK</a:t>
            </a:r>
          </a:p>
          <a:p>
            <a:pPr lvl="1"/>
            <a:r>
              <a:rPr lang="en-GB" dirty="0"/>
              <a:t>Organic =&gt; micronutrients</a:t>
            </a:r>
          </a:p>
          <a:p>
            <a:pPr lvl="1"/>
            <a:r>
              <a:rPr lang="en-GB" dirty="0"/>
              <a:t>Caution: environmental &amp; ethical issues!</a:t>
            </a:r>
          </a:p>
          <a:p>
            <a:endParaRPr lang="en-GB" dirty="0"/>
          </a:p>
          <a:p>
            <a:r>
              <a:rPr lang="en-GB" dirty="0"/>
              <a:t>Bonsai are </a:t>
            </a:r>
            <a:r>
              <a:rPr lang="en-GB" u="sng" dirty="0"/>
              <a:t>far</a:t>
            </a:r>
            <a:r>
              <a:rPr lang="en-GB" dirty="0"/>
              <a:t> harder to keep alive than most common pot plants!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08B924-B16B-C8E4-F010-7F4F30AF043C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928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Authenticity &amp; Drama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Thinking Like A Tree (That’s Seen Some S**t)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382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Arboriculture 101</a:t>
            </a:r>
            <a:br>
              <a:rPr lang="en-US" dirty="0"/>
            </a:br>
            <a:r>
              <a:rPr lang="en-US" sz="2800" dirty="0"/>
              <a:t>What shapes a tree?</a:t>
            </a:r>
            <a:endParaRPr lang="en-GB" sz="2800" dirty="0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5BDDDF55-8F62-34A3-0522-D37C6EA4B2D6}"/>
              </a:ext>
            </a:extLst>
          </p:cNvPr>
          <p:cNvSpPr/>
          <p:nvPr/>
        </p:nvSpPr>
        <p:spPr>
          <a:xfrm rot="16708167">
            <a:off x="4737357" y="4344386"/>
            <a:ext cx="439270" cy="134133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8C5D4CF2-461E-D233-F427-0FCADD4B05DE}"/>
              </a:ext>
            </a:extLst>
          </p:cNvPr>
          <p:cNvSpPr/>
          <p:nvPr/>
        </p:nvSpPr>
        <p:spPr>
          <a:xfrm rot="3784477">
            <a:off x="5982135" y="3660461"/>
            <a:ext cx="459337" cy="1499519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4E8FB6D7-C0C0-3169-7710-915437885FE5}"/>
              </a:ext>
            </a:extLst>
          </p:cNvPr>
          <p:cNvSpPr/>
          <p:nvPr/>
        </p:nvSpPr>
        <p:spPr>
          <a:xfrm rot="19018870">
            <a:off x="5032178" y="3379601"/>
            <a:ext cx="311814" cy="1151965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5FD77786-7517-4BA7-8B52-C875228FFF91}"/>
              </a:ext>
            </a:extLst>
          </p:cNvPr>
          <p:cNvSpPr/>
          <p:nvPr/>
        </p:nvSpPr>
        <p:spPr>
          <a:xfrm>
            <a:off x="5333634" y="3092728"/>
            <a:ext cx="572626" cy="311971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2527A6D-5691-1C6F-B914-9DEE0667F1E4}"/>
              </a:ext>
            </a:extLst>
          </p:cNvPr>
          <p:cNvSpPr/>
          <p:nvPr/>
        </p:nvSpPr>
        <p:spPr>
          <a:xfrm>
            <a:off x="3902352" y="3323997"/>
            <a:ext cx="1648392" cy="59839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D18C168-712D-FEC6-4ABC-E2F23BBD2316}"/>
              </a:ext>
            </a:extLst>
          </p:cNvPr>
          <p:cNvSpPr/>
          <p:nvPr/>
        </p:nvSpPr>
        <p:spPr>
          <a:xfrm>
            <a:off x="5814057" y="3509586"/>
            <a:ext cx="1896362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43D6607-CDBF-3735-A010-7CA81BE661BD}"/>
              </a:ext>
            </a:extLst>
          </p:cNvPr>
          <p:cNvSpPr/>
          <p:nvPr/>
        </p:nvSpPr>
        <p:spPr>
          <a:xfrm>
            <a:off x="3006863" y="425976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5559165-D24C-E3D2-42EF-F5F4C4304969}"/>
              </a:ext>
            </a:extLst>
          </p:cNvPr>
          <p:cNvSpPr/>
          <p:nvPr/>
        </p:nvSpPr>
        <p:spPr>
          <a:xfrm>
            <a:off x="4261794" y="2299352"/>
            <a:ext cx="2716306" cy="102197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9ACBE3AB-0D8F-28D6-5E24-F2C2B1BB28EA}"/>
              </a:ext>
            </a:extLst>
          </p:cNvPr>
          <p:cNvSpPr txBox="1">
            <a:spLocks/>
          </p:cNvSpPr>
          <p:nvPr/>
        </p:nvSpPr>
        <p:spPr>
          <a:xfrm>
            <a:off x="5897810" y="940066"/>
            <a:ext cx="1149979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Sunlight</a:t>
            </a:r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EB1D32-E877-82DB-7F19-6F25B60746F6}"/>
              </a:ext>
            </a:extLst>
          </p:cNvPr>
          <p:cNvSpPr/>
          <p:nvPr/>
        </p:nvSpPr>
        <p:spPr>
          <a:xfrm>
            <a:off x="7710419" y="242047"/>
            <a:ext cx="900953" cy="900953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1C4EB1-2B4C-01E3-D381-F0D3ED1D30B7}"/>
              </a:ext>
            </a:extLst>
          </p:cNvPr>
          <p:cNvCxnSpPr>
            <a:cxnSpLocks/>
          </p:cNvCxnSpPr>
          <p:nvPr/>
        </p:nvCxnSpPr>
        <p:spPr>
          <a:xfrm flipH="1">
            <a:off x="6211803" y="1011658"/>
            <a:ext cx="1345444" cy="918742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5E0FC0-BF35-5292-BD77-2A5F55EEB636}"/>
              </a:ext>
            </a:extLst>
          </p:cNvPr>
          <p:cNvCxnSpPr>
            <a:cxnSpLocks/>
          </p:cNvCxnSpPr>
          <p:nvPr/>
        </p:nvCxnSpPr>
        <p:spPr>
          <a:xfrm flipH="1">
            <a:off x="6941194" y="1161692"/>
            <a:ext cx="828602" cy="1030889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A930C9-69B0-4B8D-0B08-F23DF0ADEA3D}"/>
              </a:ext>
            </a:extLst>
          </p:cNvPr>
          <p:cNvCxnSpPr>
            <a:cxnSpLocks/>
          </p:cNvCxnSpPr>
          <p:nvPr/>
        </p:nvCxnSpPr>
        <p:spPr>
          <a:xfrm flipH="1">
            <a:off x="7911845" y="1236526"/>
            <a:ext cx="130822" cy="1245966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Content Placeholder 14">
            <a:extLst>
              <a:ext uri="{FF2B5EF4-FFF2-40B4-BE49-F238E27FC236}">
                <a16:creationId xmlns:a16="http://schemas.microsoft.com/office/drawing/2014/main" id="{48925E3E-54CC-623B-FDB3-BF0710A648A2}"/>
              </a:ext>
            </a:extLst>
          </p:cNvPr>
          <p:cNvSpPr txBox="1">
            <a:spLocks/>
          </p:cNvSpPr>
          <p:nvPr/>
        </p:nvSpPr>
        <p:spPr>
          <a:xfrm>
            <a:off x="9673755" y="3798097"/>
            <a:ext cx="908458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Shade</a:t>
            </a:r>
            <a:endParaRPr lang="en-GB" dirty="0"/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FC6857CF-16E9-1455-6642-FCE883F37F48}"/>
              </a:ext>
            </a:extLst>
          </p:cNvPr>
          <p:cNvSpPr/>
          <p:nvPr/>
        </p:nvSpPr>
        <p:spPr>
          <a:xfrm rot="16708167">
            <a:off x="9949164" y="2178964"/>
            <a:ext cx="439270" cy="2495203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70F377A-037A-CE36-577A-2866BAB1F716}"/>
              </a:ext>
            </a:extLst>
          </p:cNvPr>
          <p:cNvSpPr/>
          <p:nvPr/>
        </p:nvSpPr>
        <p:spPr>
          <a:xfrm>
            <a:off x="7648030" y="258630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9E2542-7FBE-CE9D-96D6-2A24F4F92A2F}"/>
              </a:ext>
            </a:extLst>
          </p:cNvPr>
          <p:cNvCxnSpPr>
            <a:cxnSpLocks/>
          </p:cNvCxnSpPr>
          <p:nvPr/>
        </p:nvCxnSpPr>
        <p:spPr>
          <a:xfrm flipH="1">
            <a:off x="7975354" y="3623194"/>
            <a:ext cx="67313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05852B-2C3D-8F02-B6D2-4CFFC7DF0DB5}"/>
              </a:ext>
            </a:extLst>
          </p:cNvPr>
          <p:cNvCxnSpPr>
            <a:cxnSpLocks/>
          </p:cNvCxnSpPr>
          <p:nvPr/>
        </p:nvCxnSpPr>
        <p:spPr>
          <a:xfrm>
            <a:off x="8390213" y="3623194"/>
            <a:ext cx="29118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85397A-236B-5618-F94D-11F70448C54F}"/>
              </a:ext>
            </a:extLst>
          </p:cNvPr>
          <p:cNvCxnSpPr>
            <a:cxnSpLocks/>
          </p:cNvCxnSpPr>
          <p:nvPr/>
        </p:nvCxnSpPr>
        <p:spPr>
          <a:xfrm>
            <a:off x="8739925" y="3623194"/>
            <a:ext cx="6391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CC3361-0C41-AF94-BDE9-38B0567B8791}"/>
              </a:ext>
            </a:extLst>
          </p:cNvPr>
          <p:cNvCxnSpPr>
            <a:cxnSpLocks/>
          </p:cNvCxnSpPr>
          <p:nvPr/>
        </p:nvCxnSpPr>
        <p:spPr>
          <a:xfrm>
            <a:off x="9053382" y="3627053"/>
            <a:ext cx="14007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B080FD-2CBB-1935-17EF-23573737156A}"/>
              </a:ext>
            </a:extLst>
          </p:cNvPr>
          <p:cNvCxnSpPr>
            <a:cxnSpLocks/>
          </p:cNvCxnSpPr>
          <p:nvPr/>
        </p:nvCxnSpPr>
        <p:spPr>
          <a:xfrm>
            <a:off x="9359376" y="3623194"/>
            <a:ext cx="251990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Arrow: Down 47">
            <a:extLst>
              <a:ext uri="{FF2B5EF4-FFF2-40B4-BE49-F238E27FC236}">
                <a16:creationId xmlns:a16="http://schemas.microsoft.com/office/drawing/2014/main" id="{78F66C4E-9E4D-0908-8A6D-6E7A3D55662F}"/>
              </a:ext>
            </a:extLst>
          </p:cNvPr>
          <p:cNvSpPr/>
          <p:nvPr/>
        </p:nvSpPr>
        <p:spPr>
          <a:xfrm>
            <a:off x="1343821" y="2359457"/>
            <a:ext cx="1255047" cy="354380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Content Placeholder 14">
            <a:extLst>
              <a:ext uri="{FF2B5EF4-FFF2-40B4-BE49-F238E27FC236}">
                <a16:creationId xmlns:a16="http://schemas.microsoft.com/office/drawing/2014/main" id="{BD2C420D-A225-D2F7-F0D7-5FD6FF7C63D1}"/>
              </a:ext>
            </a:extLst>
          </p:cNvPr>
          <p:cNvSpPr txBox="1">
            <a:spLocks/>
          </p:cNvSpPr>
          <p:nvPr/>
        </p:nvSpPr>
        <p:spPr>
          <a:xfrm>
            <a:off x="612535" y="2865809"/>
            <a:ext cx="997252" cy="10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Gravity / load</a:t>
            </a:r>
            <a:endParaRPr lang="en-GB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C7B06E0-1908-3BEE-34E0-3932FF762613}"/>
              </a:ext>
            </a:extLst>
          </p:cNvPr>
          <p:cNvSpPr/>
          <p:nvPr/>
        </p:nvSpPr>
        <p:spPr>
          <a:xfrm>
            <a:off x="2880926" y="4212066"/>
            <a:ext cx="4598895" cy="757973"/>
          </a:xfrm>
          <a:custGeom>
            <a:avLst/>
            <a:gdLst>
              <a:gd name="connsiteX0" fmla="*/ 0 w 4598895"/>
              <a:gd name="connsiteY0" fmla="*/ 578532 h 757973"/>
              <a:gd name="connsiteX1" fmla="*/ 1304365 w 4598895"/>
              <a:gd name="connsiteY1" fmla="*/ 309 h 757973"/>
              <a:gd name="connsiteX2" fmla="*/ 2796989 w 4598895"/>
              <a:gd name="connsiteY2" fmla="*/ 645768 h 757973"/>
              <a:gd name="connsiteX3" fmla="*/ 4598895 w 4598895"/>
              <a:gd name="connsiteY3" fmla="*/ 753344 h 75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8895" h="757973">
                <a:moveTo>
                  <a:pt x="0" y="578532"/>
                </a:moveTo>
                <a:cubicBezTo>
                  <a:pt x="419100" y="283817"/>
                  <a:pt x="838200" y="-10897"/>
                  <a:pt x="1304365" y="309"/>
                </a:cubicBezTo>
                <a:cubicBezTo>
                  <a:pt x="1770530" y="11515"/>
                  <a:pt x="2247901" y="520262"/>
                  <a:pt x="2796989" y="645768"/>
                </a:cubicBezTo>
                <a:cubicBezTo>
                  <a:pt x="3346077" y="771274"/>
                  <a:pt x="4332195" y="762309"/>
                  <a:pt x="4598895" y="753344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3B8000F-423E-C978-0774-A8EF0D8831C9}"/>
              </a:ext>
            </a:extLst>
          </p:cNvPr>
          <p:cNvSpPr/>
          <p:nvPr/>
        </p:nvSpPr>
        <p:spPr>
          <a:xfrm>
            <a:off x="2944906" y="2097552"/>
            <a:ext cx="4988859" cy="743455"/>
          </a:xfrm>
          <a:custGeom>
            <a:avLst/>
            <a:gdLst>
              <a:gd name="connsiteX0" fmla="*/ 0 w 4988859"/>
              <a:gd name="connsiteY0" fmla="*/ 685989 h 743455"/>
              <a:gd name="connsiteX1" fmla="*/ 1627094 w 4988859"/>
              <a:gd name="connsiteY1" fmla="*/ 591860 h 743455"/>
              <a:gd name="connsiteX2" fmla="*/ 2689412 w 4988859"/>
              <a:gd name="connsiteY2" fmla="*/ 189 h 743455"/>
              <a:gd name="connsiteX3" fmla="*/ 3576918 w 4988859"/>
              <a:gd name="connsiteY3" fmla="*/ 659095 h 743455"/>
              <a:gd name="connsiteX4" fmla="*/ 4988859 w 4988859"/>
              <a:gd name="connsiteY4" fmla="*/ 712883 h 74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8859" h="743455">
                <a:moveTo>
                  <a:pt x="0" y="685989"/>
                </a:moveTo>
                <a:cubicBezTo>
                  <a:pt x="589429" y="696074"/>
                  <a:pt x="1178859" y="706160"/>
                  <a:pt x="1627094" y="591860"/>
                </a:cubicBezTo>
                <a:cubicBezTo>
                  <a:pt x="2075329" y="477560"/>
                  <a:pt x="2364441" y="-11017"/>
                  <a:pt x="2689412" y="189"/>
                </a:cubicBezTo>
                <a:cubicBezTo>
                  <a:pt x="3014383" y="11395"/>
                  <a:pt x="3193677" y="540313"/>
                  <a:pt x="3576918" y="659095"/>
                </a:cubicBezTo>
                <a:cubicBezTo>
                  <a:pt x="3960159" y="777877"/>
                  <a:pt x="4937312" y="746501"/>
                  <a:pt x="4988859" y="712883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BC566CC-2BB8-F112-2CB9-B06EDCFCB556}"/>
              </a:ext>
            </a:extLst>
          </p:cNvPr>
          <p:cNvSpPr/>
          <p:nvPr/>
        </p:nvSpPr>
        <p:spPr>
          <a:xfrm>
            <a:off x="3123068" y="3464847"/>
            <a:ext cx="4371263" cy="591086"/>
          </a:xfrm>
          <a:custGeom>
            <a:avLst/>
            <a:gdLst>
              <a:gd name="connsiteX0" fmla="*/ 4693023 w 4693023"/>
              <a:gd name="connsiteY0" fmla="*/ 308623 h 782272"/>
              <a:gd name="connsiteX1" fmla="*/ 3845859 w 4693023"/>
              <a:gd name="connsiteY1" fmla="*/ 12788 h 782272"/>
              <a:gd name="connsiteX2" fmla="*/ 2528047 w 4693023"/>
              <a:gd name="connsiteY2" fmla="*/ 685141 h 782272"/>
              <a:gd name="connsiteX3" fmla="*/ 0 w 4693023"/>
              <a:gd name="connsiteY3" fmla="*/ 779270 h 78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3023" h="782272">
                <a:moveTo>
                  <a:pt x="4693023" y="308623"/>
                </a:moveTo>
                <a:cubicBezTo>
                  <a:pt x="4449855" y="129329"/>
                  <a:pt x="4206688" y="-49965"/>
                  <a:pt x="3845859" y="12788"/>
                </a:cubicBezTo>
                <a:cubicBezTo>
                  <a:pt x="3485030" y="75541"/>
                  <a:pt x="3169023" y="557394"/>
                  <a:pt x="2528047" y="685141"/>
                </a:cubicBezTo>
                <a:cubicBezTo>
                  <a:pt x="1887070" y="812888"/>
                  <a:pt x="351865" y="777029"/>
                  <a:pt x="0" y="779270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2626E6D-F36D-E0C1-4965-D31E1EDF585F}"/>
              </a:ext>
            </a:extLst>
          </p:cNvPr>
          <p:cNvCxnSpPr/>
          <p:nvPr/>
        </p:nvCxnSpPr>
        <p:spPr>
          <a:xfrm>
            <a:off x="2848411" y="5390028"/>
            <a:ext cx="4647005" cy="1784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14">
            <a:extLst>
              <a:ext uri="{FF2B5EF4-FFF2-40B4-BE49-F238E27FC236}">
                <a16:creationId xmlns:a16="http://schemas.microsoft.com/office/drawing/2014/main" id="{CD4047F2-6D1C-B6DA-458A-73BCF55FC957}"/>
              </a:ext>
            </a:extLst>
          </p:cNvPr>
          <p:cNvSpPr txBox="1">
            <a:spLocks/>
          </p:cNvSpPr>
          <p:nvPr/>
        </p:nvSpPr>
        <p:spPr>
          <a:xfrm>
            <a:off x="3185774" y="235473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Airflow</a:t>
            </a:r>
            <a:endParaRPr lang="en-GB" dirty="0"/>
          </a:p>
        </p:txBody>
      </p:sp>
      <p:sp>
        <p:nvSpPr>
          <p:cNvPr id="58" name="Partial Circle 57">
            <a:extLst>
              <a:ext uri="{FF2B5EF4-FFF2-40B4-BE49-F238E27FC236}">
                <a16:creationId xmlns:a16="http://schemas.microsoft.com/office/drawing/2014/main" id="{F75C891F-7132-5A8B-21B3-5DC9D575A5CA}"/>
              </a:ext>
            </a:extLst>
          </p:cNvPr>
          <p:cNvSpPr/>
          <p:nvPr/>
        </p:nvSpPr>
        <p:spPr>
          <a:xfrm rot="19451740">
            <a:off x="3568431" y="5304323"/>
            <a:ext cx="936963" cy="546508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9" name="Content Placeholder 14">
            <a:extLst>
              <a:ext uri="{FF2B5EF4-FFF2-40B4-BE49-F238E27FC236}">
                <a16:creationId xmlns:a16="http://schemas.microsoft.com/office/drawing/2014/main" id="{AD0250E6-81D7-5276-2A27-B89A947D9AAC}"/>
              </a:ext>
            </a:extLst>
          </p:cNvPr>
          <p:cNvSpPr txBox="1">
            <a:spLocks/>
          </p:cNvSpPr>
          <p:nvPr/>
        </p:nvSpPr>
        <p:spPr>
          <a:xfrm>
            <a:off x="3468308" y="5953749"/>
            <a:ext cx="1585960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Animals</a:t>
            </a:r>
            <a:endParaRPr lang="en-GB" dirty="0"/>
          </a:p>
        </p:txBody>
      </p:sp>
      <p:sp>
        <p:nvSpPr>
          <p:cNvPr id="60" name="Partial Circle 59">
            <a:extLst>
              <a:ext uri="{FF2B5EF4-FFF2-40B4-BE49-F238E27FC236}">
                <a16:creationId xmlns:a16="http://schemas.microsoft.com/office/drawing/2014/main" id="{81CA912A-6C19-ADAF-1639-4D98D517725B}"/>
              </a:ext>
            </a:extLst>
          </p:cNvPr>
          <p:cNvSpPr/>
          <p:nvPr/>
        </p:nvSpPr>
        <p:spPr>
          <a:xfrm rot="2148260" flipH="1">
            <a:off x="5958172" y="5594317"/>
            <a:ext cx="786076" cy="460287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5B3308-3AEB-09DF-29FB-427646E60869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7073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24424</TotalTime>
  <Words>1513</Words>
  <Application>Microsoft Office PowerPoint</Application>
  <PresentationFormat>Widescreen</PresentationFormat>
  <Paragraphs>309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Trebuchet MS</vt:lpstr>
      <vt:lpstr>Wingdings</vt:lpstr>
      <vt:lpstr>Wingdings 3</vt:lpstr>
      <vt:lpstr>Facet</vt:lpstr>
      <vt:lpstr>Bonsai On A Budget</vt:lpstr>
      <vt:lpstr>Learning Outcomes </vt:lpstr>
      <vt:lpstr>Bonsai: A Potted History </vt:lpstr>
      <vt:lpstr>Bonsai: Art &amp; Science </vt:lpstr>
      <vt:lpstr>Pragmatism 1</vt:lpstr>
      <vt:lpstr>What Kind Of Tree Is A “Bonsai”, Anyway? (Trick question alert!)</vt:lpstr>
      <vt:lpstr>I Had One Once, But It Died What a bonsai needs to survive</vt:lpstr>
      <vt:lpstr>Authenticity &amp; Drama</vt:lpstr>
      <vt:lpstr>Arboriculture 101 What shapes a tree?</vt:lpstr>
      <vt:lpstr>Authenticity &amp; Age What makes a tree look mature?</vt:lpstr>
      <vt:lpstr>Drama &amp; Perspective What makes a tree stand out?</vt:lpstr>
      <vt:lpstr>Flaws What gives the game away?</vt:lpstr>
      <vt:lpstr>Bonsai Styles The most common four of… thirty?  Really?!?</vt:lpstr>
      <vt:lpstr>Pragmatism 2</vt:lpstr>
      <vt:lpstr>Bonsai Lifecycle </vt:lpstr>
      <vt:lpstr>Repotting </vt:lpstr>
      <vt:lpstr>Pruning Broadleaf Trees Playing In Easy Mode</vt:lpstr>
      <vt:lpstr>Pruning Conifers Getting trickier</vt:lpstr>
      <vt:lpstr>Wiring H2</vt:lpstr>
      <vt:lpstr>Thanks For Attending!</vt:lpstr>
      <vt:lpstr>H1 H2</vt:lpstr>
      <vt:lpstr>Appendices</vt:lpstr>
      <vt:lpstr>Woody Plants: A Family Tree Evolution From A Bonsai Pruner’s Perspective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Bonsai On A Budget</dc:title>
  <dc:creator>Alex Labram</dc:creator>
  <cp:lastModifiedBy>Alex Labram</cp:lastModifiedBy>
  <cp:revision>20</cp:revision>
  <dcterms:created xsi:type="dcterms:W3CDTF">2024-04-06T11:33:48Z</dcterms:created>
  <dcterms:modified xsi:type="dcterms:W3CDTF">2024-06-06T15:45:57Z</dcterms:modified>
</cp:coreProperties>
</file>