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23"/>
  </p:notesMasterIdLst>
  <p:sldIdLst>
    <p:sldId id="256" r:id="rId2"/>
    <p:sldId id="257" r:id="rId3"/>
    <p:sldId id="282" r:id="rId4"/>
    <p:sldId id="258" r:id="rId5"/>
    <p:sldId id="260" r:id="rId6"/>
    <p:sldId id="262" r:id="rId7"/>
    <p:sldId id="265" r:id="rId8"/>
    <p:sldId id="266" r:id="rId9"/>
    <p:sldId id="283" r:id="rId10"/>
    <p:sldId id="263" r:id="rId11"/>
    <p:sldId id="277" r:id="rId12"/>
    <p:sldId id="267" r:id="rId13"/>
    <p:sldId id="281" r:id="rId14"/>
    <p:sldId id="271" r:id="rId15"/>
    <p:sldId id="272" r:id="rId16"/>
    <p:sldId id="259" r:id="rId17"/>
    <p:sldId id="276" r:id="rId18"/>
    <p:sldId id="278" r:id="rId19"/>
    <p:sldId id="286" r:id="rId20"/>
    <p:sldId id="298" r:id="rId21"/>
    <p:sldId id="28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4E5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04D6C-E348-4888-BF53-7D909358081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E7104-07E6-4433-AFA2-7ACC21A32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04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May 2025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FED29D-3814-2F10-FB43-1B9F6C93C75F}"/>
              </a:ext>
            </a:extLst>
          </p:cNvPr>
          <p:cNvGrpSpPr/>
          <p:nvPr/>
        </p:nvGrpSpPr>
        <p:grpSpPr>
          <a:xfrm>
            <a:off x="606114" y="4663538"/>
            <a:ext cx="1801905" cy="1799092"/>
            <a:chOff x="606114" y="4663538"/>
            <a:chExt cx="1801905" cy="17990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62E7D7-465D-67E7-297B-300075C20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114" y="4663538"/>
              <a:ext cx="1801905" cy="11835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982023-5837-5127-BA43-D3D613DB4D9F}"/>
                </a:ext>
              </a:extLst>
            </p:cNvPr>
            <p:cNvSpPr txBox="1"/>
            <p:nvPr/>
          </p:nvSpPr>
          <p:spPr>
            <a:xfrm>
              <a:off x="606114" y="5847077"/>
              <a:ext cx="180190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Nemeta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 Bonsai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nemeta.co.uk</a:t>
              </a:r>
              <a:endParaRPr lang="en-GB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657419-78E6-1361-CF7A-12B75EC3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7" y="4914253"/>
            <a:ext cx="2649282" cy="1240600"/>
          </a:xfrm>
          <a:prstGeom prst="rect">
            <a:avLst/>
          </a:prstGeom>
          <a:solidFill>
            <a:srgbClr val="4E5F3F"/>
          </a:solidFill>
        </p:spPr>
      </p:pic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Arboriculture 101</a:t>
            </a:r>
            <a:br>
              <a:rPr lang="en-US" dirty="0"/>
            </a:br>
            <a:r>
              <a:rPr lang="en-US" sz="2800" dirty="0"/>
              <a:t>What shapes a tree?</a:t>
            </a:r>
            <a:endParaRPr lang="en-GB" sz="2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BDDDF55-8F62-34A3-0522-D37C6EA4B2D6}"/>
              </a:ext>
            </a:extLst>
          </p:cNvPr>
          <p:cNvSpPr/>
          <p:nvPr/>
        </p:nvSpPr>
        <p:spPr>
          <a:xfrm rot="16708167">
            <a:off x="4737357" y="4344386"/>
            <a:ext cx="439270" cy="134133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C5D4CF2-461E-D233-F427-0FCADD4B05DE}"/>
              </a:ext>
            </a:extLst>
          </p:cNvPr>
          <p:cNvSpPr/>
          <p:nvPr/>
        </p:nvSpPr>
        <p:spPr>
          <a:xfrm rot="3784477">
            <a:off x="5982135" y="3660461"/>
            <a:ext cx="459337" cy="149951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8FB6D7-C0C0-3169-7710-915437885FE5}"/>
              </a:ext>
            </a:extLst>
          </p:cNvPr>
          <p:cNvSpPr/>
          <p:nvPr/>
        </p:nvSpPr>
        <p:spPr>
          <a:xfrm rot="19018870">
            <a:off x="5032178" y="3379601"/>
            <a:ext cx="311814" cy="1151965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FD77786-7517-4BA7-8B52-C875228FFF91}"/>
              </a:ext>
            </a:extLst>
          </p:cNvPr>
          <p:cNvSpPr/>
          <p:nvPr/>
        </p:nvSpPr>
        <p:spPr>
          <a:xfrm>
            <a:off x="5333634" y="3092728"/>
            <a:ext cx="572626" cy="311971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527A6D-5691-1C6F-B914-9DEE0667F1E4}"/>
              </a:ext>
            </a:extLst>
          </p:cNvPr>
          <p:cNvSpPr/>
          <p:nvPr/>
        </p:nvSpPr>
        <p:spPr>
          <a:xfrm>
            <a:off x="3902352" y="3323997"/>
            <a:ext cx="1648392" cy="5983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D18C168-712D-FEC6-4ABC-E2F23BBD2316}"/>
              </a:ext>
            </a:extLst>
          </p:cNvPr>
          <p:cNvSpPr/>
          <p:nvPr/>
        </p:nvSpPr>
        <p:spPr>
          <a:xfrm>
            <a:off x="5814057" y="3509586"/>
            <a:ext cx="1896362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3D6607-CDBF-3735-A010-7CA81BE661BD}"/>
              </a:ext>
            </a:extLst>
          </p:cNvPr>
          <p:cNvSpPr/>
          <p:nvPr/>
        </p:nvSpPr>
        <p:spPr>
          <a:xfrm>
            <a:off x="3006863" y="425976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5559165-D24C-E3D2-42EF-F5F4C4304969}"/>
              </a:ext>
            </a:extLst>
          </p:cNvPr>
          <p:cNvSpPr/>
          <p:nvPr/>
        </p:nvSpPr>
        <p:spPr>
          <a:xfrm>
            <a:off x="4261794" y="2299352"/>
            <a:ext cx="2716306" cy="1021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ACBE3AB-0D8F-28D6-5E24-F2C2B1BB28EA}"/>
              </a:ext>
            </a:extLst>
          </p:cNvPr>
          <p:cNvSpPr txBox="1">
            <a:spLocks/>
          </p:cNvSpPr>
          <p:nvPr/>
        </p:nvSpPr>
        <p:spPr>
          <a:xfrm>
            <a:off x="5897810" y="940066"/>
            <a:ext cx="1149979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Sunlight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1D32-E877-82DB-7F19-6F25B60746F6}"/>
              </a:ext>
            </a:extLst>
          </p:cNvPr>
          <p:cNvSpPr/>
          <p:nvPr/>
        </p:nvSpPr>
        <p:spPr>
          <a:xfrm>
            <a:off x="7710419" y="242047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1C4EB1-2B4C-01E3-D381-F0D3ED1D30B7}"/>
              </a:ext>
            </a:extLst>
          </p:cNvPr>
          <p:cNvCxnSpPr>
            <a:cxnSpLocks/>
          </p:cNvCxnSpPr>
          <p:nvPr/>
        </p:nvCxnSpPr>
        <p:spPr>
          <a:xfrm flipH="1">
            <a:off x="6211803" y="1011658"/>
            <a:ext cx="1345444" cy="918742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E0FC0-BF35-5292-BD77-2A5F55EEB636}"/>
              </a:ext>
            </a:extLst>
          </p:cNvPr>
          <p:cNvCxnSpPr>
            <a:cxnSpLocks/>
          </p:cNvCxnSpPr>
          <p:nvPr/>
        </p:nvCxnSpPr>
        <p:spPr>
          <a:xfrm flipH="1">
            <a:off x="6941194" y="1161692"/>
            <a:ext cx="828602" cy="10308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0C9-69B0-4B8D-0B08-F23DF0ADEA3D}"/>
              </a:ext>
            </a:extLst>
          </p:cNvPr>
          <p:cNvCxnSpPr>
            <a:cxnSpLocks/>
          </p:cNvCxnSpPr>
          <p:nvPr/>
        </p:nvCxnSpPr>
        <p:spPr>
          <a:xfrm flipH="1">
            <a:off x="7911845" y="1236526"/>
            <a:ext cx="130822" cy="12459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48925E3E-54CC-623B-FDB3-BF0710A648A2}"/>
              </a:ext>
            </a:extLst>
          </p:cNvPr>
          <p:cNvSpPr txBox="1">
            <a:spLocks/>
          </p:cNvSpPr>
          <p:nvPr/>
        </p:nvSpPr>
        <p:spPr>
          <a:xfrm>
            <a:off x="9673755" y="379809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Shade</a:t>
            </a:r>
            <a:endParaRPr lang="en-GB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6857CF-16E9-1455-6642-FCE883F37F48}"/>
              </a:ext>
            </a:extLst>
          </p:cNvPr>
          <p:cNvSpPr/>
          <p:nvPr/>
        </p:nvSpPr>
        <p:spPr>
          <a:xfrm rot="16708167">
            <a:off x="9949164" y="2178964"/>
            <a:ext cx="439270" cy="249520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0F377A-037A-CE36-577A-2866BAB1F716}"/>
              </a:ext>
            </a:extLst>
          </p:cNvPr>
          <p:cNvSpPr/>
          <p:nvPr/>
        </p:nvSpPr>
        <p:spPr>
          <a:xfrm>
            <a:off x="7648030" y="258630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E2542-7FBE-CE9D-96D6-2A24F4F92A2F}"/>
              </a:ext>
            </a:extLst>
          </p:cNvPr>
          <p:cNvCxnSpPr>
            <a:cxnSpLocks/>
          </p:cNvCxnSpPr>
          <p:nvPr/>
        </p:nvCxnSpPr>
        <p:spPr>
          <a:xfrm flipH="1">
            <a:off x="7975354" y="3623194"/>
            <a:ext cx="67313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5852B-2C3D-8F02-B6D2-4CFFC7DF0DB5}"/>
              </a:ext>
            </a:extLst>
          </p:cNvPr>
          <p:cNvCxnSpPr>
            <a:cxnSpLocks/>
          </p:cNvCxnSpPr>
          <p:nvPr/>
        </p:nvCxnSpPr>
        <p:spPr>
          <a:xfrm>
            <a:off x="8390213" y="3623194"/>
            <a:ext cx="29118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5397A-236B-5618-F94D-11F70448C54F}"/>
              </a:ext>
            </a:extLst>
          </p:cNvPr>
          <p:cNvCxnSpPr>
            <a:cxnSpLocks/>
          </p:cNvCxnSpPr>
          <p:nvPr/>
        </p:nvCxnSpPr>
        <p:spPr>
          <a:xfrm>
            <a:off x="8739925" y="3623194"/>
            <a:ext cx="6391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C3361-0C41-AF94-BDE9-38B0567B8791}"/>
              </a:ext>
            </a:extLst>
          </p:cNvPr>
          <p:cNvCxnSpPr>
            <a:cxnSpLocks/>
          </p:cNvCxnSpPr>
          <p:nvPr/>
        </p:nvCxnSpPr>
        <p:spPr>
          <a:xfrm>
            <a:off x="9053382" y="3627053"/>
            <a:ext cx="14007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080FD-2CBB-1935-17EF-23573737156A}"/>
              </a:ext>
            </a:extLst>
          </p:cNvPr>
          <p:cNvCxnSpPr>
            <a:cxnSpLocks/>
          </p:cNvCxnSpPr>
          <p:nvPr/>
        </p:nvCxnSpPr>
        <p:spPr>
          <a:xfrm>
            <a:off x="9359376" y="3623194"/>
            <a:ext cx="251990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8F66C4E-9E4D-0908-8A6D-6E7A3D55662F}"/>
              </a:ext>
            </a:extLst>
          </p:cNvPr>
          <p:cNvSpPr/>
          <p:nvPr/>
        </p:nvSpPr>
        <p:spPr>
          <a:xfrm>
            <a:off x="1343821" y="2359457"/>
            <a:ext cx="1255047" cy="3543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BD2C420D-A225-D2F7-F0D7-5FD6FF7C63D1}"/>
              </a:ext>
            </a:extLst>
          </p:cNvPr>
          <p:cNvSpPr txBox="1">
            <a:spLocks/>
          </p:cNvSpPr>
          <p:nvPr/>
        </p:nvSpPr>
        <p:spPr>
          <a:xfrm>
            <a:off x="612535" y="2865809"/>
            <a:ext cx="997252" cy="10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Gravity / load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B06E0-1908-3BEE-34E0-3932FF762613}"/>
              </a:ext>
            </a:extLst>
          </p:cNvPr>
          <p:cNvSpPr/>
          <p:nvPr/>
        </p:nvSpPr>
        <p:spPr>
          <a:xfrm>
            <a:off x="2880926" y="4212066"/>
            <a:ext cx="4598895" cy="757973"/>
          </a:xfrm>
          <a:custGeom>
            <a:avLst/>
            <a:gdLst>
              <a:gd name="connsiteX0" fmla="*/ 0 w 4598895"/>
              <a:gd name="connsiteY0" fmla="*/ 578532 h 757973"/>
              <a:gd name="connsiteX1" fmla="*/ 1304365 w 4598895"/>
              <a:gd name="connsiteY1" fmla="*/ 309 h 757973"/>
              <a:gd name="connsiteX2" fmla="*/ 2796989 w 4598895"/>
              <a:gd name="connsiteY2" fmla="*/ 645768 h 757973"/>
              <a:gd name="connsiteX3" fmla="*/ 4598895 w 4598895"/>
              <a:gd name="connsiteY3" fmla="*/ 753344 h 7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895" h="757973">
                <a:moveTo>
                  <a:pt x="0" y="578532"/>
                </a:moveTo>
                <a:cubicBezTo>
                  <a:pt x="419100" y="283817"/>
                  <a:pt x="838200" y="-10897"/>
                  <a:pt x="1304365" y="309"/>
                </a:cubicBezTo>
                <a:cubicBezTo>
                  <a:pt x="1770530" y="11515"/>
                  <a:pt x="2247901" y="520262"/>
                  <a:pt x="2796989" y="645768"/>
                </a:cubicBezTo>
                <a:cubicBezTo>
                  <a:pt x="3346077" y="771274"/>
                  <a:pt x="4332195" y="762309"/>
                  <a:pt x="4598895" y="75334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B8000F-423E-C978-0774-A8EF0D8831C9}"/>
              </a:ext>
            </a:extLst>
          </p:cNvPr>
          <p:cNvSpPr/>
          <p:nvPr/>
        </p:nvSpPr>
        <p:spPr>
          <a:xfrm>
            <a:off x="2944906" y="2097552"/>
            <a:ext cx="4988859" cy="743455"/>
          </a:xfrm>
          <a:custGeom>
            <a:avLst/>
            <a:gdLst>
              <a:gd name="connsiteX0" fmla="*/ 0 w 4988859"/>
              <a:gd name="connsiteY0" fmla="*/ 685989 h 743455"/>
              <a:gd name="connsiteX1" fmla="*/ 1627094 w 4988859"/>
              <a:gd name="connsiteY1" fmla="*/ 591860 h 743455"/>
              <a:gd name="connsiteX2" fmla="*/ 2689412 w 4988859"/>
              <a:gd name="connsiteY2" fmla="*/ 189 h 743455"/>
              <a:gd name="connsiteX3" fmla="*/ 3576918 w 4988859"/>
              <a:gd name="connsiteY3" fmla="*/ 659095 h 743455"/>
              <a:gd name="connsiteX4" fmla="*/ 4988859 w 4988859"/>
              <a:gd name="connsiteY4" fmla="*/ 712883 h 7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8859" h="743455">
                <a:moveTo>
                  <a:pt x="0" y="685989"/>
                </a:moveTo>
                <a:cubicBezTo>
                  <a:pt x="589429" y="696074"/>
                  <a:pt x="1178859" y="706160"/>
                  <a:pt x="1627094" y="591860"/>
                </a:cubicBezTo>
                <a:cubicBezTo>
                  <a:pt x="2075329" y="477560"/>
                  <a:pt x="2364441" y="-11017"/>
                  <a:pt x="2689412" y="189"/>
                </a:cubicBezTo>
                <a:cubicBezTo>
                  <a:pt x="3014383" y="11395"/>
                  <a:pt x="3193677" y="540313"/>
                  <a:pt x="3576918" y="659095"/>
                </a:cubicBezTo>
                <a:cubicBezTo>
                  <a:pt x="3960159" y="777877"/>
                  <a:pt x="4937312" y="746501"/>
                  <a:pt x="4988859" y="712883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C566CC-2BB8-F112-2CB9-B06EDCFCB556}"/>
              </a:ext>
            </a:extLst>
          </p:cNvPr>
          <p:cNvSpPr/>
          <p:nvPr/>
        </p:nvSpPr>
        <p:spPr>
          <a:xfrm>
            <a:off x="3123068" y="3464847"/>
            <a:ext cx="4371263" cy="591086"/>
          </a:xfrm>
          <a:custGeom>
            <a:avLst/>
            <a:gdLst>
              <a:gd name="connsiteX0" fmla="*/ 4693023 w 4693023"/>
              <a:gd name="connsiteY0" fmla="*/ 308623 h 782272"/>
              <a:gd name="connsiteX1" fmla="*/ 3845859 w 4693023"/>
              <a:gd name="connsiteY1" fmla="*/ 12788 h 782272"/>
              <a:gd name="connsiteX2" fmla="*/ 2528047 w 4693023"/>
              <a:gd name="connsiteY2" fmla="*/ 685141 h 782272"/>
              <a:gd name="connsiteX3" fmla="*/ 0 w 4693023"/>
              <a:gd name="connsiteY3" fmla="*/ 77927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023" h="782272">
                <a:moveTo>
                  <a:pt x="4693023" y="308623"/>
                </a:moveTo>
                <a:cubicBezTo>
                  <a:pt x="4449855" y="129329"/>
                  <a:pt x="4206688" y="-49965"/>
                  <a:pt x="3845859" y="12788"/>
                </a:cubicBezTo>
                <a:cubicBezTo>
                  <a:pt x="3485030" y="75541"/>
                  <a:pt x="3169023" y="557394"/>
                  <a:pt x="2528047" y="685141"/>
                </a:cubicBezTo>
                <a:cubicBezTo>
                  <a:pt x="1887070" y="812888"/>
                  <a:pt x="351865" y="777029"/>
                  <a:pt x="0" y="77927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626E6D-F36D-E0C1-4965-D31E1EDF585F}"/>
              </a:ext>
            </a:extLst>
          </p:cNvPr>
          <p:cNvCxnSpPr/>
          <p:nvPr/>
        </p:nvCxnSpPr>
        <p:spPr>
          <a:xfrm>
            <a:off x="2848411" y="5390028"/>
            <a:ext cx="4647005" cy="178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14">
            <a:extLst>
              <a:ext uri="{FF2B5EF4-FFF2-40B4-BE49-F238E27FC236}">
                <a16:creationId xmlns:a16="http://schemas.microsoft.com/office/drawing/2014/main" id="{CD4047F2-6D1C-B6DA-458A-73BCF55FC957}"/>
              </a:ext>
            </a:extLst>
          </p:cNvPr>
          <p:cNvSpPr txBox="1">
            <a:spLocks/>
          </p:cNvSpPr>
          <p:nvPr/>
        </p:nvSpPr>
        <p:spPr>
          <a:xfrm>
            <a:off x="3185774" y="235473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Airflow</a:t>
            </a:r>
            <a:endParaRPr lang="en-GB" dirty="0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F75C891F-7132-5A8B-21B3-5DC9D575A5CA}"/>
              </a:ext>
            </a:extLst>
          </p:cNvPr>
          <p:cNvSpPr/>
          <p:nvPr/>
        </p:nvSpPr>
        <p:spPr>
          <a:xfrm rot="19451740">
            <a:off x="3568431" y="5304323"/>
            <a:ext cx="936963" cy="546508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ontent Placeholder 14">
            <a:extLst>
              <a:ext uri="{FF2B5EF4-FFF2-40B4-BE49-F238E27FC236}">
                <a16:creationId xmlns:a16="http://schemas.microsoft.com/office/drawing/2014/main" id="{AD0250E6-81D7-5276-2A27-B89A947D9AAC}"/>
              </a:ext>
            </a:extLst>
          </p:cNvPr>
          <p:cNvSpPr txBox="1">
            <a:spLocks/>
          </p:cNvSpPr>
          <p:nvPr/>
        </p:nvSpPr>
        <p:spPr>
          <a:xfrm>
            <a:off x="3468308" y="5953749"/>
            <a:ext cx="1585960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Animals</a:t>
            </a:r>
            <a:endParaRPr lang="en-GB" dirty="0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81CA912A-6C19-ADAF-1639-4D98D517725B}"/>
              </a:ext>
            </a:extLst>
          </p:cNvPr>
          <p:cNvSpPr/>
          <p:nvPr/>
        </p:nvSpPr>
        <p:spPr>
          <a:xfrm rot="2148260" flipH="1">
            <a:off x="5958172" y="5594317"/>
            <a:ext cx="786076" cy="460287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70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back-bud less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proportionally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 / buttress</a:t>
            </a:r>
          </a:p>
          <a:p>
            <a:pPr lvl="1"/>
            <a:r>
              <a:rPr lang="en-US" dirty="0"/>
              <a:t>Trunk &amp; branch flare: from base to apex / tip</a:t>
            </a:r>
          </a:p>
          <a:p>
            <a:pPr lvl="1"/>
            <a:r>
              <a:rPr lang="en-US" dirty="0"/>
              <a:t>Trunk-to-branch (and branch to sub-branch) ratio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80E11-2DA9-F19A-F603-F0E3673750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77" y="1842246"/>
            <a:ext cx="3736152" cy="280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Art à la Japan</a:t>
            </a:r>
            <a:br>
              <a:rPr lang="en-US" dirty="0"/>
            </a:br>
            <a:r>
              <a:rPr lang="en-US" sz="2800" dirty="0"/>
              <a:t>Catching the eye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583214"/>
            <a:ext cx="5634317" cy="527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elements of visual design:</a:t>
            </a:r>
          </a:p>
          <a:p>
            <a:r>
              <a:rPr lang="en-US" dirty="0"/>
              <a:t>Movement &amp; rhythm</a:t>
            </a:r>
          </a:p>
          <a:p>
            <a:r>
              <a:rPr lang="en-US" dirty="0"/>
              <a:t>Balance: symmetry vs asymmetry</a:t>
            </a:r>
          </a:p>
          <a:p>
            <a:r>
              <a:rPr lang="en-US" dirty="0"/>
              <a:t>Similarity &amp; harmony vs contrast &amp; variety</a:t>
            </a:r>
          </a:p>
          <a:p>
            <a:r>
              <a:rPr lang="en-US" dirty="0"/>
              <a:t>Perspective &amp; proportion</a:t>
            </a:r>
          </a:p>
          <a:p>
            <a:r>
              <a:rPr lang="en-US" dirty="0"/>
              <a:t>Repetition &amp; continuation</a:t>
            </a:r>
          </a:p>
          <a:p>
            <a:r>
              <a:rPr lang="en-US" dirty="0"/>
              <a:t>Unity: wow factor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Japan-specific additions:</a:t>
            </a:r>
          </a:p>
          <a:p>
            <a:r>
              <a:rPr lang="en-US" dirty="0"/>
              <a:t>“</a:t>
            </a:r>
            <a:r>
              <a:rPr lang="en-US" dirty="0" err="1"/>
              <a:t>Wabisabi</a:t>
            </a:r>
            <a:r>
              <a:rPr lang="en-US" dirty="0"/>
              <a:t>” (</a:t>
            </a:r>
            <a:r>
              <a:rPr lang="ja-JP" altLang="en-US" dirty="0"/>
              <a:t>侘び寂び</a:t>
            </a:r>
            <a:r>
              <a:rPr lang="en-US" dirty="0"/>
              <a:t> – literally “forlorn rusticism”): austere, naturalistic, often hard-worn beauty and elegance</a:t>
            </a:r>
          </a:p>
          <a:p>
            <a:r>
              <a:rPr lang="en-US" dirty="0"/>
              <a:t>Top-right to bottom-left traditional reading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FC98BA-4B9A-F5AB-188B-57B429CF9F30}"/>
              </a:ext>
            </a:extLst>
          </p:cNvPr>
          <p:cNvSpPr txBox="1">
            <a:spLocks/>
          </p:cNvSpPr>
          <p:nvPr/>
        </p:nvSpPr>
        <p:spPr>
          <a:xfrm>
            <a:off x="884332" y="5467529"/>
            <a:ext cx="4206808" cy="115196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It is self-evident that nothing concerning art is self-evident.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accent2"/>
                </a:solidFill>
              </a:rPr>
              <a:t>- Theodore Adorno (1969)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196C86-3601-0048-86C2-673D2B26F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" t="15585" r="2614" b="10910"/>
          <a:stretch/>
        </p:blipFill>
        <p:spPr>
          <a:xfrm>
            <a:off x="884332" y="2012522"/>
            <a:ext cx="4206808" cy="32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0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in imitation of wind-flow or trunk death in full-scale trees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8B13A-76DF-3BAB-9EBF-FECB3ED08D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526" y="1761564"/>
            <a:ext cx="3303244" cy="24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>
            <a:extLst>
              <a:ext uri="{FF2B5EF4-FFF2-40B4-BE49-F238E27FC236}">
                <a16:creationId xmlns:a16="http://schemas.microsoft.com/office/drawing/2014/main" id="{C53C465C-E89A-7AF3-7F3B-DCADDE1359B0}"/>
              </a:ext>
            </a:extLst>
          </p:cNvPr>
          <p:cNvSpPr/>
          <p:nvPr/>
        </p:nvSpPr>
        <p:spPr>
          <a:xfrm>
            <a:off x="1806030" y="3362113"/>
            <a:ext cx="151649" cy="159316"/>
          </a:xfrm>
          <a:prstGeom prst="pentagon">
            <a:avLst/>
          </a:prstGeom>
          <a:solidFill>
            <a:srgbClr val="4E5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76FF5051-DEBD-AECB-F8A5-74646C887746}"/>
              </a:ext>
            </a:extLst>
          </p:cNvPr>
          <p:cNvSpPr/>
          <p:nvPr/>
        </p:nvSpPr>
        <p:spPr>
          <a:xfrm rot="1319334">
            <a:off x="1910985" y="3327896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37937DA1-1921-39C1-5D4C-344DB3ADCF6A}"/>
              </a:ext>
            </a:extLst>
          </p:cNvPr>
          <p:cNvSpPr/>
          <p:nvPr/>
        </p:nvSpPr>
        <p:spPr>
          <a:xfrm rot="676979">
            <a:off x="2030453" y="3360898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86FD01-352E-4B79-4995-BE6631C0AA7D}"/>
              </a:ext>
            </a:extLst>
          </p:cNvPr>
          <p:cNvSpPr/>
          <p:nvPr/>
        </p:nvSpPr>
        <p:spPr>
          <a:xfrm>
            <a:off x="3351568" y="3109015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691E47-2641-D59C-9C09-FC2458E2C8D4}"/>
              </a:ext>
            </a:extLst>
          </p:cNvPr>
          <p:cNvSpPr/>
          <p:nvPr/>
        </p:nvSpPr>
        <p:spPr>
          <a:xfrm>
            <a:off x="1960282" y="3113742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This rule is frequently ignored: e.g. small shrubs portrayed as large trees, boringly-shaped species made interesting, unrealistic pads</a:t>
            </a:r>
          </a:p>
          <a:p>
            <a:r>
              <a:rPr lang="en-US" dirty="0"/>
              <a:t>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Weak / immature-looking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7E75B2-92A3-0846-F602-094528681DB8}"/>
              </a:ext>
            </a:extLst>
          </p:cNvPr>
          <p:cNvSpPr/>
          <p:nvPr/>
        </p:nvSpPr>
        <p:spPr>
          <a:xfrm>
            <a:off x="1353610" y="2102435"/>
            <a:ext cx="2921653" cy="87306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CB8ACAE-042F-7B14-69E1-BB2A74B28DC5}"/>
              </a:ext>
            </a:extLst>
          </p:cNvPr>
          <p:cNvSpPr/>
          <p:nvPr/>
        </p:nvSpPr>
        <p:spPr>
          <a:xfrm flipV="1">
            <a:off x="2148792" y="2650321"/>
            <a:ext cx="1376161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981887C-D465-26A8-9E73-30F8FF6FEF42}"/>
              </a:ext>
            </a:extLst>
          </p:cNvPr>
          <p:cNvSpPr/>
          <p:nvPr/>
        </p:nvSpPr>
        <p:spPr>
          <a:xfrm>
            <a:off x="1797628" y="2102435"/>
            <a:ext cx="2033618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4B3AADB7-038E-90B5-54EE-0094F6A998B0}"/>
              </a:ext>
            </a:extLst>
          </p:cNvPr>
          <p:cNvSpPr/>
          <p:nvPr/>
        </p:nvSpPr>
        <p:spPr>
          <a:xfrm flipV="1">
            <a:off x="1645118" y="3423949"/>
            <a:ext cx="2338636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278BA5-8254-8945-E60F-C2203D50C465}"/>
              </a:ext>
            </a:extLst>
          </p:cNvPr>
          <p:cNvCxnSpPr>
            <a:cxnSpLocks/>
          </p:cNvCxnSpPr>
          <p:nvPr/>
        </p:nvCxnSpPr>
        <p:spPr>
          <a:xfrm flipV="1">
            <a:off x="2372659" y="3187918"/>
            <a:ext cx="999191" cy="185885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A8DDB7-BB56-036B-328A-85DC17EE6523}"/>
              </a:ext>
            </a:extLst>
          </p:cNvPr>
          <p:cNvCxnSpPr>
            <a:cxnSpLocks/>
          </p:cNvCxnSpPr>
          <p:nvPr/>
        </p:nvCxnSpPr>
        <p:spPr>
          <a:xfrm flipV="1">
            <a:off x="2314575" y="2975502"/>
            <a:ext cx="1103966" cy="240831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16A06E-C831-DAAF-7B1D-7CB7CF33AAC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190750" y="3039484"/>
            <a:ext cx="68392" cy="5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1DD2B7-6A06-56A5-FCC7-8BA985DF1E57}"/>
              </a:ext>
            </a:extLst>
          </p:cNvPr>
          <p:cNvCxnSpPr>
            <a:cxnSpLocks/>
          </p:cNvCxnSpPr>
          <p:nvPr/>
        </p:nvCxnSpPr>
        <p:spPr>
          <a:xfrm>
            <a:off x="2166470" y="3090500"/>
            <a:ext cx="92672" cy="39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DAECB4-2E0D-7990-A548-D6501460C620}"/>
              </a:ext>
            </a:extLst>
          </p:cNvPr>
          <p:cNvCxnSpPr>
            <a:cxnSpLocks/>
          </p:cNvCxnSpPr>
          <p:nvPr/>
        </p:nvCxnSpPr>
        <p:spPr>
          <a:xfrm flipH="1">
            <a:off x="2208163" y="3211606"/>
            <a:ext cx="78729" cy="9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C2DD34AB-EA13-3345-1614-23DB9C23D066}"/>
              </a:ext>
            </a:extLst>
          </p:cNvPr>
          <p:cNvSpPr/>
          <p:nvPr/>
        </p:nvSpPr>
        <p:spPr>
          <a:xfrm>
            <a:off x="1332038" y="1701952"/>
            <a:ext cx="2943225" cy="2675064"/>
          </a:xfrm>
          <a:prstGeom prst="noSmoking">
            <a:avLst>
              <a:gd name="adj" fmla="val 70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A9496C1-991B-312C-0031-96670D7474D6}"/>
              </a:ext>
            </a:extLst>
          </p:cNvPr>
          <p:cNvSpPr/>
          <p:nvPr/>
        </p:nvSpPr>
        <p:spPr>
          <a:xfrm>
            <a:off x="1112251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14DA106-6BF0-F94B-67FD-60FB7426E165}"/>
              </a:ext>
            </a:extLst>
          </p:cNvPr>
          <p:cNvSpPr/>
          <p:nvPr/>
        </p:nvSpPr>
        <p:spPr>
          <a:xfrm flipH="1">
            <a:off x="3403940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37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77A24D-A5C0-159B-9A24-F2173B61C58D}"/>
              </a:ext>
            </a:extLst>
          </p:cNvPr>
          <p:cNvSpPr/>
          <p:nvPr/>
        </p:nvSpPr>
        <p:spPr>
          <a:xfrm>
            <a:off x="660748" y="5098220"/>
            <a:ext cx="1552469" cy="474358"/>
          </a:xfrm>
          <a:prstGeom prst="triangle">
            <a:avLst>
              <a:gd name="adj" fmla="val 316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08DD37-E2CD-7281-2F42-FFAF252F1DBA}"/>
              </a:ext>
            </a:extLst>
          </p:cNvPr>
          <p:cNvSpPr/>
          <p:nvPr/>
        </p:nvSpPr>
        <p:spPr>
          <a:xfrm>
            <a:off x="651891" y="2305878"/>
            <a:ext cx="1822368" cy="10854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r>
              <a:rPr lang="en-US" sz="2800" dirty="0"/>
              <a:t>The most common four archetypes of… </a:t>
            </a:r>
            <a:r>
              <a:rPr lang="en-US" sz="2800" i="1" dirty="0"/>
              <a:t>thirty?</a:t>
            </a:r>
            <a:r>
              <a:rPr lang="en-US" sz="2800" dirty="0"/>
              <a:t>  Really?!?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taper, especially on conifers</a:t>
            </a:r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E2CE244-7E50-FFC0-A1CB-EEC86F0EB208}"/>
              </a:ext>
            </a:extLst>
          </p:cNvPr>
          <p:cNvSpPr/>
          <p:nvPr/>
        </p:nvSpPr>
        <p:spPr>
          <a:xfrm>
            <a:off x="1147882" y="2853764"/>
            <a:ext cx="858374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088223-DBA3-D266-8F29-9A20353CB975}"/>
              </a:ext>
            </a:extLst>
          </p:cNvPr>
          <p:cNvSpPr/>
          <p:nvPr/>
        </p:nvSpPr>
        <p:spPr>
          <a:xfrm>
            <a:off x="928845" y="2305878"/>
            <a:ext cx="1268460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ACC2588-F4F0-9B75-1A34-1DE78D037377}"/>
              </a:ext>
            </a:extLst>
          </p:cNvPr>
          <p:cNvSpPr/>
          <p:nvPr/>
        </p:nvSpPr>
        <p:spPr>
          <a:xfrm flipV="1">
            <a:off x="833718" y="3627392"/>
            <a:ext cx="1458714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947CB1-9DA4-4939-05F5-D160E8DEB58E}"/>
              </a:ext>
            </a:extLst>
          </p:cNvPr>
          <p:cNvSpPr/>
          <p:nvPr/>
        </p:nvSpPr>
        <p:spPr>
          <a:xfrm>
            <a:off x="1354861" y="4816334"/>
            <a:ext cx="444415" cy="1236424"/>
          </a:xfrm>
          <a:custGeom>
            <a:avLst/>
            <a:gdLst>
              <a:gd name="connsiteX0" fmla="*/ 255494 w 444415"/>
              <a:gd name="connsiteY0" fmla="*/ 1236424 h 1236424"/>
              <a:gd name="connsiteX1" fmla="*/ 107576 w 444415"/>
              <a:gd name="connsiteY1" fmla="*/ 873354 h 1236424"/>
              <a:gd name="connsiteX2" fmla="*/ 443753 w 444415"/>
              <a:gd name="connsiteY2" fmla="*/ 537177 h 1236424"/>
              <a:gd name="connsiteX3" fmla="*/ 188259 w 444415"/>
              <a:gd name="connsiteY3" fmla="*/ 12742 h 1236424"/>
              <a:gd name="connsiteX4" fmla="*/ 0 w 444415"/>
              <a:gd name="connsiteY4" fmla="*/ 160660 h 12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15" h="1236424">
                <a:moveTo>
                  <a:pt x="255494" y="1236424"/>
                </a:moveTo>
                <a:cubicBezTo>
                  <a:pt x="165846" y="1113159"/>
                  <a:pt x="76199" y="989895"/>
                  <a:pt x="107576" y="873354"/>
                </a:cubicBezTo>
                <a:cubicBezTo>
                  <a:pt x="138952" y="756813"/>
                  <a:pt x="430306" y="680612"/>
                  <a:pt x="443753" y="537177"/>
                </a:cubicBezTo>
                <a:cubicBezTo>
                  <a:pt x="457200" y="393742"/>
                  <a:pt x="262218" y="75495"/>
                  <a:pt x="188259" y="12742"/>
                </a:cubicBezTo>
                <a:cubicBezTo>
                  <a:pt x="114300" y="-50011"/>
                  <a:pt x="26894" y="138248"/>
                  <a:pt x="0" y="160660"/>
                </a:cubicBezTo>
              </a:path>
            </a:pathLst>
          </a:custGeom>
          <a:noFill/>
          <a:ln w="228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4154427-6386-C906-BC32-CB49DA45C293}"/>
              </a:ext>
            </a:extLst>
          </p:cNvPr>
          <p:cNvSpPr/>
          <p:nvPr/>
        </p:nvSpPr>
        <p:spPr>
          <a:xfrm flipV="1">
            <a:off x="829916" y="5889811"/>
            <a:ext cx="1458714" cy="293709"/>
          </a:xfrm>
          <a:prstGeom prst="trapezoid">
            <a:avLst>
              <a:gd name="adj" fmla="val 4870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28FB484-0C07-9E36-089F-B673E87B3FB8}"/>
              </a:ext>
            </a:extLst>
          </p:cNvPr>
          <p:cNvSpPr/>
          <p:nvPr/>
        </p:nvSpPr>
        <p:spPr>
          <a:xfrm>
            <a:off x="919736" y="4581582"/>
            <a:ext cx="1359785" cy="55362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E40B26-21E0-C2BE-04E9-E6372E1C9DD9}"/>
              </a:ext>
            </a:extLst>
          </p:cNvPr>
          <p:cNvSpPr/>
          <p:nvPr/>
        </p:nvSpPr>
        <p:spPr>
          <a:xfrm>
            <a:off x="6497021" y="2645640"/>
            <a:ext cx="1398494" cy="1122073"/>
          </a:xfrm>
          <a:custGeom>
            <a:avLst/>
            <a:gdLst>
              <a:gd name="connsiteX0" fmla="*/ 0 w 1398494"/>
              <a:gd name="connsiteY0" fmla="*/ 543515 h 1122073"/>
              <a:gd name="connsiteX1" fmla="*/ 242047 w 1398494"/>
              <a:gd name="connsiteY1" fmla="*/ 32527 h 1122073"/>
              <a:gd name="connsiteX2" fmla="*/ 685800 w 1398494"/>
              <a:gd name="connsiteY2" fmla="*/ 99762 h 1122073"/>
              <a:gd name="connsiteX3" fmla="*/ 927847 w 1398494"/>
              <a:gd name="connsiteY3" fmla="*/ 489727 h 1122073"/>
              <a:gd name="connsiteX4" fmla="*/ 699247 w 1398494"/>
              <a:gd name="connsiteY4" fmla="*/ 718327 h 1122073"/>
              <a:gd name="connsiteX5" fmla="*/ 1021977 w 1398494"/>
              <a:gd name="connsiteY5" fmla="*/ 852798 h 1122073"/>
              <a:gd name="connsiteX6" fmla="*/ 739588 w 1398494"/>
              <a:gd name="connsiteY6" fmla="*/ 987268 h 1122073"/>
              <a:gd name="connsiteX7" fmla="*/ 1398494 w 1398494"/>
              <a:gd name="connsiteY7" fmla="*/ 1121739 h 112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8494" h="1122073">
                <a:moveTo>
                  <a:pt x="0" y="543515"/>
                </a:moveTo>
                <a:cubicBezTo>
                  <a:pt x="63873" y="325000"/>
                  <a:pt x="127747" y="106486"/>
                  <a:pt x="242047" y="32527"/>
                </a:cubicBezTo>
                <a:cubicBezTo>
                  <a:pt x="356347" y="-41432"/>
                  <a:pt x="571500" y="23562"/>
                  <a:pt x="685800" y="99762"/>
                </a:cubicBezTo>
                <a:cubicBezTo>
                  <a:pt x="800100" y="175962"/>
                  <a:pt x="925606" y="386633"/>
                  <a:pt x="927847" y="489727"/>
                </a:cubicBezTo>
                <a:cubicBezTo>
                  <a:pt x="930088" y="592821"/>
                  <a:pt x="683559" y="657815"/>
                  <a:pt x="699247" y="718327"/>
                </a:cubicBezTo>
                <a:cubicBezTo>
                  <a:pt x="714935" y="778839"/>
                  <a:pt x="1015254" y="807975"/>
                  <a:pt x="1021977" y="852798"/>
                </a:cubicBezTo>
                <a:cubicBezTo>
                  <a:pt x="1028700" y="897621"/>
                  <a:pt x="676835" y="942445"/>
                  <a:pt x="739588" y="987268"/>
                </a:cubicBezTo>
                <a:cubicBezTo>
                  <a:pt x="802341" y="1032092"/>
                  <a:pt x="1329018" y="1128462"/>
                  <a:pt x="1398494" y="1121739"/>
                </a:cubicBezTo>
              </a:path>
            </a:pathLst>
          </a:custGeom>
          <a:noFill/>
          <a:ln w="101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E1803A-2129-D414-2C1D-C7DA64F1A04A}"/>
              </a:ext>
            </a:extLst>
          </p:cNvPr>
          <p:cNvSpPr/>
          <p:nvPr/>
        </p:nvSpPr>
        <p:spPr>
          <a:xfrm flipV="1">
            <a:off x="6081707" y="2949975"/>
            <a:ext cx="850814" cy="684336"/>
          </a:xfrm>
          <a:prstGeom prst="trapezoid">
            <a:avLst>
              <a:gd name="adj" fmla="val 2055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5EC5AD5-C9C0-6597-8276-AC6F5604991D}"/>
              </a:ext>
            </a:extLst>
          </p:cNvPr>
          <p:cNvSpPr/>
          <p:nvPr/>
        </p:nvSpPr>
        <p:spPr>
          <a:xfrm>
            <a:off x="6819546" y="2274325"/>
            <a:ext cx="1050588" cy="4711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56FC23-AD84-3346-0119-9B3E923F64A8}"/>
              </a:ext>
            </a:extLst>
          </p:cNvPr>
          <p:cNvSpPr/>
          <p:nvPr/>
        </p:nvSpPr>
        <p:spPr>
          <a:xfrm>
            <a:off x="6098714" y="2466846"/>
            <a:ext cx="643062" cy="3127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A08FD15-C66B-8CB1-A7A7-8FED5A3501C6}"/>
              </a:ext>
            </a:extLst>
          </p:cNvPr>
          <p:cNvSpPr/>
          <p:nvPr/>
        </p:nvSpPr>
        <p:spPr>
          <a:xfrm>
            <a:off x="6807686" y="2929704"/>
            <a:ext cx="651180" cy="4412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879D670-A028-604F-1809-8BD75A672B76}"/>
              </a:ext>
            </a:extLst>
          </p:cNvPr>
          <p:cNvSpPr/>
          <p:nvPr/>
        </p:nvSpPr>
        <p:spPr>
          <a:xfrm>
            <a:off x="7435390" y="3391361"/>
            <a:ext cx="858432" cy="5653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FAC7FB-5F6C-76BB-8329-D5414813E0EB}"/>
              </a:ext>
            </a:extLst>
          </p:cNvPr>
          <p:cNvSpPr/>
          <p:nvPr/>
        </p:nvSpPr>
        <p:spPr>
          <a:xfrm>
            <a:off x="6358191" y="4919631"/>
            <a:ext cx="723935" cy="1133127"/>
          </a:xfrm>
          <a:custGeom>
            <a:avLst/>
            <a:gdLst>
              <a:gd name="connsiteX0" fmla="*/ 408161 w 723935"/>
              <a:gd name="connsiteY0" fmla="*/ 1101341 h 1101341"/>
              <a:gd name="connsiteX1" fmla="*/ 520702 w 723935"/>
              <a:gd name="connsiteY1" fmla="*/ 693378 h 1101341"/>
              <a:gd name="connsiteX2" fmla="*/ 14265 w 723935"/>
              <a:gd name="connsiteY2" fmla="*/ 172874 h 1101341"/>
              <a:gd name="connsiteX3" fmla="*/ 169010 w 723935"/>
              <a:gd name="connsiteY3" fmla="*/ 215077 h 1101341"/>
              <a:gd name="connsiteX4" fmla="*/ 478499 w 723935"/>
              <a:gd name="connsiteY4" fmla="*/ 201009 h 1101341"/>
              <a:gd name="connsiteX5" fmla="*/ 717650 w 723935"/>
              <a:gd name="connsiteY5" fmla="*/ 46264 h 1101341"/>
              <a:gd name="connsiteX6" fmla="*/ 633244 w 723935"/>
              <a:gd name="connsiteY6" fmla="*/ 4061 h 1101341"/>
              <a:gd name="connsiteX7" fmla="*/ 408161 w 723935"/>
              <a:gd name="connsiteY7" fmla="*/ 4061 h 110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5" h="1101341">
                <a:moveTo>
                  <a:pt x="408161" y="1101341"/>
                </a:moveTo>
                <a:cubicBezTo>
                  <a:pt x="497256" y="974731"/>
                  <a:pt x="586351" y="848122"/>
                  <a:pt x="520702" y="693378"/>
                </a:cubicBezTo>
                <a:cubicBezTo>
                  <a:pt x="455053" y="538634"/>
                  <a:pt x="72880" y="252591"/>
                  <a:pt x="14265" y="172874"/>
                </a:cubicBezTo>
                <a:cubicBezTo>
                  <a:pt x="-44350" y="93157"/>
                  <a:pt x="91638" y="210388"/>
                  <a:pt x="169010" y="215077"/>
                </a:cubicBezTo>
                <a:cubicBezTo>
                  <a:pt x="246382" y="219766"/>
                  <a:pt x="387059" y="229144"/>
                  <a:pt x="478499" y="201009"/>
                </a:cubicBezTo>
                <a:cubicBezTo>
                  <a:pt x="569939" y="172874"/>
                  <a:pt x="691859" y="79089"/>
                  <a:pt x="717650" y="46264"/>
                </a:cubicBezTo>
                <a:cubicBezTo>
                  <a:pt x="743441" y="13439"/>
                  <a:pt x="684825" y="11095"/>
                  <a:pt x="633244" y="4061"/>
                </a:cubicBezTo>
                <a:cubicBezTo>
                  <a:pt x="581663" y="-2973"/>
                  <a:pt x="494912" y="544"/>
                  <a:pt x="408161" y="4061"/>
                </a:cubicBezTo>
              </a:path>
            </a:pathLst>
          </a:custGeom>
          <a:noFill/>
          <a:ln w="889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34B69E-6200-0A4F-1D6A-1615D536189B}"/>
              </a:ext>
            </a:extLst>
          </p:cNvPr>
          <p:cNvSpPr/>
          <p:nvPr/>
        </p:nvSpPr>
        <p:spPr>
          <a:xfrm rot="897493">
            <a:off x="6623921" y="4702728"/>
            <a:ext cx="843548" cy="349757"/>
          </a:xfrm>
          <a:prstGeom prst="triangle">
            <a:avLst>
              <a:gd name="adj" fmla="val 322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EAAF144-F458-9FB3-9F36-F49D14EDB6CB}"/>
              </a:ext>
            </a:extLst>
          </p:cNvPr>
          <p:cNvSpPr/>
          <p:nvPr/>
        </p:nvSpPr>
        <p:spPr>
          <a:xfrm flipV="1">
            <a:off x="6261497" y="5867940"/>
            <a:ext cx="936058" cy="337450"/>
          </a:xfrm>
          <a:prstGeom prst="trapezoid">
            <a:avLst>
              <a:gd name="adj" fmla="val 301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841AEB-06AF-20C1-66BB-4098825498BB}"/>
              </a:ext>
            </a:extLst>
          </p:cNvPr>
          <p:cNvSpPr/>
          <p:nvPr/>
        </p:nvSpPr>
        <p:spPr>
          <a:xfrm>
            <a:off x="1426179" y="5093118"/>
            <a:ext cx="933769" cy="293710"/>
          </a:xfrm>
          <a:prstGeom prst="triangle">
            <a:avLst>
              <a:gd name="adj" fmla="val 697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4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You Tomorrow!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To Water</a:t>
            </a:r>
            <a:br>
              <a:rPr lang="en-US" dirty="0"/>
            </a:br>
            <a:r>
              <a:rPr lang="en-US" sz="2800" dirty="0"/>
              <a:t>Some key factors</a:t>
            </a:r>
            <a:endParaRPr lang="en-GB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4EA2C-3624-B6E0-1DEB-32887D9DA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752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Pot</a:t>
            </a:r>
          </a:p>
          <a:p>
            <a:r>
              <a:rPr lang="en-US" sz="1600" dirty="0"/>
              <a:t>Depth: deep → less frequent</a:t>
            </a:r>
          </a:p>
          <a:p>
            <a:r>
              <a:rPr lang="en-US" sz="1600" dirty="0"/>
              <a:t>Shape: bulbous → less, fluting → more</a:t>
            </a:r>
          </a:p>
          <a:p>
            <a:r>
              <a:rPr lang="en-US" sz="1600" dirty="0"/>
              <a:t>Inner surface: glazed → more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Soil</a:t>
            </a:r>
          </a:p>
          <a:p>
            <a:r>
              <a:rPr lang="en-US" sz="1600" dirty="0"/>
              <a:t>Drainage: well-draining → more</a:t>
            </a:r>
          </a:p>
          <a:p>
            <a:r>
              <a:rPr lang="en-US" sz="1600" dirty="0"/>
              <a:t>Degradation: older → harder to water</a:t>
            </a:r>
          </a:p>
          <a:p>
            <a:r>
              <a:rPr lang="en-US" sz="1600" dirty="0"/>
              <a:t>Dressing: dead sphagnum and/or live moss covering → harder to water but less frequent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Tree</a:t>
            </a:r>
          </a:p>
          <a:p>
            <a:r>
              <a:rPr lang="en-US" sz="1600" dirty="0"/>
              <a:t>Maturity: older → less (in theory)</a:t>
            </a:r>
          </a:p>
          <a:p>
            <a:r>
              <a:rPr lang="en-US" sz="1600" dirty="0" err="1"/>
              <a:t>Fertilisation</a:t>
            </a:r>
            <a:r>
              <a:rPr lang="en-US" sz="1600" dirty="0"/>
              <a:t>: heavy → more</a:t>
            </a:r>
          </a:p>
          <a:p>
            <a:r>
              <a:rPr lang="en-US" sz="1600" dirty="0"/>
              <a:t>Re-potting: recent → more</a:t>
            </a:r>
            <a:endParaRPr lang="en-GB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3B85F-8084-17B5-B8E1-5DD9D4E7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930400"/>
            <a:ext cx="4184034" cy="47527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Environment</a:t>
            </a:r>
          </a:p>
          <a:p>
            <a:r>
              <a:rPr lang="en-US" sz="1600" dirty="0"/>
              <a:t>Wind: windier → more</a:t>
            </a:r>
          </a:p>
          <a:p>
            <a:r>
              <a:rPr lang="en-US" sz="1600" dirty="0"/>
              <a:t>Sun: sunny → more, shady → less</a:t>
            </a:r>
          </a:p>
          <a:p>
            <a:r>
              <a:rPr lang="en-US" sz="1600" dirty="0"/>
              <a:t>Heat: hotter → more, colder → less</a:t>
            </a:r>
          </a:p>
          <a:p>
            <a:r>
              <a:rPr lang="en-US" sz="1600" dirty="0"/>
              <a:t>Season: Winter = least, Summer = most</a:t>
            </a:r>
          </a:p>
          <a:p>
            <a:r>
              <a:rPr lang="en-US" sz="1600" dirty="0"/>
              <a:t>Warning: these factors are “non-linear”!  A small increase in e.g. sun can mean a big increase in watering.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…Mostly it’s not worth the effort to figure out the “right” watering frequency.  Just keep checking the pot every day!</a:t>
            </a:r>
          </a:p>
        </p:txBody>
      </p:sp>
    </p:spTree>
    <p:extLst>
      <p:ext uri="{BB962C8B-B14F-4D97-AF65-F5344CB8AC3E}">
        <p14:creationId xmlns:p14="http://schemas.microsoft.com/office/powerpoint/2010/main" val="189808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Outcomes – Day 1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61589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Theory</a:t>
            </a:r>
          </a:p>
          <a:p>
            <a:r>
              <a:rPr lang="en-US" sz="1600" dirty="0"/>
              <a:t>Be aware of the history and culture of bonsai</a:t>
            </a:r>
          </a:p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Understand (at a high level) how a bonsai is produced</a:t>
            </a:r>
          </a:p>
          <a:p>
            <a:r>
              <a:rPr lang="en-US" sz="1600" dirty="0">
                <a:solidFill>
                  <a:schemeClr val="tx1"/>
                </a:solidFill>
              </a:rPr>
              <a:t>Understand (at a high level) what distinguishes good and bad bonsai</a:t>
            </a:r>
          </a:p>
          <a:p>
            <a:r>
              <a:rPr lang="en-US" sz="1600" dirty="0"/>
              <a:t>Know how to maintain a bonsai on a day-to-day basis</a:t>
            </a:r>
          </a:p>
          <a:p>
            <a:r>
              <a:rPr lang="en-US" sz="1600" dirty="0"/>
              <a:t>Experience the key activities of re-potting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, pruning and wiring</a:t>
            </a:r>
          </a:p>
          <a:p>
            <a:r>
              <a:rPr lang="en-GB" sz="1600" dirty="0"/>
              <a:t>Be aware of inexpensive options for further learning and 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E9E1B-ABAD-44BB-B6F1-53AFD67B5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224" y="1930400"/>
            <a:ext cx="4141694" cy="4927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Practical</a:t>
            </a:r>
          </a:p>
          <a:p>
            <a:r>
              <a:rPr lang="en-GB" sz="1600" dirty="0"/>
              <a:t>Watering bonsai</a:t>
            </a:r>
          </a:p>
          <a:p>
            <a:r>
              <a:rPr lang="en-GB" sz="1600" dirty="0"/>
              <a:t>Wiring a bonsai pot for re-potting</a:t>
            </a:r>
          </a:p>
          <a:p>
            <a:r>
              <a:rPr lang="en-GB" sz="1600" dirty="0"/>
              <a:t>Exposing the </a:t>
            </a:r>
            <a:r>
              <a:rPr lang="en-GB" sz="1600" dirty="0" err="1"/>
              <a:t>nebari</a:t>
            </a:r>
            <a:endParaRPr lang="en-GB" sz="1600" dirty="0"/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Potting the prepared tree</a:t>
            </a: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Pruning for bulk, congestion and taper</a:t>
            </a:r>
          </a:p>
          <a:p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Wiring for shape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 step-by-step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03977"/>
            <a:ext cx="4184035" cy="48271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Regular repotting – often back into the same pot! - helps limit tree size via “root-to-shoot ratio”</a:t>
            </a:r>
          </a:p>
          <a:p>
            <a:pPr marL="0" indent="0">
              <a:buNone/>
            </a:pPr>
            <a:r>
              <a:rPr lang="en-US" dirty="0"/>
              <a:t>1. 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Choose “front” if not already clear</a:t>
            </a:r>
          </a:p>
          <a:p>
            <a:r>
              <a:rPr lang="en-US" sz="1600" dirty="0"/>
              <a:t>Dig up / in to define root-ball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030872"/>
            <a:ext cx="4793618" cy="4827128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Untangle lateral roots where poss. (esp. girdling roots)</a:t>
            </a:r>
          </a:p>
          <a:p>
            <a:r>
              <a:rPr lang="en-US" sz="1600" dirty="0"/>
              <a:t>Clear any growth from lower trunk</a:t>
            </a:r>
          </a:p>
          <a:p>
            <a:r>
              <a:rPr lang="en-US" sz="1600" dirty="0"/>
              <a:t>Spray with water if starting to dry!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3. 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 and pack soil around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pairs together tightly, and trim to 3-4 twists</a:t>
            </a:r>
          </a:p>
          <a:p>
            <a:r>
              <a:rPr lang="en-GB" sz="1600" dirty="0"/>
              <a:t>Cover with dried, grated, rehydrated sphagnum and compress surface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388A698-1B8F-B677-8398-81A09942F302}"/>
              </a:ext>
            </a:extLst>
          </p:cNvPr>
          <p:cNvGrpSpPr/>
          <p:nvPr/>
        </p:nvGrpSpPr>
        <p:grpSpPr>
          <a:xfrm>
            <a:off x="9827929" y="2363990"/>
            <a:ext cx="1030866" cy="1351658"/>
            <a:chOff x="8039533" y="461124"/>
            <a:chExt cx="1030866" cy="135165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96EC410-6382-2278-6BC8-379809AED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890" y="1105663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D64AB5A-2961-F3BA-71E5-992EC86222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9047" y="97727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28ACB9E-2DC2-6D77-D4B3-7039D5E305AB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97207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B198F4-23D6-438B-6134-B77D58088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46631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95A00C-7353-F6C4-1D2D-E23F06B8892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461124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569753-E957-CB17-3263-D4DB191DE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589517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809435-49A5-52AD-076A-9BB385F47C6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594712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749D662-44A7-A51B-320A-F15042DDCA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714614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4394438-38CE-B736-B576-A1BA2D9BEA5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709419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5788213-C586-97C6-A3DC-8EE745AA5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837812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7EE0124-D309-EF76-8581-20BEDBB15570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843007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583E3F5-A0E3-7530-3544-C4EB3E8CEE13}"/>
                </a:ext>
              </a:extLst>
            </p:cNvPr>
            <p:cNvCxnSpPr>
              <a:cxnSpLocks/>
            </p:cNvCxnSpPr>
            <p:nvPr/>
          </p:nvCxnSpPr>
          <p:spPr>
            <a:xfrm>
              <a:off x="8039533" y="1556548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23AF4AA-7DC4-0624-177B-7A07A2CCCB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00194" y="1497104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0664D4D-8A63-A248-C074-06C61DCCF09C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1100991"/>
              <a:ext cx="56826" cy="80434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4EDE3BE-6070-E7E6-A0DE-32C76DAB1A52}"/>
              </a:ext>
            </a:extLst>
          </p:cNvPr>
          <p:cNvGrpSpPr/>
          <p:nvPr/>
        </p:nvGrpSpPr>
        <p:grpSpPr>
          <a:xfrm>
            <a:off x="9413203" y="4385879"/>
            <a:ext cx="1385604" cy="768424"/>
            <a:chOff x="9978711" y="418145"/>
            <a:chExt cx="1385604" cy="768424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5FD03C-461E-22B9-9B74-069B83E4B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3823" y="934291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6C5F56-C05E-23FE-D398-C82B33703B5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823" y="929096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C2E5AE8-D5FE-D8A9-7E1D-2A0A71DFF4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42334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B4F20D2-E942-BB86-131E-DA5630B626D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41814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7EBE58-5E45-4713-088F-2F8775FAA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54653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F6A03E-B52A-BB49-4B7E-712FC94DA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55173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9F7847-1340-8F6D-6DC3-EC23B6199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67163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6886420-000E-2CB7-AE3C-78B6688C52F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66644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9DE52C7-2A2A-54AA-E0A1-F6BE7756F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7948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4068AF-3AD1-A893-5F24-81DE6E8558BA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80002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B47A112-A610-3D05-0D21-294880DAEE66}"/>
                </a:ext>
              </a:extLst>
            </p:cNvPr>
            <p:cNvCxnSpPr>
              <a:cxnSpLocks/>
            </p:cNvCxnSpPr>
            <p:nvPr/>
          </p:nvCxnSpPr>
          <p:spPr>
            <a:xfrm>
              <a:off x="9978711" y="1183972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01B64A1-AE15-C51C-0A78-4FDE00F685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732958" y="1177391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7CE0D85-3B97-C573-513E-5C3378285C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10579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8BED534-07A4-E01C-F8C6-3BBF34E9470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419" y="105748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6AEBBF43-3DE4-BA02-F559-B50D47623293}"/>
              </a:ext>
            </a:extLst>
          </p:cNvPr>
          <p:cNvSpPr txBox="1">
            <a:spLocks/>
          </p:cNvSpPr>
          <p:nvPr/>
        </p:nvSpPr>
        <p:spPr>
          <a:xfrm>
            <a:off x="10592041" y="184513"/>
            <a:ext cx="779400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</a:t>
            </a:r>
            <a:endParaRPr lang="en-GB" sz="4800" dirty="0"/>
          </a:p>
        </p:txBody>
      </p:sp>
      <p:sp>
        <p:nvSpPr>
          <p:cNvPr id="84" name="Content Placeholder 14">
            <a:extLst>
              <a:ext uri="{FF2B5EF4-FFF2-40B4-BE49-F238E27FC236}">
                <a16:creationId xmlns:a16="http://schemas.microsoft.com/office/drawing/2014/main" id="{829A34D9-FAAB-E6B2-51AD-C5AE2ED45D35}"/>
              </a:ext>
            </a:extLst>
          </p:cNvPr>
          <p:cNvSpPr txBox="1">
            <a:spLocks/>
          </p:cNvSpPr>
          <p:nvPr/>
        </p:nvSpPr>
        <p:spPr>
          <a:xfrm>
            <a:off x="10203071" y="4024328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85" name="Content Placeholder 14">
            <a:extLst>
              <a:ext uri="{FF2B5EF4-FFF2-40B4-BE49-F238E27FC236}">
                <a16:creationId xmlns:a16="http://schemas.microsoft.com/office/drawing/2014/main" id="{36133E30-870D-42DA-4C7A-8C63BBB627D2}"/>
              </a:ext>
            </a:extLst>
          </p:cNvPr>
          <p:cNvSpPr txBox="1">
            <a:spLocks/>
          </p:cNvSpPr>
          <p:nvPr/>
        </p:nvSpPr>
        <p:spPr>
          <a:xfrm>
            <a:off x="9918000" y="2096153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91" name="Content Placeholder 14">
            <a:extLst>
              <a:ext uri="{FF2B5EF4-FFF2-40B4-BE49-F238E27FC236}">
                <a16:creationId xmlns:a16="http://schemas.microsoft.com/office/drawing/2014/main" id="{9827E5BC-9E9B-2649-3F93-4350DF1BBD74}"/>
              </a:ext>
            </a:extLst>
          </p:cNvPr>
          <p:cNvSpPr txBox="1">
            <a:spLocks/>
          </p:cNvSpPr>
          <p:nvPr/>
        </p:nvSpPr>
        <p:spPr>
          <a:xfrm>
            <a:off x="9661002" y="2575899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sp>
        <p:nvSpPr>
          <p:cNvPr id="92" name="Content Placeholder 14">
            <a:extLst>
              <a:ext uri="{FF2B5EF4-FFF2-40B4-BE49-F238E27FC236}">
                <a16:creationId xmlns:a16="http://schemas.microsoft.com/office/drawing/2014/main" id="{90E3E99F-275C-53D4-CCFE-51936BAC5830}"/>
              </a:ext>
            </a:extLst>
          </p:cNvPr>
          <p:cNvSpPr txBox="1">
            <a:spLocks/>
          </p:cNvSpPr>
          <p:nvPr/>
        </p:nvSpPr>
        <p:spPr>
          <a:xfrm>
            <a:off x="10106037" y="4445820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30D3693-DA29-88FB-0B3D-1BCA34BE6D28}"/>
              </a:ext>
            </a:extLst>
          </p:cNvPr>
          <p:cNvGrpSpPr/>
          <p:nvPr/>
        </p:nvGrpSpPr>
        <p:grpSpPr>
          <a:xfrm>
            <a:off x="9036026" y="280181"/>
            <a:ext cx="2151401" cy="1573895"/>
            <a:chOff x="5482687" y="265988"/>
            <a:chExt cx="2151401" cy="157389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08A7AE-71FD-74E8-30B5-F2B23C500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6931" y="1058429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1680F51-9233-1062-44B6-DD5EA8BFDA5C}"/>
                </a:ext>
              </a:extLst>
            </p:cNvPr>
            <p:cNvCxnSpPr>
              <a:cxnSpLocks/>
            </p:cNvCxnSpPr>
            <p:nvPr/>
          </p:nvCxnSpPr>
          <p:spPr>
            <a:xfrm>
              <a:off x="6610283" y="1058429"/>
              <a:ext cx="392448" cy="45608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AA6F68-6BF7-5F51-2A65-3C574D9717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5088" y="930036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A37A6E-F7A8-2AB7-2EB4-B9E5744C4D28}"/>
                </a:ext>
              </a:extLst>
            </p:cNvPr>
            <p:cNvCxnSpPr>
              <a:cxnSpLocks/>
            </p:cNvCxnSpPr>
            <p:nvPr/>
          </p:nvCxnSpPr>
          <p:spPr>
            <a:xfrm>
              <a:off x="6605088" y="924841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610C1-037E-6882-A44B-235EDE272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41908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E7705B-BE8E-CD75-70B2-B7FF1BAAD06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41389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D97B54-FDE0-15C8-A226-197DA1D6FE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54228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2EA44C5-EFD8-0B30-D5B7-D0B866EE355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54747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EF653A-A3F6-0603-BCF5-11786E9C2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66738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0B9832-5B15-3557-95B7-02263AF5A8A2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66218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C98D3B-FB97-2CED-889A-D5340C9F2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79057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5473C8-7A8C-06CB-518D-7DD49D3446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79577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99DC6D1-9D89-5ED9-DBAB-0DAF6F31163F}"/>
                </a:ext>
              </a:extLst>
            </p:cNvPr>
            <p:cNvCxnSpPr>
              <a:cxnSpLocks/>
            </p:cNvCxnSpPr>
            <p:nvPr/>
          </p:nvCxnSpPr>
          <p:spPr>
            <a:xfrm>
              <a:off x="5685574" y="1509314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9A80AD-D6BD-653D-76E1-31A188E1160F}"/>
                </a:ext>
              </a:extLst>
            </p:cNvPr>
            <p:cNvCxnSpPr>
              <a:cxnSpLocks/>
            </p:cNvCxnSpPr>
            <p:nvPr/>
          </p:nvCxnSpPr>
          <p:spPr>
            <a:xfrm>
              <a:off x="7002731" y="1515935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29D8696-F002-A6D9-E19F-EC18A2B45CA4}"/>
                </a:ext>
              </a:extLst>
            </p:cNvPr>
            <p:cNvSpPr/>
            <p:nvPr/>
          </p:nvSpPr>
          <p:spPr>
            <a:xfrm>
              <a:off x="5932468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5DBC28-D8E0-FF72-60C2-129C7922EE19}"/>
                </a:ext>
              </a:extLst>
            </p:cNvPr>
            <p:cNvSpPr/>
            <p:nvPr/>
          </p:nvSpPr>
          <p:spPr>
            <a:xfrm>
              <a:off x="6963032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80396236-D399-B238-3840-B36582C2DB32}"/>
                </a:ext>
              </a:extLst>
            </p:cNvPr>
            <p:cNvSpPr/>
            <p:nvPr/>
          </p:nvSpPr>
          <p:spPr>
            <a:xfrm rot="3653847">
              <a:off x="6101579" y="1259583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D88DE27-3A4D-2E66-FCEA-CE27B7F452FE}"/>
                </a:ext>
              </a:extLst>
            </p:cNvPr>
            <p:cNvSpPr/>
            <p:nvPr/>
          </p:nvSpPr>
          <p:spPr>
            <a:xfrm rot="16200000" flipV="1">
              <a:off x="6703163" y="301157"/>
              <a:ext cx="243140" cy="172801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49A236D-BA21-9B2E-9E86-C7FA0DE60597}"/>
                </a:ext>
              </a:extLst>
            </p:cNvPr>
            <p:cNvCxnSpPr/>
            <p:nvPr/>
          </p:nvCxnSpPr>
          <p:spPr>
            <a:xfrm flipH="1">
              <a:off x="6648385" y="1171849"/>
              <a:ext cx="14774" cy="6680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Arrow: Right 87">
              <a:extLst>
                <a:ext uri="{FF2B5EF4-FFF2-40B4-BE49-F238E27FC236}">
                  <a16:creationId xmlns:a16="http://schemas.microsoft.com/office/drawing/2014/main" id="{F8473AB6-8396-D456-63CF-0673E698F1AE}"/>
                </a:ext>
              </a:extLst>
            </p:cNvPr>
            <p:cNvSpPr/>
            <p:nvPr/>
          </p:nvSpPr>
          <p:spPr>
            <a:xfrm rot="17946153" flipH="1">
              <a:off x="6962441" y="1267198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Block Arc 89">
              <a:extLst>
                <a:ext uri="{FF2B5EF4-FFF2-40B4-BE49-F238E27FC236}">
                  <a16:creationId xmlns:a16="http://schemas.microsoft.com/office/drawing/2014/main" id="{62007DC9-1451-BCDC-BDE2-BB84BDFBD64F}"/>
                </a:ext>
              </a:extLst>
            </p:cNvPr>
            <p:cNvSpPr/>
            <p:nvPr/>
          </p:nvSpPr>
          <p:spPr>
            <a:xfrm flipV="1">
              <a:off x="6353610" y="815879"/>
              <a:ext cx="619097" cy="619097"/>
            </a:xfrm>
            <a:prstGeom prst="blockArc">
              <a:avLst>
                <a:gd name="adj1" fmla="val 14017464"/>
                <a:gd name="adj2" fmla="val 18461169"/>
                <a:gd name="adj3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3" name="Content Placeholder 14">
              <a:extLst>
                <a:ext uri="{FF2B5EF4-FFF2-40B4-BE49-F238E27FC236}">
                  <a16:creationId xmlns:a16="http://schemas.microsoft.com/office/drawing/2014/main" id="{1FA3939F-35E2-287B-9B2B-42C59C6039E8}"/>
                </a:ext>
              </a:extLst>
            </p:cNvPr>
            <p:cNvSpPr txBox="1">
              <a:spLocks/>
            </p:cNvSpPr>
            <p:nvPr/>
          </p:nvSpPr>
          <p:spPr>
            <a:xfrm>
              <a:off x="5482687" y="752490"/>
              <a:ext cx="1070011" cy="3625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fingers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647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642709" y="-310166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 a Bonsai Pot</a:t>
            </a:r>
            <a:br>
              <a:rPr lang="en-US" dirty="0"/>
            </a:br>
            <a:r>
              <a:rPr lang="en-US" sz="2800" dirty="0"/>
              <a:t>What could go wrong?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E04AE0-7F6E-3209-9ABD-73480984CE23}"/>
              </a:ext>
            </a:extLst>
          </p:cNvPr>
          <p:cNvSpPr/>
          <p:nvPr/>
        </p:nvSpPr>
        <p:spPr>
          <a:xfrm>
            <a:off x="969787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9FC436-FBC8-C200-05EC-77B212162561}"/>
              </a:ext>
            </a:extLst>
          </p:cNvPr>
          <p:cNvSpPr/>
          <p:nvPr/>
        </p:nvSpPr>
        <p:spPr>
          <a:xfrm>
            <a:off x="1144598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17C04-335D-7557-74D9-0BF47A65E2C5}"/>
              </a:ext>
            </a:extLst>
          </p:cNvPr>
          <p:cNvSpPr/>
          <p:nvPr/>
        </p:nvSpPr>
        <p:spPr>
          <a:xfrm rot="5400000">
            <a:off x="1862715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735D05-10DD-BA3B-5D27-89DF969441B9}"/>
              </a:ext>
            </a:extLst>
          </p:cNvPr>
          <p:cNvSpPr/>
          <p:nvPr/>
        </p:nvSpPr>
        <p:spPr>
          <a:xfrm rot="5400000">
            <a:off x="1998486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754F60-6732-D235-D782-A8436C7B6DE9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V="1">
            <a:off x="1998486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410DA4-A247-5F3E-A06F-F7E8439164C4}"/>
              </a:ext>
            </a:extLst>
          </p:cNvPr>
          <p:cNvCxnSpPr>
            <a:cxnSpLocks/>
          </p:cNvCxnSpPr>
          <p:nvPr/>
        </p:nvCxnSpPr>
        <p:spPr>
          <a:xfrm rot="5400000">
            <a:off x="2171999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DB57BE-6F85-80F4-807E-4FC815181512}"/>
              </a:ext>
            </a:extLst>
          </p:cNvPr>
          <p:cNvCxnSpPr>
            <a:cxnSpLocks/>
          </p:cNvCxnSpPr>
          <p:nvPr/>
        </p:nvCxnSpPr>
        <p:spPr>
          <a:xfrm rot="5400000">
            <a:off x="2172472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4B71D3-413B-0D1D-3EE9-9CEEA61C86B3}"/>
              </a:ext>
            </a:extLst>
          </p:cNvPr>
          <p:cNvSpPr txBox="1">
            <a:spLocks/>
          </p:cNvSpPr>
          <p:nvPr/>
        </p:nvSpPr>
        <p:spPr>
          <a:xfrm>
            <a:off x="677334" y="1765807"/>
            <a:ext cx="3782124" cy="728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Mesh &amp; Staple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(Plastic mesh, 2mm alum. wire)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1E81AF-E7BB-EBA8-971F-BF4A2EE8C7EB}"/>
              </a:ext>
            </a:extLst>
          </p:cNvPr>
          <p:cNvSpPr/>
          <p:nvPr/>
        </p:nvSpPr>
        <p:spPr>
          <a:xfrm>
            <a:off x="5455036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D1B102-EECA-4B77-8336-93A9141DC4EB}"/>
              </a:ext>
            </a:extLst>
          </p:cNvPr>
          <p:cNvSpPr/>
          <p:nvPr/>
        </p:nvSpPr>
        <p:spPr>
          <a:xfrm>
            <a:off x="5629847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B1E828-6DBE-E3E4-A1C0-652C66E2EFF8}"/>
              </a:ext>
            </a:extLst>
          </p:cNvPr>
          <p:cNvSpPr/>
          <p:nvPr/>
        </p:nvSpPr>
        <p:spPr>
          <a:xfrm rot="5400000">
            <a:off x="6347964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69894A-17F9-B18E-4296-AA15240CDBA8}"/>
              </a:ext>
            </a:extLst>
          </p:cNvPr>
          <p:cNvSpPr/>
          <p:nvPr/>
        </p:nvSpPr>
        <p:spPr>
          <a:xfrm rot="5400000">
            <a:off x="6483735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E373AD-6B80-9B02-0738-E1D8B5A9F4C0}"/>
              </a:ext>
            </a:extLst>
          </p:cNvPr>
          <p:cNvCxnSpPr>
            <a:stCxn id="17" idx="2"/>
          </p:cNvCxnSpPr>
          <p:nvPr/>
        </p:nvCxnSpPr>
        <p:spPr>
          <a:xfrm rot="5400000" flipV="1">
            <a:off x="6483735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BC597F-FDC2-E749-CDA9-E82598A36F8F}"/>
              </a:ext>
            </a:extLst>
          </p:cNvPr>
          <p:cNvCxnSpPr>
            <a:cxnSpLocks/>
          </p:cNvCxnSpPr>
          <p:nvPr/>
        </p:nvCxnSpPr>
        <p:spPr>
          <a:xfrm rot="5400000">
            <a:off x="6657248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006556-8608-6A0A-B228-EBB606A13F2D}"/>
              </a:ext>
            </a:extLst>
          </p:cNvPr>
          <p:cNvCxnSpPr>
            <a:cxnSpLocks/>
          </p:cNvCxnSpPr>
          <p:nvPr/>
        </p:nvCxnSpPr>
        <p:spPr>
          <a:xfrm rot="5400000">
            <a:off x="6657721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611E626-EA52-751A-4E30-66F8E7A09D2F}"/>
              </a:ext>
            </a:extLst>
          </p:cNvPr>
          <p:cNvSpPr txBox="1">
            <a:spLocks/>
          </p:cNvSpPr>
          <p:nvPr/>
        </p:nvSpPr>
        <p:spPr>
          <a:xfrm>
            <a:off x="5090581" y="1761564"/>
            <a:ext cx="4728668" cy="724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Guy wires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(1.5mm alum. wire x 2)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CC1F30-384E-4767-41A8-A9EC83EC9A12}"/>
              </a:ext>
            </a:extLst>
          </p:cNvPr>
          <p:cNvCxnSpPr>
            <a:cxnSpLocks/>
          </p:cNvCxnSpPr>
          <p:nvPr/>
        </p:nvCxnSpPr>
        <p:spPr>
          <a:xfrm>
            <a:off x="1467394" y="2818303"/>
            <a:ext cx="853820" cy="9343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F03EB65-89B9-0E14-1095-1CF0D71519C3}"/>
              </a:ext>
            </a:extLst>
          </p:cNvPr>
          <p:cNvSpPr txBox="1">
            <a:spLocks/>
          </p:cNvSpPr>
          <p:nvPr/>
        </p:nvSpPr>
        <p:spPr>
          <a:xfrm>
            <a:off x="2422102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 &amp; pot</a:t>
            </a:r>
            <a:endParaRPr lang="en-US" sz="14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334840D-6E5D-E52D-A497-AB06B4935C05}"/>
              </a:ext>
            </a:extLst>
          </p:cNvPr>
          <p:cNvSpPr txBox="1">
            <a:spLocks/>
          </p:cNvSpPr>
          <p:nvPr/>
        </p:nvSpPr>
        <p:spPr>
          <a:xfrm>
            <a:off x="561017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3B9D37-2439-C38B-6CBA-9549F4A70B69}"/>
              </a:ext>
            </a:extLst>
          </p:cNvPr>
          <p:cNvCxnSpPr>
            <a:cxnSpLocks/>
          </p:cNvCxnSpPr>
          <p:nvPr/>
        </p:nvCxnSpPr>
        <p:spPr>
          <a:xfrm flipH="1">
            <a:off x="2386571" y="2809491"/>
            <a:ext cx="823886" cy="3960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069F8E-E3BB-A2B4-6D70-EA182BC691B9}"/>
              </a:ext>
            </a:extLst>
          </p:cNvPr>
          <p:cNvCxnSpPr>
            <a:cxnSpLocks/>
          </p:cNvCxnSpPr>
          <p:nvPr/>
        </p:nvCxnSpPr>
        <p:spPr>
          <a:xfrm flipH="1">
            <a:off x="2386571" y="2814263"/>
            <a:ext cx="1202069" cy="14872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1DE2D4-144E-728E-7E14-884AA8D1F715}"/>
              </a:ext>
            </a:extLst>
          </p:cNvPr>
          <p:cNvCxnSpPr>
            <a:cxnSpLocks/>
          </p:cNvCxnSpPr>
          <p:nvPr/>
        </p:nvCxnSpPr>
        <p:spPr>
          <a:xfrm flipV="1">
            <a:off x="6653263" y="3562059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4BA1C4-23FB-877A-1EA3-02AEEF9772E4}"/>
              </a:ext>
            </a:extLst>
          </p:cNvPr>
          <p:cNvCxnSpPr>
            <a:cxnSpLocks/>
          </p:cNvCxnSpPr>
          <p:nvPr/>
        </p:nvCxnSpPr>
        <p:spPr>
          <a:xfrm>
            <a:off x="5174274" y="333070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095F32-98B4-816D-5C58-687813A63259}"/>
              </a:ext>
            </a:extLst>
          </p:cNvPr>
          <p:cNvCxnSpPr>
            <a:cxnSpLocks/>
          </p:cNvCxnSpPr>
          <p:nvPr/>
        </p:nvCxnSpPr>
        <p:spPr>
          <a:xfrm flipH="1">
            <a:off x="6984429" y="3339787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01BD3A-9CBD-A901-BF26-3A3859C489DC}"/>
              </a:ext>
            </a:extLst>
          </p:cNvPr>
          <p:cNvCxnSpPr>
            <a:cxnSpLocks/>
          </p:cNvCxnSpPr>
          <p:nvPr/>
        </p:nvCxnSpPr>
        <p:spPr>
          <a:xfrm>
            <a:off x="6067945" y="2818303"/>
            <a:ext cx="656203" cy="7296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C917727-F7BF-5535-8328-69280EDAD674}"/>
              </a:ext>
            </a:extLst>
          </p:cNvPr>
          <p:cNvSpPr txBox="1">
            <a:spLocks/>
          </p:cNvSpPr>
          <p:nvPr/>
        </p:nvSpPr>
        <p:spPr>
          <a:xfrm>
            <a:off x="7083743" y="2576433"/>
            <a:ext cx="3601788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 &amp; along sides of pot</a:t>
            </a:r>
            <a:endParaRPr lang="en-US" sz="14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C60A51E7-39E8-99C3-198F-1C90B3CE7E7C}"/>
              </a:ext>
            </a:extLst>
          </p:cNvPr>
          <p:cNvSpPr txBox="1">
            <a:spLocks/>
          </p:cNvSpPr>
          <p:nvPr/>
        </p:nvSpPr>
        <p:spPr>
          <a:xfrm>
            <a:off x="5161568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50A6AB-7CA5-BAB9-F2E9-94D19B145E91}"/>
              </a:ext>
            </a:extLst>
          </p:cNvPr>
          <p:cNvCxnSpPr>
            <a:cxnSpLocks/>
          </p:cNvCxnSpPr>
          <p:nvPr/>
        </p:nvCxnSpPr>
        <p:spPr>
          <a:xfrm flipH="1">
            <a:off x="6124935" y="2809491"/>
            <a:ext cx="1686073" cy="6200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D53113-3E76-D57D-38CA-49E7E9299371}"/>
              </a:ext>
            </a:extLst>
          </p:cNvPr>
          <p:cNvCxnSpPr>
            <a:cxnSpLocks/>
          </p:cNvCxnSpPr>
          <p:nvPr/>
        </p:nvCxnSpPr>
        <p:spPr>
          <a:xfrm flipH="1">
            <a:off x="7784490" y="2814263"/>
            <a:ext cx="404701" cy="6280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49A3499-174F-4BBD-0755-68D200AEEBDB}"/>
              </a:ext>
            </a:extLst>
          </p:cNvPr>
          <p:cNvSpPr/>
          <p:nvPr/>
        </p:nvSpPr>
        <p:spPr>
          <a:xfrm>
            <a:off x="1317982" y="5119423"/>
            <a:ext cx="205807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D6F330E-B1F6-760C-6225-23B5FCFA0D51}"/>
              </a:ext>
            </a:extLst>
          </p:cNvPr>
          <p:cNvSpPr/>
          <p:nvPr/>
        </p:nvSpPr>
        <p:spPr>
          <a:xfrm>
            <a:off x="1411660" y="5119423"/>
            <a:ext cx="187293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8656620-5B3F-801D-2962-C390E69856FA}"/>
              </a:ext>
            </a:extLst>
          </p:cNvPr>
          <p:cNvSpPr/>
          <p:nvPr/>
        </p:nvSpPr>
        <p:spPr>
          <a:xfrm>
            <a:off x="1236710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0F3D925-1143-12DB-BA8E-DEB68214AA02}"/>
              </a:ext>
            </a:extLst>
          </p:cNvPr>
          <p:cNvSpPr/>
          <p:nvPr/>
        </p:nvSpPr>
        <p:spPr>
          <a:xfrm>
            <a:off x="3284595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52FBFA-6DE1-9E2E-18EC-A407FF11E26B}"/>
              </a:ext>
            </a:extLst>
          </p:cNvPr>
          <p:cNvSpPr/>
          <p:nvPr/>
        </p:nvSpPr>
        <p:spPr>
          <a:xfrm>
            <a:off x="1144597" y="5084936"/>
            <a:ext cx="2365343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FED797-D4F0-0F15-4909-7D05BF37ED38}"/>
              </a:ext>
            </a:extLst>
          </p:cNvPr>
          <p:cNvSpPr/>
          <p:nvPr/>
        </p:nvSpPr>
        <p:spPr>
          <a:xfrm>
            <a:off x="2000265" y="6058840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3D89EC-EE58-629B-D333-B7B138982BA4}"/>
              </a:ext>
            </a:extLst>
          </p:cNvPr>
          <p:cNvSpPr/>
          <p:nvPr/>
        </p:nvSpPr>
        <p:spPr>
          <a:xfrm>
            <a:off x="1864493" y="6007896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B817EB-8B6E-E4D2-C1F5-88E277151700}"/>
              </a:ext>
            </a:extLst>
          </p:cNvPr>
          <p:cNvCxnSpPr>
            <a:cxnSpLocks/>
          </p:cNvCxnSpPr>
          <p:nvPr/>
        </p:nvCxnSpPr>
        <p:spPr>
          <a:xfrm>
            <a:off x="2627920" y="6174879"/>
            <a:ext cx="312762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038CE37-FDEF-C42B-C23F-FC6EAE25381A}"/>
              </a:ext>
            </a:extLst>
          </p:cNvPr>
          <p:cNvCxnSpPr>
            <a:cxnSpLocks/>
          </p:cNvCxnSpPr>
          <p:nvPr/>
        </p:nvCxnSpPr>
        <p:spPr>
          <a:xfrm>
            <a:off x="1698349" y="6174406"/>
            <a:ext cx="343055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58226BC-C27D-E220-3517-4F2CB38232DA}"/>
              </a:ext>
            </a:extLst>
          </p:cNvPr>
          <p:cNvCxnSpPr>
            <a:cxnSpLocks/>
          </p:cNvCxnSpPr>
          <p:nvPr/>
        </p:nvCxnSpPr>
        <p:spPr>
          <a:xfrm flipV="1">
            <a:off x="2041404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5481D82-AE5F-DC0A-16A2-0C0DDEFAFAB2}"/>
              </a:ext>
            </a:extLst>
          </p:cNvPr>
          <p:cNvCxnSpPr>
            <a:cxnSpLocks/>
          </p:cNvCxnSpPr>
          <p:nvPr/>
        </p:nvCxnSpPr>
        <p:spPr>
          <a:xfrm flipV="1">
            <a:off x="2627920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9D9ACE-6611-C8B9-333B-BFB3BD34D77C}"/>
              </a:ext>
            </a:extLst>
          </p:cNvPr>
          <p:cNvCxnSpPr>
            <a:cxnSpLocks/>
          </p:cNvCxnSpPr>
          <p:nvPr/>
        </p:nvCxnSpPr>
        <p:spPr>
          <a:xfrm>
            <a:off x="2041404" y="5976084"/>
            <a:ext cx="586516" cy="3797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18A0AF8-0EFD-8EDC-056D-94AFB7B485FB}"/>
              </a:ext>
            </a:extLst>
          </p:cNvPr>
          <p:cNvSpPr/>
          <p:nvPr/>
        </p:nvSpPr>
        <p:spPr>
          <a:xfrm>
            <a:off x="5493692" y="5119423"/>
            <a:ext cx="258994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C5ECD66-F919-348D-F236-F9AF8A60F638}"/>
              </a:ext>
            </a:extLst>
          </p:cNvPr>
          <p:cNvSpPr/>
          <p:nvPr/>
        </p:nvSpPr>
        <p:spPr>
          <a:xfrm>
            <a:off x="5585150" y="5119423"/>
            <a:ext cx="240702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856209A-F215-216B-22CE-75185813DF31}"/>
              </a:ext>
            </a:extLst>
          </p:cNvPr>
          <p:cNvSpPr/>
          <p:nvPr/>
        </p:nvSpPr>
        <p:spPr>
          <a:xfrm>
            <a:off x="5414618" y="5171433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13E42A6-4E79-79EE-6202-A0A2E824B4E8}"/>
              </a:ext>
            </a:extLst>
          </p:cNvPr>
          <p:cNvSpPr/>
          <p:nvPr/>
        </p:nvSpPr>
        <p:spPr>
          <a:xfrm>
            <a:off x="7992174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931C5B-D3C2-3BDD-574C-5FD8B4855A41}"/>
              </a:ext>
            </a:extLst>
          </p:cNvPr>
          <p:cNvSpPr/>
          <p:nvPr/>
        </p:nvSpPr>
        <p:spPr>
          <a:xfrm>
            <a:off x="5381426" y="5084936"/>
            <a:ext cx="2836094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7CA6282-1B6D-4DC4-BBDC-D83006816879}"/>
              </a:ext>
            </a:extLst>
          </p:cNvPr>
          <p:cNvSpPr/>
          <p:nvPr/>
        </p:nvSpPr>
        <p:spPr>
          <a:xfrm>
            <a:off x="6423572" y="6062637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F5247CA-7138-4B83-C380-57373DDDEBD9}"/>
              </a:ext>
            </a:extLst>
          </p:cNvPr>
          <p:cNvSpPr/>
          <p:nvPr/>
        </p:nvSpPr>
        <p:spPr>
          <a:xfrm>
            <a:off x="6287800" y="6011693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A7CB1A1-3DA7-B388-A7CE-2D294E88B172}"/>
              </a:ext>
            </a:extLst>
          </p:cNvPr>
          <p:cNvCxnSpPr>
            <a:cxnSpLocks/>
          </p:cNvCxnSpPr>
          <p:nvPr/>
        </p:nvCxnSpPr>
        <p:spPr>
          <a:xfrm flipH="1">
            <a:off x="6663113" y="6080183"/>
            <a:ext cx="251139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928B966-5818-4F0B-9FDA-9E8C7319D896}"/>
              </a:ext>
            </a:extLst>
          </p:cNvPr>
          <p:cNvCxnSpPr>
            <a:cxnSpLocks/>
          </p:cNvCxnSpPr>
          <p:nvPr/>
        </p:nvCxnSpPr>
        <p:spPr>
          <a:xfrm flipH="1">
            <a:off x="6901984" y="59955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B2C5D1D-E128-3FFE-4426-4C98E011501E}"/>
              </a:ext>
            </a:extLst>
          </p:cNvPr>
          <p:cNvCxnSpPr>
            <a:cxnSpLocks/>
          </p:cNvCxnSpPr>
          <p:nvPr/>
        </p:nvCxnSpPr>
        <p:spPr>
          <a:xfrm flipH="1">
            <a:off x="7027532" y="5988571"/>
            <a:ext cx="819007" cy="652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32E1A4F-584A-126D-D47F-5B5583A3C17A}"/>
              </a:ext>
            </a:extLst>
          </p:cNvPr>
          <p:cNvCxnSpPr>
            <a:cxnSpLocks/>
          </p:cNvCxnSpPr>
          <p:nvPr/>
        </p:nvCxnSpPr>
        <p:spPr>
          <a:xfrm flipH="1">
            <a:off x="5706409" y="5995095"/>
            <a:ext cx="830682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E1C0AF8-583E-EAF3-CF47-196D0822A82C}"/>
              </a:ext>
            </a:extLst>
          </p:cNvPr>
          <p:cNvCxnSpPr>
            <a:cxnSpLocks/>
          </p:cNvCxnSpPr>
          <p:nvPr/>
        </p:nvCxnSpPr>
        <p:spPr>
          <a:xfrm>
            <a:off x="6537092" y="59898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972811E-1402-6B30-5171-781B1EF76470}"/>
              </a:ext>
            </a:extLst>
          </p:cNvPr>
          <p:cNvCxnSpPr>
            <a:cxnSpLocks/>
          </p:cNvCxnSpPr>
          <p:nvPr/>
        </p:nvCxnSpPr>
        <p:spPr>
          <a:xfrm flipH="1">
            <a:off x="7865764" y="5903587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8A637C-BE27-86C6-FC06-646AEF76DD0C}"/>
              </a:ext>
            </a:extLst>
          </p:cNvPr>
          <p:cNvCxnSpPr>
            <a:cxnSpLocks/>
          </p:cNvCxnSpPr>
          <p:nvPr/>
        </p:nvCxnSpPr>
        <p:spPr>
          <a:xfrm>
            <a:off x="5630677" y="5908156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2AB4594-FD94-187F-1561-34663C6891F6}"/>
              </a:ext>
            </a:extLst>
          </p:cNvPr>
          <p:cNvCxnSpPr>
            <a:cxnSpLocks/>
          </p:cNvCxnSpPr>
          <p:nvPr/>
        </p:nvCxnSpPr>
        <p:spPr>
          <a:xfrm>
            <a:off x="7941496" y="520282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F02B440-C7EB-0215-2E9A-8CA5D30CBDA4}"/>
              </a:ext>
            </a:extLst>
          </p:cNvPr>
          <p:cNvCxnSpPr>
            <a:cxnSpLocks/>
          </p:cNvCxnSpPr>
          <p:nvPr/>
        </p:nvCxnSpPr>
        <p:spPr>
          <a:xfrm>
            <a:off x="5630677" y="521203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6869CD1-5ED6-BAAD-EC12-200132F58C7D}"/>
              </a:ext>
            </a:extLst>
          </p:cNvPr>
          <p:cNvCxnSpPr>
            <a:cxnSpLocks/>
          </p:cNvCxnSpPr>
          <p:nvPr/>
        </p:nvCxnSpPr>
        <p:spPr>
          <a:xfrm flipH="1">
            <a:off x="7949256" y="520282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15C3706-58FC-3BB3-BAF7-37F7077B18E8}"/>
              </a:ext>
            </a:extLst>
          </p:cNvPr>
          <p:cNvCxnSpPr>
            <a:cxnSpLocks/>
          </p:cNvCxnSpPr>
          <p:nvPr/>
        </p:nvCxnSpPr>
        <p:spPr>
          <a:xfrm flipH="1">
            <a:off x="5411979" y="521203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77323C-F099-2EEE-5917-39D1D6E840CE}"/>
              </a:ext>
            </a:extLst>
          </p:cNvPr>
          <p:cNvCxnSpPr>
            <a:cxnSpLocks/>
          </p:cNvCxnSpPr>
          <p:nvPr/>
        </p:nvCxnSpPr>
        <p:spPr>
          <a:xfrm flipH="1">
            <a:off x="4985468" y="5212031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562E4AC-C791-A560-1112-51DC00C4D72B}"/>
              </a:ext>
            </a:extLst>
          </p:cNvPr>
          <p:cNvCxnSpPr>
            <a:cxnSpLocks/>
          </p:cNvCxnSpPr>
          <p:nvPr/>
        </p:nvCxnSpPr>
        <p:spPr>
          <a:xfrm>
            <a:off x="8161480" y="5204292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993372C-A01D-D32B-A8A7-2A0EFF3029C5}"/>
              </a:ext>
            </a:extLst>
          </p:cNvPr>
          <p:cNvCxnSpPr>
            <a:cxnSpLocks/>
          </p:cNvCxnSpPr>
          <p:nvPr/>
        </p:nvCxnSpPr>
        <p:spPr>
          <a:xfrm flipH="1">
            <a:off x="8589622" y="5466055"/>
            <a:ext cx="259425" cy="2617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181F765B-B333-34E5-4A58-E853C52137D4}"/>
              </a:ext>
            </a:extLst>
          </p:cNvPr>
          <p:cNvSpPr txBox="1">
            <a:spLocks/>
          </p:cNvSpPr>
          <p:nvPr/>
        </p:nvSpPr>
        <p:spPr>
          <a:xfrm>
            <a:off x="9298473" y="3394507"/>
            <a:ext cx="1563970" cy="7163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one side of each wire longer than the other</a:t>
            </a:r>
            <a:endParaRPr lang="en-US" sz="14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06EAF20-8638-51BF-21BE-9ADC34B39158}"/>
              </a:ext>
            </a:extLst>
          </p:cNvPr>
          <p:cNvCxnSpPr>
            <a:cxnSpLocks/>
          </p:cNvCxnSpPr>
          <p:nvPr/>
        </p:nvCxnSpPr>
        <p:spPr>
          <a:xfrm flipH="1" flipV="1">
            <a:off x="8912314" y="3572175"/>
            <a:ext cx="312549" cy="1496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E1B4518-0644-C0B6-5573-06917B9E52D1}"/>
              </a:ext>
            </a:extLst>
          </p:cNvPr>
          <p:cNvCxnSpPr>
            <a:cxnSpLocks/>
          </p:cNvCxnSpPr>
          <p:nvPr/>
        </p:nvCxnSpPr>
        <p:spPr>
          <a:xfrm flipH="1">
            <a:off x="8943246" y="3820102"/>
            <a:ext cx="281617" cy="1675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8F19E532-FDD5-20E9-4EE6-2A6487ADFBAD}"/>
              </a:ext>
            </a:extLst>
          </p:cNvPr>
          <p:cNvSpPr txBox="1">
            <a:spLocks/>
          </p:cNvSpPr>
          <p:nvPr/>
        </p:nvSpPr>
        <p:spPr>
          <a:xfrm>
            <a:off x="9100310" y="5560093"/>
            <a:ext cx="1773708" cy="1288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extra bend makes it obvious which is the longer side</a:t>
            </a:r>
            <a:endParaRPr lang="en-US" sz="14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2E351B6-17E9-BD55-8F2E-8B0728F54E6D}"/>
              </a:ext>
            </a:extLst>
          </p:cNvPr>
          <p:cNvCxnSpPr>
            <a:cxnSpLocks/>
          </p:cNvCxnSpPr>
          <p:nvPr/>
        </p:nvCxnSpPr>
        <p:spPr>
          <a:xfrm flipH="1" flipV="1">
            <a:off x="8658157" y="5825926"/>
            <a:ext cx="442153" cy="1201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9C9075F-BB5E-6A25-9B77-A873AAB5E7AF}"/>
              </a:ext>
            </a:extLst>
          </p:cNvPr>
          <p:cNvSpPr/>
          <p:nvPr/>
        </p:nvSpPr>
        <p:spPr>
          <a:xfrm>
            <a:off x="6740406" y="5933846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EC7BCC-11ED-BC5A-E33E-088952E9D484}"/>
              </a:ext>
            </a:extLst>
          </p:cNvPr>
          <p:cNvSpPr/>
          <p:nvPr/>
        </p:nvSpPr>
        <p:spPr>
          <a:xfrm>
            <a:off x="6738852" y="6119698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F196451-24F1-7F90-2DBB-3788A693A0E0}"/>
              </a:ext>
            </a:extLst>
          </p:cNvPr>
          <p:cNvCxnSpPr>
            <a:cxnSpLocks/>
          </p:cNvCxnSpPr>
          <p:nvPr/>
        </p:nvCxnSpPr>
        <p:spPr>
          <a:xfrm flipV="1">
            <a:off x="6789754" y="5976084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785F280-6E38-9A94-756B-8CC2F5F3A30A}"/>
              </a:ext>
            </a:extLst>
          </p:cNvPr>
          <p:cNvSpPr txBox="1">
            <a:spLocks/>
          </p:cNvSpPr>
          <p:nvPr/>
        </p:nvSpPr>
        <p:spPr>
          <a:xfrm>
            <a:off x="3906937" y="5862653"/>
            <a:ext cx="1474998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guy wire will be held in place by staple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2004BC-8847-040E-992B-C101CCC7E537}"/>
              </a:ext>
            </a:extLst>
          </p:cNvPr>
          <p:cNvCxnSpPr>
            <a:cxnSpLocks/>
          </p:cNvCxnSpPr>
          <p:nvPr/>
        </p:nvCxnSpPr>
        <p:spPr>
          <a:xfrm flipV="1">
            <a:off x="5224666" y="6164018"/>
            <a:ext cx="1367450" cy="16350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25F18B91-3D11-47B5-0623-426584496B09}"/>
              </a:ext>
            </a:extLst>
          </p:cNvPr>
          <p:cNvSpPr txBox="1">
            <a:spLocks/>
          </p:cNvSpPr>
          <p:nvPr/>
        </p:nvSpPr>
        <p:spPr>
          <a:xfrm>
            <a:off x="1813318" y="5287247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short side</a:t>
            </a:r>
            <a:endParaRPr lang="en-US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FE9F13-B1F8-028C-2953-826D80E9E1A0}"/>
              </a:ext>
            </a:extLst>
          </p:cNvPr>
          <p:cNvCxnSpPr>
            <a:cxnSpLocks/>
          </p:cNvCxnSpPr>
          <p:nvPr/>
        </p:nvCxnSpPr>
        <p:spPr>
          <a:xfrm flipV="1">
            <a:off x="6650079" y="3962963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FBE1BC-19E6-EAB0-5D8C-5A1AF5C58654}"/>
              </a:ext>
            </a:extLst>
          </p:cNvPr>
          <p:cNvCxnSpPr>
            <a:cxnSpLocks/>
          </p:cNvCxnSpPr>
          <p:nvPr/>
        </p:nvCxnSpPr>
        <p:spPr>
          <a:xfrm flipV="1">
            <a:off x="5177157" y="396222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662BF7-AA9D-8F3D-00D7-7F1A85222EA7}"/>
              </a:ext>
            </a:extLst>
          </p:cNvPr>
          <p:cNvCxnSpPr>
            <a:cxnSpLocks/>
          </p:cNvCxnSpPr>
          <p:nvPr/>
        </p:nvCxnSpPr>
        <p:spPr>
          <a:xfrm flipH="1" flipV="1">
            <a:off x="6980822" y="3960383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EA220DD7-D58D-E5AB-CD96-4E7B8B40EEC7}"/>
              </a:ext>
            </a:extLst>
          </p:cNvPr>
          <p:cNvSpPr txBox="1">
            <a:spLocks/>
          </p:cNvSpPr>
          <p:nvPr/>
        </p:nvSpPr>
        <p:spPr>
          <a:xfrm>
            <a:off x="6248822" y="5300215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long side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752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What &amp; Why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Defining bonsai</a:t>
            </a:r>
          </a:p>
          <a:p>
            <a:r>
              <a:rPr lang="en-US" sz="1600" dirty="0"/>
              <a:t>A bonsai is a </a:t>
            </a:r>
            <a:r>
              <a:rPr lang="en-US" sz="1600" b="1" dirty="0"/>
              <a:t>living trompe-l’oeil</a:t>
            </a:r>
            <a:r>
              <a:rPr lang="en-US" sz="1600" dirty="0"/>
              <a:t>: a small tree that appears to be a scaled-down large tree.</a:t>
            </a:r>
          </a:p>
          <a:p>
            <a:r>
              <a:rPr lang="en-US" sz="1600" dirty="0"/>
              <a:t>Almost any kind of tree can become a bonsai (plus a few things that aren’t trees!)</a:t>
            </a:r>
          </a:p>
          <a:p>
            <a:r>
              <a:rPr lang="en-US" sz="1600" dirty="0"/>
              <a:t>“Bonsai” traditionally referred to Japanese schools, but has become a generic 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’Sai?</a:t>
            </a:r>
          </a:p>
          <a:p>
            <a:r>
              <a:rPr lang="en-GB" sz="1600" dirty="0"/>
              <a:t>Hands-on education in plant science!</a:t>
            </a:r>
          </a:p>
          <a:p>
            <a:r>
              <a:rPr lang="en-GB" sz="1600" dirty="0"/>
              <a:t>Learn to see extra layers of beauty in nature</a:t>
            </a:r>
          </a:p>
          <a:p>
            <a:r>
              <a:rPr lang="en-GB" sz="1600" dirty="0"/>
              <a:t>Good practical hobby with interesting culture</a:t>
            </a:r>
          </a:p>
          <a:p>
            <a:r>
              <a:rPr lang="en-GB" sz="1600" dirty="0"/>
              <a:t>Sense of control and responsibility</a:t>
            </a:r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62CF5-074B-90CC-9EEB-FCF172E4DA6F}"/>
              </a:ext>
            </a:extLst>
          </p:cNvPr>
          <p:cNvSpPr txBox="1">
            <a:spLocks/>
          </p:cNvSpPr>
          <p:nvPr/>
        </p:nvSpPr>
        <p:spPr>
          <a:xfrm>
            <a:off x="5715000" y="3862388"/>
            <a:ext cx="5069540" cy="24846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To see a World in a Grain of Sand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a Heaven in a Wild Flower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Hold Infinity in the palm of your hand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Eternity in an hour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2"/>
                </a:solidFill>
              </a:rPr>
              <a:t>- William Blake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2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215"/>
            <a:ext cx="10107207" cy="49026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China</a:t>
            </a:r>
          </a:p>
          <a:p>
            <a:r>
              <a:rPr lang="en-US" dirty="0"/>
              <a:t>Daoist mysticism: recreation of magical sites in miniature</a:t>
            </a:r>
          </a:p>
          <a:p>
            <a:r>
              <a:rPr lang="en-US" dirty="0" err="1"/>
              <a:t>Penjing</a:t>
            </a:r>
            <a:r>
              <a:rPr lang="en-US" dirty="0"/>
              <a:t> (</a:t>
            </a:r>
            <a:r>
              <a:rPr lang="ja-JP" altLang="en-US" dirty="0">
                <a:effectLst/>
              </a:rPr>
              <a:t>盆景</a:t>
            </a:r>
            <a:r>
              <a:rPr lang="en-US" dirty="0"/>
              <a:t>) / </a:t>
            </a:r>
            <a:r>
              <a:rPr lang="en-US" dirty="0" err="1"/>
              <a:t>Penzei</a:t>
            </a:r>
            <a:r>
              <a:rPr lang="en-US" dirty="0"/>
              <a:t> (</a:t>
            </a:r>
            <a:r>
              <a:rPr lang="ja-JP" altLang="en-US" dirty="0"/>
              <a:t>盆栽</a:t>
            </a:r>
            <a:r>
              <a:rPr lang="en-US" dirty="0"/>
              <a:t>) = the art of miniature landscapes (pre 600AD)</a:t>
            </a:r>
          </a:p>
          <a:p>
            <a:r>
              <a:rPr lang="en-US" dirty="0"/>
              <a:t>Popular amongst Buddhist monks, and – later – aristocracy</a:t>
            </a:r>
          </a:p>
          <a:p>
            <a:r>
              <a:rPr lang="en-US" dirty="0"/>
              <a:t>Heavily impacted by Mao’s Cultural Revolution: seen as a bourgeois pastime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Japan</a:t>
            </a:r>
          </a:p>
          <a:p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r>
              <a:rPr lang="en-US" dirty="0"/>
              <a:t>Heavy Zen / Chan Buddhist influence: beauty through austerity, sophistication in simplicity and perfection from imperfection (“wabi-sabi”)</a:t>
            </a:r>
          </a:p>
          <a:p>
            <a:r>
              <a:rPr lang="en-US" dirty="0"/>
              <a:t>Increasingly popular from 1800s onwards; term “bonsai” (</a:t>
            </a:r>
            <a:r>
              <a:rPr lang="ja-JP" altLang="en-US" dirty="0"/>
              <a:t>盆栽 </a:t>
            </a:r>
            <a:r>
              <a:rPr lang="en-US" altLang="ja-JP" dirty="0"/>
              <a:t>– “tray planting”</a:t>
            </a:r>
            <a:r>
              <a:rPr lang="en-US" dirty="0"/>
              <a:t>) adopted</a:t>
            </a:r>
          </a:p>
          <a:p>
            <a:r>
              <a:rPr lang="en-US" dirty="0"/>
              <a:t>Development of distinct styles (dramatic archetypes)</a:t>
            </a:r>
          </a:p>
          <a:p>
            <a:r>
              <a:rPr lang="en-US" dirty="0"/>
              <a:t>Hit hard by World War 2, but revived in the aftermath (partly from enthusiasm of GIs)</a:t>
            </a:r>
          </a:p>
          <a:p>
            <a:r>
              <a:rPr lang="en-US" dirty="0"/>
              <a:t>Exported to West from 1960s onwards, in parallel with Japan’s “economic miracle”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Trick question alert!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5163668" cy="4961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Tree: “</a:t>
            </a:r>
            <a:r>
              <a:rPr lang="en-US" i="1" dirty="0"/>
              <a:t>a large, tall, woody, perennial plant with a single, unbranched, erect, self-supporting stem holding an elevated and distinct crown of branches with a total height greater than ten feet and a diameter greater than three inches</a:t>
            </a:r>
            <a:r>
              <a:rPr lang="en-US" dirty="0"/>
              <a:t>” – oy vey!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Watering!!!!!</a:t>
            </a:r>
          </a:p>
          <a:p>
            <a:pPr lvl="1"/>
            <a:r>
              <a:rPr lang="en-US" dirty="0"/>
              <a:t>Single biggest killer of bonsai</a:t>
            </a:r>
          </a:p>
          <a:p>
            <a:pPr lvl="1"/>
            <a:r>
              <a:rPr lang="en-US" dirty="0"/>
              <a:t>“Root hairs” die easily in drought</a:t>
            </a:r>
          </a:p>
          <a:p>
            <a:pPr lvl="1"/>
            <a:r>
              <a:rPr lang="en-US" dirty="0"/>
              <a:t>Over-watering is also dangerous!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Watering Your Bonsai</a:t>
            </a:r>
            <a:br>
              <a:rPr lang="en-US" dirty="0"/>
            </a:br>
            <a:r>
              <a:rPr lang="en-US" sz="2800" dirty="0"/>
              <a:t>No, seriously, this is important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170138" cy="4551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so serious?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Trees usually have deep tap-roots to draw water; they don’t handle drying out well</a:t>
            </a:r>
          </a:p>
          <a:p>
            <a:pPr lvl="1"/>
            <a:r>
              <a:rPr lang="en-US" dirty="0"/>
              <a:t>…Especially conifers, for some reason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Good-quality bonsai soils / pots have really good drainage… so can dry off quickly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Bonsai soil is very compact and often moss-covered… so water tends to run off the surface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Traditional bonsai soil is inorganic, so lacks the “capillaries” of plant </a:t>
            </a:r>
            <a:r>
              <a:rPr lang="en-US" sz="1600" dirty="0" err="1"/>
              <a:t>fibre</a:t>
            </a:r>
            <a:r>
              <a:rPr lang="en-US" sz="1600" dirty="0"/>
              <a:t> that let water rise up through the pot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Even gardening experts routinely kill their first bonsai!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73260-C06C-E64C-308E-C5B49B4F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7472" y="1930400"/>
            <a:ext cx="5170137" cy="4551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Watering methods</a:t>
            </a:r>
          </a:p>
          <a:p>
            <a:r>
              <a:rPr lang="en-GB" sz="1600" dirty="0"/>
              <a:t>Put in bucket of water (to just below brim) and wait for water to bubble up</a:t>
            </a:r>
          </a:p>
          <a:p>
            <a:pPr lvl="1"/>
            <a:r>
              <a:rPr lang="en-GB" dirty="0"/>
              <a:t>…Then take out and allow to drain fully.  </a:t>
            </a:r>
            <a:r>
              <a:rPr lang="en-GB" i="1" dirty="0"/>
              <a:t>Never</a:t>
            </a:r>
            <a:r>
              <a:rPr lang="en-GB" dirty="0"/>
              <a:t> leave standing in water for long periods – roots need oxygen too!</a:t>
            </a:r>
          </a:p>
          <a:p>
            <a:r>
              <a:rPr lang="en-GB" sz="1600" dirty="0"/>
              <a:t>Water from above three times, allowing the water to sink in between passes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Is it watered enough?</a:t>
            </a:r>
          </a:p>
          <a:p>
            <a:r>
              <a:rPr lang="en-GB" sz="1600" dirty="0"/>
              <a:t>Surface feels damp to back of hand</a:t>
            </a:r>
          </a:p>
          <a:p>
            <a:r>
              <a:rPr lang="en-GB" sz="1600" dirty="0"/>
              <a:t>Pot significantly heavier</a:t>
            </a:r>
          </a:p>
          <a:p>
            <a:r>
              <a:rPr lang="en-GB" sz="1600" dirty="0"/>
              <a:t>Water running out of hole in bottom</a:t>
            </a:r>
          </a:p>
        </p:txBody>
      </p:sp>
    </p:spTree>
    <p:extLst>
      <p:ext uri="{BB962C8B-B14F-4D97-AF65-F5344CB8AC3E}">
        <p14:creationId xmlns:p14="http://schemas.microsoft.com/office/powerpoint/2010/main" val="757055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56721</TotalTime>
  <Words>1906</Words>
  <Application>Microsoft Office PowerPoint</Application>
  <PresentationFormat>Widescreen</PresentationFormat>
  <Paragraphs>276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Arial</vt:lpstr>
      <vt:lpstr>Trebuchet MS</vt:lpstr>
      <vt:lpstr>Wingdings</vt:lpstr>
      <vt:lpstr>Wingdings 3</vt:lpstr>
      <vt:lpstr>Facet</vt:lpstr>
      <vt:lpstr>Bonsai On A Budget</vt:lpstr>
      <vt:lpstr>Learning Outcomes – Day 1 </vt:lpstr>
      <vt:lpstr>Bonsai: What &amp; Why </vt:lpstr>
      <vt:lpstr>Bonsai: A Potted History </vt:lpstr>
      <vt:lpstr>Bonsai: Art &amp; Science </vt:lpstr>
      <vt:lpstr>Pragmatism 1</vt:lpstr>
      <vt:lpstr>What Kind Of Tree Is A “Bonsai”, Anyway? Trick question alert!</vt:lpstr>
      <vt:lpstr>I Had One Once, But It Died What a bonsai needs to survive</vt:lpstr>
      <vt:lpstr>Watering Your Bonsai No, seriously, this is important</vt:lpstr>
      <vt:lpstr>Authenticity &amp; Drama</vt:lpstr>
      <vt:lpstr>Arboriculture 101 What shapes a tree?</vt:lpstr>
      <vt:lpstr>Authenticity &amp; Age What makes a tree look mature?</vt:lpstr>
      <vt:lpstr>Art à la Japan Catching the eye</vt:lpstr>
      <vt:lpstr>Drama &amp; Perspective What makes a tree stand out?</vt:lpstr>
      <vt:lpstr>Flaws What gives the game away?</vt:lpstr>
      <vt:lpstr>Bonsai Styles The most common four archetypes of… thirty?  Really?!?</vt:lpstr>
      <vt:lpstr>See You Tomorrow!</vt:lpstr>
      <vt:lpstr>Appendices</vt:lpstr>
      <vt:lpstr>How Often To Water Some key factors</vt:lpstr>
      <vt:lpstr>Repotting step-by-step </vt:lpstr>
      <vt:lpstr>Wiring a Bonsai Pot What could go wrong?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51</cp:revision>
  <dcterms:created xsi:type="dcterms:W3CDTF">2024-04-06T11:33:48Z</dcterms:created>
  <dcterms:modified xsi:type="dcterms:W3CDTF">2025-05-02T21:48:23Z</dcterms:modified>
</cp:coreProperties>
</file>