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notesMasterIdLst>
    <p:notesMasterId r:id="rId39"/>
  </p:notesMasterIdLst>
  <p:sldIdLst>
    <p:sldId id="256" r:id="rId2"/>
    <p:sldId id="257" r:id="rId3"/>
    <p:sldId id="282" r:id="rId4"/>
    <p:sldId id="258" r:id="rId5"/>
    <p:sldId id="260" r:id="rId6"/>
    <p:sldId id="262" r:id="rId7"/>
    <p:sldId id="265" r:id="rId8"/>
    <p:sldId id="266" r:id="rId9"/>
    <p:sldId id="283" r:id="rId10"/>
    <p:sldId id="263" r:id="rId11"/>
    <p:sldId id="277" r:id="rId12"/>
    <p:sldId id="267" r:id="rId13"/>
    <p:sldId id="281" r:id="rId14"/>
    <p:sldId id="271" r:id="rId15"/>
    <p:sldId id="272" r:id="rId16"/>
    <p:sldId id="259" r:id="rId17"/>
    <p:sldId id="264" r:id="rId18"/>
    <p:sldId id="279" r:id="rId19"/>
    <p:sldId id="290" r:id="rId20"/>
    <p:sldId id="299" r:id="rId21"/>
    <p:sldId id="300" r:id="rId22"/>
    <p:sldId id="302" r:id="rId23"/>
    <p:sldId id="273" r:id="rId24"/>
    <p:sldId id="293" r:id="rId25"/>
    <p:sldId id="301" r:id="rId26"/>
    <p:sldId id="294" r:id="rId27"/>
    <p:sldId id="295" r:id="rId28"/>
    <p:sldId id="289" r:id="rId29"/>
    <p:sldId id="296" r:id="rId30"/>
    <p:sldId id="297" r:id="rId31"/>
    <p:sldId id="276" r:id="rId32"/>
    <p:sldId id="275" r:id="rId33"/>
    <p:sldId id="278" r:id="rId34"/>
    <p:sldId id="286" r:id="rId35"/>
    <p:sldId id="261" r:id="rId36"/>
    <p:sldId id="285" r:id="rId37"/>
    <p:sldId id="298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9000DBD-DD57-B9F5-1E22-669DF19DD1E1}" name="Alex Labram" initials="AL" userId="1b91434870779e5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5F3F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660"/>
  </p:normalViewPr>
  <p:slideViewPr>
    <p:cSldViewPr snapToGrid="0">
      <p:cViewPr varScale="1">
        <p:scale>
          <a:sx n="71" d="100"/>
          <a:sy n="71" d="100"/>
        </p:scale>
        <p:origin x="7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04D6C-E348-4888-BF53-7D9093580813}" type="datetimeFigureOut">
              <a:rPr lang="en-GB" smtClean="0"/>
              <a:t>24/12/2024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E7104-07E6-4433-AFA2-7ACC21A327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047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DE7104-07E6-4433-AFA2-7ACC21A32793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335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18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94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5069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81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7820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75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44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98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9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61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96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0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47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03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30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47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77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Bonsai On A Budget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Alex Labram</a:t>
            </a:r>
          </a:p>
          <a:p>
            <a:r>
              <a:rPr lang="en-US" dirty="0"/>
              <a:t>MMM YYYY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0FED29D-3814-2F10-FB43-1B9F6C93C75F}"/>
              </a:ext>
            </a:extLst>
          </p:cNvPr>
          <p:cNvGrpSpPr/>
          <p:nvPr/>
        </p:nvGrpSpPr>
        <p:grpSpPr>
          <a:xfrm>
            <a:off x="606114" y="4663538"/>
            <a:ext cx="1801905" cy="1799092"/>
            <a:chOff x="606114" y="4663538"/>
            <a:chExt cx="1801905" cy="179909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662E7D7-465D-67E7-297B-300075C20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6114" y="4663538"/>
              <a:ext cx="1801905" cy="118354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982023-5837-5127-BA43-D3D613DB4D9F}"/>
                </a:ext>
              </a:extLst>
            </p:cNvPr>
            <p:cNvSpPr txBox="1"/>
            <p:nvPr/>
          </p:nvSpPr>
          <p:spPr>
            <a:xfrm>
              <a:off x="606114" y="5847077"/>
              <a:ext cx="180190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accent3">
                      <a:lumMod val="50000"/>
                    </a:schemeClr>
                  </a:solidFill>
                </a:rPr>
                <a:t>Nemeta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 Bonsai</a:t>
              </a:r>
            </a:p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nemeta.co.uk</a:t>
              </a:r>
              <a:endParaRPr lang="en-GB" sz="1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4657419-78E6-1361-CF7A-12B75EC3F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997" y="4914253"/>
            <a:ext cx="2649282" cy="1240600"/>
          </a:xfrm>
          <a:prstGeom prst="rect">
            <a:avLst/>
          </a:prstGeom>
          <a:solidFill>
            <a:srgbClr val="4E5F3F"/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6F5E04-C1D0-78A3-64DD-C1230C15C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0926" y="4599282"/>
            <a:ext cx="1943746" cy="194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373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Authenticity &amp; Drama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Thinking Like A Tree (That’s Seen Some S**t)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5B3308-3AEB-09DF-29FB-427646E60869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8382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Arboriculture 101</a:t>
            </a:r>
            <a:br>
              <a:rPr lang="en-US" dirty="0"/>
            </a:br>
            <a:r>
              <a:rPr lang="en-US" sz="2800" dirty="0"/>
              <a:t>What shapes a tree?</a:t>
            </a:r>
            <a:endParaRPr lang="en-GB" sz="2800" dirty="0"/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5BDDDF55-8F62-34A3-0522-D37C6EA4B2D6}"/>
              </a:ext>
            </a:extLst>
          </p:cNvPr>
          <p:cNvSpPr/>
          <p:nvPr/>
        </p:nvSpPr>
        <p:spPr>
          <a:xfrm rot="16708167">
            <a:off x="4737357" y="4344386"/>
            <a:ext cx="439270" cy="134133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8C5D4CF2-461E-D233-F427-0FCADD4B05DE}"/>
              </a:ext>
            </a:extLst>
          </p:cNvPr>
          <p:cNvSpPr/>
          <p:nvPr/>
        </p:nvSpPr>
        <p:spPr>
          <a:xfrm rot="3784477">
            <a:off x="5982135" y="3660461"/>
            <a:ext cx="459337" cy="1499519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rapezoid 12">
            <a:extLst>
              <a:ext uri="{FF2B5EF4-FFF2-40B4-BE49-F238E27FC236}">
                <a16:creationId xmlns:a16="http://schemas.microsoft.com/office/drawing/2014/main" id="{4E8FB6D7-C0C0-3169-7710-915437885FE5}"/>
              </a:ext>
            </a:extLst>
          </p:cNvPr>
          <p:cNvSpPr/>
          <p:nvPr/>
        </p:nvSpPr>
        <p:spPr>
          <a:xfrm rot="19018870">
            <a:off x="5032178" y="3379601"/>
            <a:ext cx="311814" cy="1151965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5FD77786-7517-4BA7-8B52-C875228FFF91}"/>
              </a:ext>
            </a:extLst>
          </p:cNvPr>
          <p:cNvSpPr/>
          <p:nvPr/>
        </p:nvSpPr>
        <p:spPr>
          <a:xfrm>
            <a:off x="5333634" y="3092728"/>
            <a:ext cx="572626" cy="311971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2527A6D-5691-1C6F-B914-9DEE0667F1E4}"/>
              </a:ext>
            </a:extLst>
          </p:cNvPr>
          <p:cNvSpPr/>
          <p:nvPr/>
        </p:nvSpPr>
        <p:spPr>
          <a:xfrm>
            <a:off x="3902352" y="3323997"/>
            <a:ext cx="1648392" cy="59839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BD18C168-712D-FEC6-4ABC-E2F23BBD2316}"/>
              </a:ext>
            </a:extLst>
          </p:cNvPr>
          <p:cNvSpPr/>
          <p:nvPr/>
        </p:nvSpPr>
        <p:spPr>
          <a:xfrm>
            <a:off x="5814057" y="3509586"/>
            <a:ext cx="1896362" cy="75191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443D6607-CDBF-3735-A010-7CA81BE661BD}"/>
              </a:ext>
            </a:extLst>
          </p:cNvPr>
          <p:cNvSpPr/>
          <p:nvPr/>
        </p:nvSpPr>
        <p:spPr>
          <a:xfrm>
            <a:off x="3006863" y="4259767"/>
            <a:ext cx="2221227" cy="87854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F5559165-D24C-E3D2-42EF-F5F4C4304969}"/>
              </a:ext>
            </a:extLst>
          </p:cNvPr>
          <p:cNvSpPr/>
          <p:nvPr/>
        </p:nvSpPr>
        <p:spPr>
          <a:xfrm>
            <a:off x="4261794" y="2299352"/>
            <a:ext cx="2716306" cy="102197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14">
            <a:extLst>
              <a:ext uri="{FF2B5EF4-FFF2-40B4-BE49-F238E27FC236}">
                <a16:creationId xmlns:a16="http://schemas.microsoft.com/office/drawing/2014/main" id="{9ACBE3AB-0D8F-28D6-5E24-F2C2B1BB28EA}"/>
              </a:ext>
            </a:extLst>
          </p:cNvPr>
          <p:cNvSpPr txBox="1">
            <a:spLocks/>
          </p:cNvSpPr>
          <p:nvPr/>
        </p:nvSpPr>
        <p:spPr>
          <a:xfrm>
            <a:off x="5897810" y="940066"/>
            <a:ext cx="1149979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Sunlight</a:t>
            </a:r>
            <a:endParaRPr lang="en-GB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DEB1D32-E877-82DB-7F19-6F25B60746F6}"/>
              </a:ext>
            </a:extLst>
          </p:cNvPr>
          <p:cNvSpPr/>
          <p:nvPr/>
        </p:nvSpPr>
        <p:spPr>
          <a:xfrm>
            <a:off x="7710419" y="242047"/>
            <a:ext cx="900953" cy="900953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C1C4EB1-2B4C-01E3-D381-F0D3ED1D30B7}"/>
              </a:ext>
            </a:extLst>
          </p:cNvPr>
          <p:cNvCxnSpPr>
            <a:cxnSpLocks/>
          </p:cNvCxnSpPr>
          <p:nvPr/>
        </p:nvCxnSpPr>
        <p:spPr>
          <a:xfrm flipH="1">
            <a:off x="6211803" y="1011658"/>
            <a:ext cx="1345444" cy="918742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25E0FC0-BF35-5292-BD77-2A5F55EEB636}"/>
              </a:ext>
            </a:extLst>
          </p:cNvPr>
          <p:cNvCxnSpPr>
            <a:cxnSpLocks/>
          </p:cNvCxnSpPr>
          <p:nvPr/>
        </p:nvCxnSpPr>
        <p:spPr>
          <a:xfrm flipH="1">
            <a:off x="6941194" y="1161692"/>
            <a:ext cx="828602" cy="1030889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DA930C9-69B0-4B8D-0B08-F23DF0ADEA3D}"/>
              </a:ext>
            </a:extLst>
          </p:cNvPr>
          <p:cNvCxnSpPr>
            <a:cxnSpLocks/>
          </p:cNvCxnSpPr>
          <p:nvPr/>
        </p:nvCxnSpPr>
        <p:spPr>
          <a:xfrm flipH="1">
            <a:off x="7911845" y="1236526"/>
            <a:ext cx="130822" cy="1245966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Content Placeholder 14">
            <a:extLst>
              <a:ext uri="{FF2B5EF4-FFF2-40B4-BE49-F238E27FC236}">
                <a16:creationId xmlns:a16="http://schemas.microsoft.com/office/drawing/2014/main" id="{48925E3E-54CC-623B-FDB3-BF0710A648A2}"/>
              </a:ext>
            </a:extLst>
          </p:cNvPr>
          <p:cNvSpPr txBox="1">
            <a:spLocks/>
          </p:cNvSpPr>
          <p:nvPr/>
        </p:nvSpPr>
        <p:spPr>
          <a:xfrm>
            <a:off x="9673755" y="3798097"/>
            <a:ext cx="908458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Shade</a:t>
            </a:r>
            <a:endParaRPr lang="en-GB" dirty="0"/>
          </a:p>
        </p:txBody>
      </p:sp>
      <p:sp>
        <p:nvSpPr>
          <p:cNvPr id="33" name="Trapezoid 32">
            <a:extLst>
              <a:ext uri="{FF2B5EF4-FFF2-40B4-BE49-F238E27FC236}">
                <a16:creationId xmlns:a16="http://schemas.microsoft.com/office/drawing/2014/main" id="{FC6857CF-16E9-1455-6642-FCE883F37F48}"/>
              </a:ext>
            </a:extLst>
          </p:cNvPr>
          <p:cNvSpPr/>
          <p:nvPr/>
        </p:nvSpPr>
        <p:spPr>
          <a:xfrm rot="16708167">
            <a:off x="9949164" y="2178964"/>
            <a:ext cx="439270" cy="2495203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E70F377A-037A-CE36-577A-2866BAB1F716}"/>
              </a:ext>
            </a:extLst>
          </p:cNvPr>
          <p:cNvSpPr/>
          <p:nvPr/>
        </p:nvSpPr>
        <p:spPr>
          <a:xfrm>
            <a:off x="7648030" y="2586307"/>
            <a:ext cx="2221227" cy="87854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29E2542-7FBE-CE9D-96D6-2A24F4F92A2F}"/>
              </a:ext>
            </a:extLst>
          </p:cNvPr>
          <p:cNvCxnSpPr>
            <a:cxnSpLocks/>
          </p:cNvCxnSpPr>
          <p:nvPr/>
        </p:nvCxnSpPr>
        <p:spPr>
          <a:xfrm flipH="1">
            <a:off x="7975354" y="3623194"/>
            <a:ext cx="67313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F05852B-2C3D-8F02-B6D2-4CFFC7DF0DB5}"/>
              </a:ext>
            </a:extLst>
          </p:cNvPr>
          <p:cNvCxnSpPr>
            <a:cxnSpLocks/>
          </p:cNvCxnSpPr>
          <p:nvPr/>
        </p:nvCxnSpPr>
        <p:spPr>
          <a:xfrm>
            <a:off x="8390213" y="3623194"/>
            <a:ext cx="29118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D85397A-236B-5618-F94D-11F70448C54F}"/>
              </a:ext>
            </a:extLst>
          </p:cNvPr>
          <p:cNvCxnSpPr>
            <a:cxnSpLocks/>
          </p:cNvCxnSpPr>
          <p:nvPr/>
        </p:nvCxnSpPr>
        <p:spPr>
          <a:xfrm>
            <a:off x="8739925" y="3623194"/>
            <a:ext cx="63914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CCC3361-0C41-AF94-BDE9-38B0567B8791}"/>
              </a:ext>
            </a:extLst>
          </p:cNvPr>
          <p:cNvCxnSpPr>
            <a:cxnSpLocks/>
          </p:cNvCxnSpPr>
          <p:nvPr/>
        </p:nvCxnSpPr>
        <p:spPr>
          <a:xfrm>
            <a:off x="9053382" y="3627053"/>
            <a:ext cx="140074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1B080FD-2CBB-1935-17EF-23573737156A}"/>
              </a:ext>
            </a:extLst>
          </p:cNvPr>
          <p:cNvCxnSpPr>
            <a:cxnSpLocks/>
          </p:cNvCxnSpPr>
          <p:nvPr/>
        </p:nvCxnSpPr>
        <p:spPr>
          <a:xfrm>
            <a:off x="9359376" y="3623194"/>
            <a:ext cx="251990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Arrow: Down 47">
            <a:extLst>
              <a:ext uri="{FF2B5EF4-FFF2-40B4-BE49-F238E27FC236}">
                <a16:creationId xmlns:a16="http://schemas.microsoft.com/office/drawing/2014/main" id="{78F66C4E-9E4D-0908-8A6D-6E7A3D55662F}"/>
              </a:ext>
            </a:extLst>
          </p:cNvPr>
          <p:cNvSpPr/>
          <p:nvPr/>
        </p:nvSpPr>
        <p:spPr>
          <a:xfrm>
            <a:off x="1343821" y="2359457"/>
            <a:ext cx="1255047" cy="354380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Content Placeholder 14">
            <a:extLst>
              <a:ext uri="{FF2B5EF4-FFF2-40B4-BE49-F238E27FC236}">
                <a16:creationId xmlns:a16="http://schemas.microsoft.com/office/drawing/2014/main" id="{BD2C420D-A225-D2F7-F0D7-5FD6FF7C63D1}"/>
              </a:ext>
            </a:extLst>
          </p:cNvPr>
          <p:cNvSpPr txBox="1">
            <a:spLocks/>
          </p:cNvSpPr>
          <p:nvPr/>
        </p:nvSpPr>
        <p:spPr>
          <a:xfrm>
            <a:off x="612535" y="2865809"/>
            <a:ext cx="997252" cy="105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Gravity / load</a:t>
            </a:r>
            <a:endParaRPr lang="en-GB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AC7B06E0-1908-3BEE-34E0-3932FF762613}"/>
              </a:ext>
            </a:extLst>
          </p:cNvPr>
          <p:cNvSpPr/>
          <p:nvPr/>
        </p:nvSpPr>
        <p:spPr>
          <a:xfrm>
            <a:off x="2880926" y="4212066"/>
            <a:ext cx="4598895" cy="757973"/>
          </a:xfrm>
          <a:custGeom>
            <a:avLst/>
            <a:gdLst>
              <a:gd name="connsiteX0" fmla="*/ 0 w 4598895"/>
              <a:gd name="connsiteY0" fmla="*/ 578532 h 757973"/>
              <a:gd name="connsiteX1" fmla="*/ 1304365 w 4598895"/>
              <a:gd name="connsiteY1" fmla="*/ 309 h 757973"/>
              <a:gd name="connsiteX2" fmla="*/ 2796989 w 4598895"/>
              <a:gd name="connsiteY2" fmla="*/ 645768 h 757973"/>
              <a:gd name="connsiteX3" fmla="*/ 4598895 w 4598895"/>
              <a:gd name="connsiteY3" fmla="*/ 753344 h 75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8895" h="757973">
                <a:moveTo>
                  <a:pt x="0" y="578532"/>
                </a:moveTo>
                <a:cubicBezTo>
                  <a:pt x="419100" y="283817"/>
                  <a:pt x="838200" y="-10897"/>
                  <a:pt x="1304365" y="309"/>
                </a:cubicBezTo>
                <a:cubicBezTo>
                  <a:pt x="1770530" y="11515"/>
                  <a:pt x="2247901" y="520262"/>
                  <a:pt x="2796989" y="645768"/>
                </a:cubicBezTo>
                <a:cubicBezTo>
                  <a:pt x="3346077" y="771274"/>
                  <a:pt x="4332195" y="762309"/>
                  <a:pt x="4598895" y="753344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C3B8000F-423E-C978-0774-A8EF0D8831C9}"/>
              </a:ext>
            </a:extLst>
          </p:cNvPr>
          <p:cNvSpPr/>
          <p:nvPr/>
        </p:nvSpPr>
        <p:spPr>
          <a:xfrm>
            <a:off x="2944906" y="2097552"/>
            <a:ext cx="4988859" cy="743455"/>
          </a:xfrm>
          <a:custGeom>
            <a:avLst/>
            <a:gdLst>
              <a:gd name="connsiteX0" fmla="*/ 0 w 4988859"/>
              <a:gd name="connsiteY0" fmla="*/ 685989 h 743455"/>
              <a:gd name="connsiteX1" fmla="*/ 1627094 w 4988859"/>
              <a:gd name="connsiteY1" fmla="*/ 591860 h 743455"/>
              <a:gd name="connsiteX2" fmla="*/ 2689412 w 4988859"/>
              <a:gd name="connsiteY2" fmla="*/ 189 h 743455"/>
              <a:gd name="connsiteX3" fmla="*/ 3576918 w 4988859"/>
              <a:gd name="connsiteY3" fmla="*/ 659095 h 743455"/>
              <a:gd name="connsiteX4" fmla="*/ 4988859 w 4988859"/>
              <a:gd name="connsiteY4" fmla="*/ 712883 h 74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8859" h="743455">
                <a:moveTo>
                  <a:pt x="0" y="685989"/>
                </a:moveTo>
                <a:cubicBezTo>
                  <a:pt x="589429" y="696074"/>
                  <a:pt x="1178859" y="706160"/>
                  <a:pt x="1627094" y="591860"/>
                </a:cubicBezTo>
                <a:cubicBezTo>
                  <a:pt x="2075329" y="477560"/>
                  <a:pt x="2364441" y="-11017"/>
                  <a:pt x="2689412" y="189"/>
                </a:cubicBezTo>
                <a:cubicBezTo>
                  <a:pt x="3014383" y="11395"/>
                  <a:pt x="3193677" y="540313"/>
                  <a:pt x="3576918" y="659095"/>
                </a:cubicBezTo>
                <a:cubicBezTo>
                  <a:pt x="3960159" y="777877"/>
                  <a:pt x="4937312" y="746501"/>
                  <a:pt x="4988859" y="712883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4BC566CC-2BB8-F112-2CB9-B06EDCFCB556}"/>
              </a:ext>
            </a:extLst>
          </p:cNvPr>
          <p:cNvSpPr/>
          <p:nvPr/>
        </p:nvSpPr>
        <p:spPr>
          <a:xfrm>
            <a:off x="3123068" y="3464847"/>
            <a:ext cx="4371263" cy="591086"/>
          </a:xfrm>
          <a:custGeom>
            <a:avLst/>
            <a:gdLst>
              <a:gd name="connsiteX0" fmla="*/ 4693023 w 4693023"/>
              <a:gd name="connsiteY0" fmla="*/ 308623 h 782272"/>
              <a:gd name="connsiteX1" fmla="*/ 3845859 w 4693023"/>
              <a:gd name="connsiteY1" fmla="*/ 12788 h 782272"/>
              <a:gd name="connsiteX2" fmla="*/ 2528047 w 4693023"/>
              <a:gd name="connsiteY2" fmla="*/ 685141 h 782272"/>
              <a:gd name="connsiteX3" fmla="*/ 0 w 4693023"/>
              <a:gd name="connsiteY3" fmla="*/ 779270 h 782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3023" h="782272">
                <a:moveTo>
                  <a:pt x="4693023" y="308623"/>
                </a:moveTo>
                <a:cubicBezTo>
                  <a:pt x="4449855" y="129329"/>
                  <a:pt x="4206688" y="-49965"/>
                  <a:pt x="3845859" y="12788"/>
                </a:cubicBezTo>
                <a:cubicBezTo>
                  <a:pt x="3485030" y="75541"/>
                  <a:pt x="3169023" y="557394"/>
                  <a:pt x="2528047" y="685141"/>
                </a:cubicBezTo>
                <a:cubicBezTo>
                  <a:pt x="1887070" y="812888"/>
                  <a:pt x="351865" y="777029"/>
                  <a:pt x="0" y="779270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2626E6D-F36D-E0C1-4965-D31E1EDF585F}"/>
              </a:ext>
            </a:extLst>
          </p:cNvPr>
          <p:cNvCxnSpPr/>
          <p:nvPr/>
        </p:nvCxnSpPr>
        <p:spPr>
          <a:xfrm>
            <a:off x="2848411" y="5390028"/>
            <a:ext cx="4647005" cy="17847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14">
            <a:extLst>
              <a:ext uri="{FF2B5EF4-FFF2-40B4-BE49-F238E27FC236}">
                <a16:creationId xmlns:a16="http://schemas.microsoft.com/office/drawing/2014/main" id="{CD4047F2-6D1C-B6DA-458A-73BCF55FC957}"/>
              </a:ext>
            </a:extLst>
          </p:cNvPr>
          <p:cNvSpPr txBox="1">
            <a:spLocks/>
          </p:cNvSpPr>
          <p:nvPr/>
        </p:nvSpPr>
        <p:spPr>
          <a:xfrm>
            <a:off x="3185774" y="2354737"/>
            <a:ext cx="1075514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Airflow</a:t>
            </a:r>
            <a:endParaRPr lang="en-GB" dirty="0"/>
          </a:p>
        </p:txBody>
      </p:sp>
      <p:sp>
        <p:nvSpPr>
          <p:cNvPr id="58" name="Partial Circle 57">
            <a:extLst>
              <a:ext uri="{FF2B5EF4-FFF2-40B4-BE49-F238E27FC236}">
                <a16:creationId xmlns:a16="http://schemas.microsoft.com/office/drawing/2014/main" id="{F75C891F-7132-5A8B-21B3-5DC9D575A5CA}"/>
              </a:ext>
            </a:extLst>
          </p:cNvPr>
          <p:cNvSpPr/>
          <p:nvPr/>
        </p:nvSpPr>
        <p:spPr>
          <a:xfrm rot="19451740">
            <a:off x="3568431" y="5304323"/>
            <a:ext cx="936963" cy="546508"/>
          </a:xfrm>
          <a:prstGeom prst="pie">
            <a:avLst>
              <a:gd name="adj1" fmla="val 1149389"/>
              <a:gd name="adj2" fmla="val 20926502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9" name="Content Placeholder 14">
            <a:extLst>
              <a:ext uri="{FF2B5EF4-FFF2-40B4-BE49-F238E27FC236}">
                <a16:creationId xmlns:a16="http://schemas.microsoft.com/office/drawing/2014/main" id="{AD0250E6-81D7-5276-2A27-B89A947D9AAC}"/>
              </a:ext>
            </a:extLst>
          </p:cNvPr>
          <p:cNvSpPr txBox="1">
            <a:spLocks/>
          </p:cNvSpPr>
          <p:nvPr/>
        </p:nvSpPr>
        <p:spPr>
          <a:xfrm>
            <a:off x="3468308" y="5953749"/>
            <a:ext cx="1585960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Animals</a:t>
            </a:r>
            <a:endParaRPr lang="en-GB" dirty="0"/>
          </a:p>
        </p:txBody>
      </p:sp>
      <p:sp>
        <p:nvSpPr>
          <p:cNvPr id="60" name="Partial Circle 59">
            <a:extLst>
              <a:ext uri="{FF2B5EF4-FFF2-40B4-BE49-F238E27FC236}">
                <a16:creationId xmlns:a16="http://schemas.microsoft.com/office/drawing/2014/main" id="{81CA912A-6C19-ADAF-1639-4D98D517725B}"/>
              </a:ext>
            </a:extLst>
          </p:cNvPr>
          <p:cNvSpPr/>
          <p:nvPr/>
        </p:nvSpPr>
        <p:spPr>
          <a:xfrm rot="2148260" flipH="1">
            <a:off x="5958172" y="5594317"/>
            <a:ext cx="786076" cy="460287"/>
          </a:xfrm>
          <a:prstGeom prst="pie">
            <a:avLst>
              <a:gd name="adj1" fmla="val 1149389"/>
              <a:gd name="adj2" fmla="val 20926502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707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Authenticity &amp; Age</a:t>
            </a:r>
            <a:br>
              <a:rPr lang="en-US" dirty="0"/>
            </a:br>
            <a:r>
              <a:rPr lang="en-US" sz="2800" dirty="0"/>
              <a:t>What makes a tree look mature?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4" y="1896034"/>
            <a:ext cx="5177116" cy="4961965"/>
          </a:xfrm>
        </p:spPr>
        <p:txBody>
          <a:bodyPr>
            <a:normAutofit/>
          </a:bodyPr>
          <a:lstStyle/>
          <a:p>
            <a:r>
              <a:rPr lang="en-US" dirty="0"/>
              <a:t>Canopy shape</a:t>
            </a:r>
          </a:p>
          <a:p>
            <a:pPr lvl="1"/>
            <a:r>
              <a:rPr lang="en-US" dirty="0"/>
              <a:t>Rounded triangle</a:t>
            </a:r>
          </a:p>
          <a:p>
            <a:pPr lvl="1"/>
            <a:r>
              <a:rPr lang="en-US" dirty="0"/>
              <a:t>Composed of rounded-triangle “pads” (for species that back-bud less readily)</a:t>
            </a:r>
          </a:p>
          <a:p>
            <a:r>
              <a:rPr lang="en-US" dirty="0"/>
              <a:t>Trunk &amp; branch </a:t>
            </a:r>
            <a:r>
              <a:rPr lang="en-US" dirty="0" err="1"/>
              <a:t>behaviour</a:t>
            </a:r>
            <a:endParaRPr lang="en-US" dirty="0"/>
          </a:p>
          <a:p>
            <a:pPr lvl="1"/>
            <a:r>
              <a:rPr lang="en-US" dirty="0"/>
              <a:t>Short inter-node distance</a:t>
            </a:r>
          </a:p>
          <a:p>
            <a:pPr lvl="1"/>
            <a:r>
              <a:rPr lang="en-US" dirty="0"/>
              <a:t>“Ramification”: fractal splitting of branches</a:t>
            </a:r>
          </a:p>
          <a:p>
            <a:pPr lvl="1"/>
            <a:r>
              <a:rPr lang="en-US" dirty="0"/>
              <a:t>“Square-cube law”: big tree = proportionally heavier load = more curvature</a:t>
            </a:r>
          </a:p>
          <a:p>
            <a:pPr lvl="1"/>
            <a:r>
              <a:rPr lang="en-US" dirty="0"/>
              <a:t>“Ruptures”: jagged direction changes</a:t>
            </a:r>
          </a:p>
          <a:p>
            <a:r>
              <a:rPr lang="en-US" dirty="0"/>
              <a:t>Texture</a:t>
            </a:r>
          </a:p>
          <a:p>
            <a:pPr lvl="1"/>
            <a:r>
              <a:rPr lang="en-US" dirty="0"/>
              <a:t>Bark</a:t>
            </a:r>
          </a:p>
          <a:p>
            <a:pPr lvl="1"/>
            <a:r>
              <a:rPr lang="en-US" dirty="0"/>
              <a:t>Dead-wood: advanced bonsai topic!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F16A0E5-9919-8CC8-FE83-C647510D232A}"/>
              </a:ext>
            </a:extLst>
          </p:cNvPr>
          <p:cNvSpPr txBox="1">
            <a:spLocks/>
          </p:cNvSpPr>
          <p:nvPr/>
        </p:nvSpPr>
        <p:spPr>
          <a:xfrm>
            <a:off x="677334" y="4948517"/>
            <a:ext cx="5177116" cy="1909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Taper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Nebari</a:t>
            </a:r>
            <a:r>
              <a:rPr lang="en-US" dirty="0"/>
              <a:t>” (</a:t>
            </a:r>
            <a:r>
              <a:rPr lang="ja-JP" altLang="en-US" dirty="0"/>
              <a:t>根張り</a:t>
            </a:r>
            <a:r>
              <a:rPr lang="en-US" dirty="0"/>
              <a:t>) = root flare</a:t>
            </a:r>
          </a:p>
          <a:p>
            <a:pPr lvl="1"/>
            <a:r>
              <a:rPr lang="en-US" dirty="0"/>
              <a:t>Trunk &amp; branch flare: base to apex / tip</a:t>
            </a:r>
          </a:p>
          <a:p>
            <a:pPr lvl="1"/>
            <a:r>
              <a:rPr lang="en-US" dirty="0"/>
              <a:t>Trunk-to-branch ratio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280E11-2DA9-F19A-F603-F0E36737500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8577" y="1842246"/>
            <a:ext cx="3736152" cy="280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725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Art à la Japan</a:t>
            </a:r>
            <a:br>
              <a:rPr lang="en-US" dirty="0"/>
            </a:br>
            <a:r>
              <a:rPr lang="en-US" sz="2800" dirty="0"/>
              <a:t>Catching the eye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3" y="1583214"/>
            <a:ext cx="5634317" cy="52747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Key elements of visual design:</a:t>
            </a:r>
          </a:p>
          <a:p>
            <a:r>
              <a:rPr lang="en-US" dirty="0"/>
              <a:t>Movement &amp; rhythm</a:t>
            </a:r>
          </a:p>
          <a:p>
            <a:r>
              <a:rPr lang="en-US" dirty="0"/>
              <a:t>Balance: symmetry vs asymmetry</a:t>
            </a:r>
          </a:p>
          <a:p>
            <a:r>
              <a:rPr lang="en-US" dirty="0"/>
              <a:t>Similarity &amp; harmony vs contrast &amp; variety</a:t>
            </a:r>
          </a:p>
          <a:p>
            <a:r>
              <a:rPr lang="en-US" dirty="0"/>
              <a:t>Perspective &amp; proportion</a:t>
            </a:r>
          </a:p>
          <a:p>
            <a:r>
              <a:rPr lang="en-US" dirty="0"/>
              <a:t>Repetition &amp; continuation</a:t>
            </a:r>
          </a:p>
          <a:p>
            <a:r>
              <a:rPr lang="en-US" dirty="0"/>
              <a:t>Unity: wow factor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Japan-specific additions:</a:t>
            </a:r>
          </a:p>
          <a:p>
            <a:r>
              <a:rPr lang="en-US" dirty="0"/>
              <a:t>“</a:t>
            </a:r>
            <a:r>
              <a:rPr lang="en-US" dirty="0" err="1"/>
              <a:t>Wabisabi</a:t>
            </a:r>
            <a:r>
              <a:rPr lang="en-US" dirty="0"/>
              <a:t>” (</a:t>
            </a:r>
            <a:r>
              <a:rPr lang="ja-JP" altLang="en-US" dirty="0"/>
              <a:t>侘び寂び</a:t>
            </a:r>
            <a:r>
              <a:rPr lang="en-US" dirty="0"/>
              <a:t> – literally “forlorn rusticism”): austere, naturalistic, often hard-worn beauty and elegance</a:t>
            </a:r>
          </a:p>
          <a:p>
            <a:r>
              <a:rPr lang="en-US" dirty="0"/>
              <a:t>Top-right to bottom-left traditional reading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FC98BA-4B9A-F5AB-188B-57B429CF9F30}"/>
              </a:ext>
            </a:extLst>
          </p:cNvPr>
          <p:cNvSpPr txBox="1">
            <a:spLocks/>
          </p:cNvSpPr>
          <p:nvPr/>
        </p:nvSpPr>
        <p:spPr>
          <a:xfrm>
            <a:off x="884332" y="5467529"/>
            <a:ext cx="4206808" cy="1151965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It is self-evident that nothing concerning art is self-evident.</a:t>
            </a:r>
          </a:p>
          <a:p>
            <a:pPr marL="0" indent="0" algn="r">
              <a:buNone/>
            </a:pPr>
            <a:r>
              <a:rPr lang="en-US" dirty="0">
                <a:solidFill>
                  <a:schemeClr val="accent2"/>
                </a:solidFill>
              </a:rPr>
              <a:t>- Theodore Adorno (1969)</a:t>
            </a:r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196C86-3601-0048-86C2-673D2B26FF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7" t="15585" r="2614" b="10910"/>
          <a:stretch/>
        </p:blipFill>
        <p:spPr>
          <a:xfrm>
            <a:off x="884332" y="2012522"/>
            <a:ext cx="4206808" cy="321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807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Drama &amp; Perspective</a:t>
            </a:r>
            <a:br>
              <a:rPr lang="en-US" dirty="0"/>
            </a:br>
            <a:r>
              <a:rPr lang="en-US" sz="2800" dirty="0"/>
              <a:t>What makes a tree stand out?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4" y="1896034"/>
            <a:ext cx="5177116" cy="4961965"/>
          </a:xfrm>
        </p:spPr>
        <p:txBody>
          <a:bodyPr>
            <a:normAutofit/>
          </a:bodyPr>
          <a:lstStyle/>
          <a:p>
            <a:r>
              <a:rPr lang="en-US" dirty="0"/>
              <a:t>Taper (again!) </a:t>
            </a:r>
          </a:p>
          <a:p>
            <a:pPr lvl="1"/>
            <a:r>
              <a:rPr lang="en-US" dirty="0"/>
              <a:t>Taper appears stronger from viewpoint at base of tree</a:t>
            </a:r>
          </a:p>
          <a:p>
            <a:r>
              <a:rPr lang="en-US" dirty="0"/>
              <a:t>Pot: picture-frame for tree</a:t>
            </a:r>
          </a:p>
          <a:p>
            <a:pPr lvl="1"/>
            <a:r>
              <a:rPr lang="en-US" dirty="0"/>
              <a:t>“Heavy” earthenware vs “light” glazed</a:t>
            </a:r>
          </a:p>
          <a:p>
            <a:pPr lvl="1"/>
            <a:r>
              <a:rPr lang="en-US" dirty="0"/>
              <a:t>Depth ≈ trunk thickness; width ≈ 2/3 canopy height (tall tree) or width (wide tree)</a:t>
            </a:r>
          </a:p>
          <a:p>
            <a:pPr lvl="1"/>
            <a:r>
              <a:rPr lang="en-US" dirty="0"/>
              <a:t>Style: heavy vs light, plain vs ornate</a:t>
            </a:r>
          </a:p>
          <a:p>
            <a:r>
              <a:rPr lang="en-US" dirty="0"/>
              <a:t>Use of negative space</a:t>
            </a:r>
          </a:p>
          <a:p>
            <a:pPr lvl="1"/>
            <a:r>
              <a:rPr lang="en-US" dirty="0"/>
              <a:t>…Often justified as effect of wind-flow or trunk death</a:t>
            </a:r>
          </a:p>
          <a:p>
            <a:r>
              <a:rPr lang="en-US" dirty="0"/>
              <a:t>Scaled-down decorations</a:t>
            </a:r>
          </a:p>
          <a:p>
            <a:pPr lvl="1"/>
            <a:r>
              <a:rPr lang="en-US" dirty="0"/>
              <a:t>Moss “grass”, accent plants, rocks (“</a:t>
            </a:r>
            <a:r>
              <a:rPr lang="en-US" dirty="0" err="1"/>
              <a:t>suiseki</a:t>
            </a:r>
            <a:r>
              <a:rPr lang="en-US" dirty="0"/>
              <a:t>”)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0135E5-977D-1EF9-1FB5-19C7441D6167}"/>
              </a:ext>
            </a:extLst>
          </p:cNvPr>
          <p:cNvSpPr txBox="1">
            <a:spLocks/>
          </p:cNvSpPr>
          <p:nvPr/>
        </p:nvSpPr>
        <p:spPr>
          <a:xfrm>
            <a:off x="677334" y="4381496"/>
            <a:ext cx="5177116" cy="2402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Well-defined “front”</a:t>
            </a:r>
          </a:p>
          <a:p>
            <a:pPr lvl="1"/>
            <a:r>
              <a:rPr lang="en-US" dirty="0"/>
              <a:t>Style is firmly established</a:t>
            </a:r>
          </a:p>
          <a:p>
            <a:pPr lvl="1"/>
            <a:r>
              <a:rPr lang="en-US" dirty="0"/>
              <a:t>Sense of strength or movement captured</a:t>
            </a:r>
          </a:p>
          <a:p>
            <a:pPr lvl="1"/>
            <a:r>
              <a:rPr lang="en-US" dirty="0"/>
              <a:t>Clear view of lower trunk</a:t>
            </a:r>
          </a:p>
          <a:p>
            <a:pPr lvl="1"/>
            <a:r>
              <a:rPr lang="en-US" dirty="0"/>
              <a:t>No crossed branches</a:t>
            </a:r>
          </a:p>
          <a:p>
            <a:pPr lvl="1"/>
            <a:r>
              <a:rPr lang="en-US" dirty="0"/>
              <a:t>Tree’s “</a:t>
            </a:r>
            <a:r>
              <a:rPr lang="en-US" dirty="0" err="1"/>
              <a:t>centre</a:t>
            </a:r>
            <a:r>
              <a:rPr lang="en-US" dirty="0"/>
              <a:t> of mass” is in middle of pot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E8B13A-76DF-3BAB-9EBF-FECB3ED08D6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5526" y="1761564"/>
            <a:ext cx="3303244" cy="247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42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entagon 35">
            <a:extLst>
              <a:ext uri="{FF2B5EF4-FFF2-40B4-BE49-F238E27FC236}">
                <a16:creationId xmlns:a16="http://schemas.microsoft.com/office/drawing/2014/main" id="{C53C465C-E89A-7AF3-7F3B-DCADDE1359B0}"/>
              </a:ext>
            </a:extLst>
          </p:cNvPr>
          <p:cNvSpPr/>
          <p:nvPr/>
        </p:nvSpPr>
        <p:spPr>
          <a:xfrm>
            <a:off x="1806030" y="3362113"/>
            <a:ext cx="151649" cy="159316"/>
          </a:xfrm>
          <a:prstGeom prst="pentagon">
            <a:avLst/>
          </a:prstGeom>
          <a:solidFill>
            <a:srgbClr val="4E5F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Pentagon 36">
            <a:extLst>
              <a:ext uri="{FF2B5EF4-FFF2-40B4-BE49-F238E27FC236}">
                <a16:creationId xmlns:a16="http://schemas.microsoft.com/office/drawing/2014/main" id="{76FF5051-DEBD-AECB-F8A5-74646C887746}"/>
              </a:ext>
            </a:extLst>
          </p:cNvPr>
          <p:cNvSpPr/>
          <p:nvPr/>
        </p:nvSpPr>
        <p:spPr>
          <a:xfrm rot="1319334">
            <a:off x="1910985" y="3327896"/>
            <a:ext cx="151649" cy="159316"/>
          </a:xfrm>
          <a:prstGeom prst="pentagon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Pentagon 37">
            <a:extLst>
              <a:ext uri="{FF2B5EF4-FFF2-40B4-BE49-F238E27FC236}">
                <a16:creationId xmlns:a16="http://schemas.microsoft.com/office/drawing/2014/main" id="{37937DA1-1921-39C1-5D4C-344DB3ADCF6A}"/>
              </a:ext>
            </a:extLst>
          </p:cNvPr>
          <p:cNvSpPr/>
          <p:nvPr/>
        </p:nvSpPr>
        <p:spPr>
          <a:xfrm rot="676979">
            <a:off x="2030453" y="3360898"/>
            <a:ext cx="151649" cy="159316"/>
          </a:xfrm>
          <a:prstGeom prst="pentagon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E86FD01-352E-4B79-4995-BE6631C0AA7D}"/>
              </a:ext>
            </a:extLst>
          </p:cNvPr>
          <p:cNvSpPr/>
          <p:nvPr/>
        </p:nvSpPr>
        <p:spPr>
          <a:xfrm>
            <a:off x="3351568" y="3109015"/>
            <a:ext cx="412377" cy="102591"/>
          </a:xfrm>
          <a:prstGeom prst="rect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E691E47-2641-D59C-9C09-FC2458E2C8D4}"/>
              </a:ext>
            </a:extLst>
          </p:cNvPr>
          <p:cNvSpPr/>
          <p:nvPr/>
        </p:nvSpPr>
        <p:spPr>
          <a:xfrm>
            <a:off x="1960282" y="3113742"/>
            <a:ext cx="412377" cy="102591"/>
          </a:xfrm>
          <a:prstGeom prst="rect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Flaws</a:t>
            </a:r>
            <a:br>
              <a:rPr lang="en-US" dirty="0"/>
            </a:br>
            <a:r>
              <a:rPr lang="en-US" sz="2800" dirty="0"/>
              <a:t>What gives the game away?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3" y="1896034"/>
            <a:ext cx="5634317" cy="4961965"/>
          </a:xfrm>
        </p:spPr>
        <p:txBody>
          <a:bodyPr>
            <a:normAutofit/>
          </a:bodyPr>
          <a:lstStyle/>
          <a:p>
            <a:r>
              <a:rPr lang="en-US" dirty="0"/>
              <a:t>Obvious tool marks</a:t>
            </a:r>
          </a:p>
          <a:p>
            <a:pPr lvl="1"/>
            <a:r>
              <a:rPr lang="en-US" dirty="0"/>
              <a:t>…Including wire scarring</a:t>
            </a:r>
          </a:p>
          <a:p>
            <a:r>
              <a:rPr lang="en-US" dirty="0"/>
              <a:t>Excessive symmetry</a:t>
            </a:r>
          </a:p>
          <a:p>
            <a:pPr lvl="1"/>
            <a:r>
              <a:rPr lang="en-US" dirty="0"/>
              <a:t>…Especially handlebar branches</a:t>
            </a:r>
          </a:p>
          <a:p>
            <a:pPr lvl="1"/>
            <a:r>
              <a:rPr lang="en-US" dirty="0"/>
              <a:t>Asymmetry is a common theme in Japanese gardening!</a:t>
            </a:r>
          </a:p>
          <a:p>
            <a:r>
              <a:rPr lang="en-US" dirty="0"/>
              <a:t>“Reverse taper”</a:t>
            </a:r>
          </a:p>
          <a:p>
            <a:r>
              <a:rPr lang="en-US" dirty="0"/>
              <a:t>Unusual “habit” for species / genus</a:t>
            </a:r>
          </a:p>
          <a:p>
            <a:pPr lvl="1"/>
            <a:r>
              <a:rPr lang="en-US" dirty="0"/>
              <a:t>Google for pictures of wild tree to get ideas!</a:t>
            </a:r>
          </a:p>
          <a:p>
            <a:pPr lvl="1"/>
            <a:r>
              <a:rPr lang="en-US" dirty="0"/>
              <a:t>This rule is frequently ignored: e.g. small shrubs portrayed as large trees, boringly-shaped species made interesting, unrealistic pads</a:t>
            </a:r>
          </a:p>
          <a:p>
            <a:r>
              <a:rPr lang="en-US" dirty="0"/>
              <a:t>Dead leaves and (unwanted) deadwood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0AFEB3-8E62-C899-A368-55C2FEA2AF98}"/>
              </a:ext>
            </a:extLst>
          </p:cNvPr>
          <p:cNvSpPr txBox="1">
            <a:spLocks/>
          </p:cNvSpPr>
          <p:nvPr/>
        </p:nvSpPr>
        <p:spPr>
          <a:xfrm>
            <a:off x="677334" y="4377016"/>
            <a:ext cx="5069541" cy="2480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Weak / immature-looking branches</a:t>
            </a:r>
          </a:p>
          <a:p>
            <a:pPr lvl="1"/>
            <a:r>
              <a:rPr lang="en-US" dirty="0"/>
              <a:t>Suckers</a:t>
            </a:r>
          </a:p>
          <a:p>
            <a:pPr lvl="1"/>
            <a:r>
              <a:rPr lang="en-US" dirty="0"/>
              <a:t>Congested nodes</a:t>
            </a:r>
          </a:p>
          <a:p>
            <a:pPr lvl="1"/>
            <a:r>
              <a:rPr lang="en-US" dirty="0"/>
              <a:t>Under-slung / elbow branches</a:t>
            </a:r>
          </a:p>
          <a:p>
            <a:pPr lvl="1"/>
            <a:r>
              <a:rPr lang="en-US" dirty="0"/>
              <a:t>Lack of clear “leader” (dominant trunk / branch)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07E75B2-92A3-0846-F602-094528681DB8}"/>
              </a:ext>
            </a:extLst>
          </p:cNvPr>
          <p:cNvSpPr/>
          <p:nvPr/>
        </p:nvSpPr>
        <p:spPr>
          <a:xfrm>
            <a:off x="1353610" y="2102435"/>
            <a:ext cx="2921653" cy="87306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0CB8ACAE-042F-7B14-69E1-BB2A74B28DC5}"/>
              </a:ext>
            </a:extLst>
          </p:cNvPr>
          <p:cNvSpPr/>
          <p:nvPr/>
        </p:nvSpPr>
        <p:spPr>
          <a:xfrm flipV="1">
            <a:off x="2148792" y="2650321"/>
            <a:ext cx="1376161" cy="88279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A981887C-D465-26A8-9E73-30F8FF6FEF42}"/>
              </a:ext>
            </a:extLst>
          </p:cNvPr>
          <p:cNvSpPr/>
          <p:nvPr/>
        </p:nvSpPr>
        <p:spPr>
          <a:xfrm>
            <a:off x="1797628" y="2102435"/>
            <a:ext cx="2033618" cy="75191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4B3AADB7-038E-90B5-54EE-0094F6A998B0}"/>
              </a:ext>
            </a:extLst>
          </p:cNvPr>
          <p:cNvSpPr/>
          <p:nvPr/>
        </p:nvSpPr>
        <p:spPr>
          <a:xfrm flipV="1">
            <a:off x="1645118" y="3423949"/>
            <a:ext cx="2338636" cy="397044"/>
          </a:xfrm>
          <a:prstGeom prst="trapezoid">
            <a:avLst>
              <a:gd name="adj" fmla="val 1822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D278BA5-8254-8945-E60F-C2203D50C465}"/>
              </a:ext>
            </a:extLst>
          </p:cNvPr>
          <p:cNvCxnSpPr>
            <a:cxnSpLocks/>
          </p:cNvCxnSpPr>
          <p:nvPr/>
        </p:nvCxnSpPr>
        <p:spPr>
          <a:xfrm flipV="1">
            <a:off x="2372659" y="3187918"/>
            <a:ext cx="999191" cy="185885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A8DDB7-BB56-036B-328A-85DC17EE6523}"/>
              </a:ext>
            </a:extLst>
          </p:cNvPr>
          <p:cNvCxnSpPr>
            <a:cxnSpLocks/>
          </p:cNvCxnSpPr>
          <p:nvPr/>
        </p:nvCxnSpPr>
        <p:spPr>
          <a:xfrm flipV="1">
            <a:off x="2314575" y="2975502"/>
            <a:ext cx="1103966" cy="240831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E16A06E-C831-DAAF-7B1D-7CB7CF33AAC9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190750" y="3039484"/>
            <a:ext cx="68392" cy="52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11DD2B7-6A06-56A5-FCC7-8BA985DF1E57}"/>
              </a:ext>
            </a:extLst>
          </p:cNvPr>
          <p:cNvCxnSpPr>
            <a:cxnSpLocks/>
          </p:cNvCxnSpPr>
          <p:nvPr/>
        </p:nvCxnSpPr>
        <p:spPr>
          <a:xfrm>
            <a:off x="2166470" y="3090500"/>
            <a:ext cx="92672" cy="39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ADAECB4-2E0D-7990-A548-D6501460C620}"/>
              </a:ext>
            </a:extLst>
          </p:cNvPr>
          <p:cNvCxnSpPr>
            <a:cxnSpLocks/>
          </p:cNvCxnSpPr>
          <p:nvPr/>
        </p:nvCxnSpPr>
        <p:spPr>
          <a:xfrm flipH="1">
            <a:off x="2208163" y="3211606"/>
            <a:ext cx="78729" cy="9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&quot;Not Allowed&quot; Symbol 12">
            <a:extLst>
              <a:ext uri="{FF2B5EF4-FFF2-40B4-BE49-F238E27FC236}">
                <a16:creationId xmlns:a16="http://schemas.microsoft.com/office/drawing/2014/main" id="{C2DD34AB-EA13-3345-1614-23DB9C23D066}"/>
              </a:ext>
            </a:extLst>
          </p:cNvPr>
          <p:cNvSpPr/>
          <p:nvPr/>
        </p:nvSpPr>
        <p:spPr>
          <a:xfrm>
            <a:off x="1332038" y="1701952"/>
            <a:ext cx="2943225" cy="2675064"/>
          </a:xfrm>
          <a:prstGeom prst="noSmoking">
            <a:avLst>
              <a:gd name="adj" fmla="val 705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AA9496C1-991B-312C-0031-96670D7474D6}"/>
              </a:ext>
            </a:extLst>
          </p:cNvPr>
          <p:cNvSpPr/>
          <p:nvPr/>
        </p:nvSpPr>
        <p:spPr>
          <a:xfrm>
            <a:off x="1112251" y="2791770"/>
            <a:ext cx="1152832" cy="474358"/>
          </a:xfrm>
          <a:prstGeom prst="triangle">
            <a:avLst>
              <a:gd name="adj" fmla="val 416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A14DA106-6BF0-F94B-67FD-60FB7426E165}"/>
              </a:ext>
            </a:extLst>
          </p:cNvPr>
          <p:cNvSpPr/>
          <p:nvPr/>
        </p:nvSpPr>
        <p:spPr>
          <a:xfrm flipH="1">
            <a:off x="3403940" y="2791770"/>
            <a:ext cx="1152832" cy="474358"/>
          </a:xfrm>
          <a:prstGeom prst="triangle">
            <a:avLst>
              <a:gd name="adj" fmla="val 416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373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677A24D-A5C0-159B-9A24-F2173B61C58D}"/>
              </a:ext>
            </a:extLst>
          </p:cNvPr>
          <p:cNvSpPr/>
          <p:nvPr/>
        </p:nvSpPr>
        <p:spPr>
          <a:xfrm>
            <a:off x="660748" y="5098220"/>
            <a:ext cx="1552469" cy="474358"/>
          </a:xfrm>
          <a:prstGeom prst="triangle">
            <a:avLst>
              <a:gd name="adj" fmla="val 3167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08DD37-E2CD-7281-2F42-FFAF252F1DBA}"/>
              </a:ext>
            </a:extLst>
          </p:cNvPr>
          <p:cNvSpPr/>
          <p:nvPr/>
        </p:nvSpPr>
        <p:spPr>
          <a:xfrm>
            <a:off x="651891" y="2305878"/>
            <a:ext cx="1822368" cy="108548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 Styles</a:t>
            </a:r>
            <a:br>
              <a:rPr lang="en-US" dirty="0"/>
            </a:br>
            <a:r>
              <a:rPr lang="en-US" sz="2800" dirty="0"/>
              <a:t>The most common four archetypes of… </a:t>
            </a:r>
            <a:r>
              <a:rPr lang="en-US" sz="2800" i="1" dirty="0"/>
              <a:t>thirty?</a:t>
            </a:r>
            <a:r>
              <a:rPr lang="en-US" sz="2800" dirty="0"/>
              <a:t>  Really?!?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8274"/>
            <a:ext cx="2576854" cy="3970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Formal Upright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631E4C-7D6E-8C66-D3EA-BAA5DED689F3}"/>
              </a:ext>
            </a:extLst>
          </p:cNvPr>
          <p:cNvSpPr txBox="1">
            <a:spLocks/>
          </p:cNvSpPr>
          <p:nvPr/>
        </p:nvSpPr>
        <p:spPr>
          <a:xfrm>
            <a:off x="2627158" y="2165678"/>
            <a:ext cx="3024696" cy="1675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Strong, proud, “yang”</a:t>
            </a:r>
          </a:p>
          <a:p>
            <a:r>
              <a:rPr lang="en-US" sz="1400" dirty="0"/>
              <a:t>Pot: unglazed earthenware; simple shape; bulging</a:t>
            </a:r>
          </a:p>
          <a:p>
            <a:r>
              <a:rPr lang="en-US" sz="1400" dirty="0"/>
              <a:t>Can be hard to develop taper, especially on conifers</a:t>
            </a:r>
            <a:endParaRPr lang="en-GB" sz="1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A8D2AAA-9063-612C-8ED3-7BB0257EB117}"/>
              </a:ext>
            </a:extLst>
          </p:cNvPr>
          <p:cNvSpPr txBox="1">
            <a:spLocks/>
          </p:cNvSpPr>
          <p:nvPr/>
        </p:nvSpPr>
        <p:spPr>
          <a:xfrm>
            <a:off x="6102108" y="1808274"/>
            <a:ext cx="2576854" cy="39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Cascade</a:t>
            </a:r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EF1174-AC1B-04C0-3B0D-656CB6274625}"/>
              </a:ext>
            </a:extLst>
          </p:cNvPr>
          <p:cNvSpPr txBox="1">
            <a:spLocks/>
          </p:cNvSpPr>
          <p:nvPr/>
        </p:nvSpPr>
        <p:spPr>
          <a:xfrm>
            <a:off x="8052493" y="2165678"/>
            <a:ext cx="3189247" cy="1675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Flowing, falling</a:t>
            </a:r>
          </a:p>
          <a:p>
            <a:r>
              <a:rPr lang="en-US" sz="1400" dirty="0"/>
              <a:t>Pot: deep to make space</a:t>
            </a:r>
          </a:p>
          <a:p>
            <a:r>
              <a:rPr lang="en-US" sz="1400" dirty="0"/>
              <a:t>“Half-cascade” runs to base of pot; “cascade” goes below that</a:t>
            </a:r>
          </a:p>
          <a:p>
            <a:endParaRPr lang="en-US" sz="1400" dirty="0"/>
          </a:p>
          <a:p>
            <a:endParaRPr lang="en-GB" sz="1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800CBD3-C4C2-8ACF-8499-D4DF3DB0DA94}"/>
              </a:ext>
            </a:extLst>
          </p:cNvPr>
          <p:cNvSpPr txBox="1">
            <a:spLocks/>
          </p:cNvSpPr>
          <p:nvPr/>
        </p:nvSpPr>
        <p:spPr>
          <a:xfrm>
            <a:off x="677334" y="4259181"/>
            <a:ext cx="2576854" cy="39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Informal Upright</a:t>
            </a:r>
            <a:endParaRPr lang="en-GB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C718798-79AE-377D-880B-52DBF5A45C31}"/>
              </a:ext>
            </a:extLst>
          </p:cNvPr>
          <p:cNvSpPr txBox="1">
            <a:spLocks/>
          </p:cNvSpPr>
          <p:nvPr/>
        </p:nvSpPr>
        <p:spPr>
          <a:xfrm>
            <a:off x="2627158" y="4616585"/>
            <a:ext cx="3024696" cy="156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Relaxed, elegant, “yin”</a:t>
            </a:r>
          </a:p>
          <a:p>
            <a:r>
              <a:rPr lang="en-US" sz="1400" dirty="0"/>
              <a:t>Pot: glazed; fluting; flowery</a:t>
            </a:r>
          </a:p>
          <a:p>
            <a:r>
              <a:rPr lang="en-US" sz="1400" dirty="0"/>
              <a:t>Broad range of possible shapes</a:t>
            </a:r>
          </a:p>
          <a:p>
            <a:r>
              <a:rPr lang="en-US" sz="1400" dirty="0"/>
              <a:t>Basically the default style!</a:t>
            </a:r>
            <a:endParaRPr lang="en-GB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C20FBA2-97AC-D995-7F46-814530763315}"/>
              </a:ext>
            </a:extLst>
          </p:cNvPr>
          <p:cNvSpPr txBox="1">
            <a:spLocks/>
          </p:cNvSpPr>
          <p:nvPr/>
        </p:nvSpPr>
        <p:spPr>
          <a:xfrm>
            <a:off x="6096000" y="4259181"/>
            <a:ext cx="2576854" cy="39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Literati</a:t>
            </a:r>
            <a:endParaRPr lang="en-GB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56A22B6-2C00-7452-E641-D711821B9CEF}"/>
              </a:ext>
            </a:extLst>
          </p:cNvPr>
          <p:cNvSpPr txBox="1">
            <a:spLocks/>
          </p:cNvSpPr>
          <p:nvPr/>
        </p:nvSpPr>
        <p:spPr>
          <a:xfrm>
            <a:off x="8045824" y="4616584"/>
            <a:ext cx="3024696" cy="209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Solitary, melancholy, bleak</a:t>
            </a:r>
          </a:p>
          <a:p>
            <a:r>
              <a:rPr lang="en-US" sz="1400" dirty="0"/>
              <a:t>Trunk: bare, ruptured, calligraphic</a:t>
            </a:r>
          </a:p>
          <a:p>
            <a:r>
              <a:rPr lang="en-US" sz="1400" dirty="0"/>
              <a:t>Pot: small to </a:t>
            </a:r>
            <a:r>
              <a:rPr lang="en-US" sz="1400" dirty="0" err="1"/>
              <a:t>emphasise</a:t>
            </a:r>
            <a:r>
              <a:rPr lang="en-US" sz="1400" dirty="0"/>
              <a:t> plant’s extravagant loneliness</a:t>
            </a:r>
          </a:p>
          <a:p>
            <a:r>
              <a:rPr lang="en-US" sz="1400" dirty="0"/>
              <a:t>Style derived from woodcuts in classic Chinese drawing guide</a:t>
            </a:r>
            <a:endParaRPr lang="en-GB" sz="1400" dirty="0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5E2CE244-7E50-FFC0-A1CB-EEC86F0EB208}"/>
              </a:ext>
            </a:extLst>
          </p:cNvPr>
          <p:cNvSpPr/>
          <p:nvPr/>
        </p:nvSpPr>
        <p:spPr>
          <a:xfrm>
            <a:off x="1147882" y="2853764"/>
            <a:ext cx="858374" cy="88279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A1088223-DBA3-D266-8F29-9A20353CB975}"/>
              </a:ext>
            </a:extLst>
          </p:cNvPr>
          <p:cNvSpPr/>
          <p:nvPr/>
        </p:nvSpPr>
        <p:spPr>
          <a:xfrm>
            <a:off x="928845" y="2305878"/>
            <a:ext cx="1268460" cy="75191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DACC2588-F4F0-9B75-1A34-1DE78D037377}"/>
              </a:ext>
            </a:extLst>
          </p:cNvPr>
          <p:cNvSpPr/>
          <p:nvPr/>
        </p:nvSpPr>
        <p:spPr>
          <a:xfrm flipV="1">
            <a:off x="833718" y="3627392"/>
            <a:ext cx="1458714" cy="397044"/>
          </a:xfrm>
          <a:prstGeom prst="trapezoid">
            <a:avLst>
              <a:gd name="adj" fmla="val 1822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6947CB1-9DA4-4939-05F5-D160E8DEB58E}"/>
              </a:ext>
            </a:extLst>
          </p:cNvPr>
          <p:cNvSpPr/>
          <p:nvPr/>
        </p:nvSpPr>
        <p:spPr>
          <a:xfrm>
            <a:off x="1354861" y="4816334"/>
            <a:ext cx="444415" cy="1236424"/>
          </a:xfrm>
          <a:custGeom>
            <a:avLst/>
            <a:gdLst>
              <a:gd name="connsiteX0" fmla="*/ 255494 w 444415"/>
              <a:gd name="connsiteY0" fmla="*/ 1236424 h 1236424"/>
              <a:gd name="connsiteX1" fmla="*/ 107576 w 444415"/>
              <a:gd name="connsiteY1" fmla="*/ 873354 h 1236424"/>
              <a:gd name="connsiteX2" fmla="*/ 443753 w 444415"/>
              <a:gd name="connsiteY2" fmla="*/ 537177 h 1236424"/>
              <a:gd name="connsiteX3" fmla="*/ 188259 w 444415"/>
              <a:gd name="connsiteY3" fmla="*/ 12742 h 1236424"/>
              <a:gd name="connsiteX4" fmla="*/ 0 w 444415"/>
              <a:gd name="connsiteY4" fmla="*/ 160660 h 12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415" h="1236424">
                <a:moveTo>
                  <a:pt x="255494" y="1236424"/>
                </a:moveTo>
                <a:cubicBezTo>
                  <a:pt x="165846" y="1113159"/>
                  <a:pt x="76199" y="989895"/>
                  <a:pt x="107576" y="873354"/>
                </a:cubicBezTo>
                <a:cubicBezTo>
                  <a:pt x="138952" y="756813"/>
                  <a:pt x="430306" y="680612"/>
                  <a:pt x="443753" y="537177"/>
                </a:cubicBezTo>
                <a:cubicBezTo>
                  <a:pt x="457200" y="393742"/>
                  <a:pt x="262218" y="75495"/>
                  <a:pt x="188259" y="12742"/>
                </a:cubicBezTo>
                <a:cubicBezTo>
                  <a:pt x="114300" y="-50011"/>
                  <a:pt x="26894" y="138248"/>
                  <a:pt x="0" y="160660"/>
                </a:cubicBezTo>
              </a:path>
            </a:pathLst>
          </a:custGeom>
          <a:noFill/>
          <a:ln w="228600">
            <a:solidFill>
              <a:srgbClr val="99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rapezoid 20">
            <a:extLst>
              <a:ext uri="{FF2B5EF4-FFF2-40B4-BE49-F238E27FC236}">
                <a16:creationId xmlns:a16="http://schemas.microsoft.com/office/drawing/2014/main" id="{44154427-6386-C906-BC32-CB49DA45C293}"/>
              </a:ext>
            </a:extLst>
          </p:cNvPr>
          <p:cNvSpPr/>
          <p:nvPr/>
        </p:nvSpPr>
        <p:spPr>
          <a:xfrm flipV="1">
            <a:off x="829916" y="5889811"/>
            <a:ext cx="1458714" cy="293709"/>
          </a:xfrm>
          <a:prstGeom prst="trapezoid">
            <a:avLst>
              <a:gd name="adj" fmla="val 48708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028FB484-0C07-9E36-089F-B673E87B3FB8}"/>
              </a:ext>
            </a:extLst>
          </p:cNvPr>
          <p:cNvSpPr/>
          <p:nvPr/>
        </p:nvSpPr>
        <p:spPr>
          <a:xfrm>
            <a:off x="919736" y="4581582"/>
            <a:ext cx="1359785" cy="55362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0E40B26-21E0-C2BE-04E9-E6372E1C9DD9}"/>
              </a:ext>
            </a:extLst>
          </p:cNvPr>
          <p:cNvSpPr/>
          <p:nvPr/>
        </p:nvSpPr>
        <p:spPr>
          <a:xfrm>
            <a:off x="6497021" y="2645640"/>
            <a:ext cx="1398494" cy="1122073"/>
          </a:xfrm>
          <a:custGeom>
            <a:avLst/>
            <a:gdLst>
              <a:gd name="connsiteX0" fmla="*/ 0 w 1398494"/>
              <a:gd name="connsiteY0" fmla="*/ 543515 h 1122073"/>
              <a:gd name="connsiteX1" fmla="*/ 242047 w 1398494"/>
              <a:gd name="connsiteY1" fmla="*/ 32527 h 1122073"/>
              <a:gd name="connsiteX2" fmla="*/ 685800 w 1398494"/>
              <a:gd name="connsiteY2" fmla="*/ 99762 h 1122073"/>
              <a:gd name="connsiteX3" fmla="*/ 927847 w 1398494"/>
              <a:gd name="connsiteY3" fmla="*/ 489727 h 1122073"/>
              <a:gd name="connsiteX4" fmla="*/ 699247 w 1398494"/>
              <a:gd name="connsiteY4" fmla="*/ 718327 h 1122073"/>
              <a:gd name="connsiteX5" fmla="*/ 1021977 w 1398494"/>
              <a:gd name="connsiteY5" fmla="*/ 852798 h 1122073"/>
              <a:gd name="connsiteX6" fmla="*/ 739588 w 1398494"/>
              <a:gd name="connsiteY6" fmla="*/ 987268 h 1122073"/>
              <a:gd name="connsiteX7" fmla="*/ 1398494 w 1398494"/>
              <a:gd name="connsiteY7" fmla="*/ 1121739 h 1122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8494" h="1122073">
                <a:moveTo>
                  <a:pt x="0" y="543515"/>
                </a:moveTo>
                <a:cubicBezTo>
                  <a:pt x="63873" y="325000"/>
                  <a:pt x="127747" y="106486"/>
                  <a:pt x="242047" y="32527"/>
                </a:cubicBezTo>
                <a:cubicBezTo>
                  <a:pt x="356347" y="-41432"/>
                  <a:pt x="571500" y="23562"/>
                  <a:pt x="685800" y="99762"/>
                </a:cubicBezTo>
                <a:cubicBezTo>
                  <a:pt x="800100" y="175962"/>
                  <a:pt x="925606" y="386633"/>
                  <a:pt x="927847" y="489727"/>
                </a:cubicBezTo>
                <a:cubicBezTo>
                  <a:pt x="930088" y="592821"/>
                  <a:pt x="683559" y="657815"/>
                  <a:pt x="699247" y="718327"/>
                </a:cubicBezTo>
                <a:cubicBezTo>
                  <a:pt x="714935" y="778839"/>
                  <a:pt x="1015254" y="807975"/>
                  <a:pt x="1021977" y="852798"/>
                </a:cubicBezTo>
                <a:cubicBezTo>
                  <a:pt x="1028700" y="897621"/>
                  <a:pt x="676835" y="942445"/>
                  <a:pt x="739588" y="987268"/>
                </a:cubicBezTo>
                <a:cubicBezTo>
                  <a:pt x="802341" y="1032092"/>
                  <a:pt x="1329018" y="1128462"/>
                  <a:pt x="1398494" y="1121739"/>
                </a:cubicBezTo>
              </a:path>
            </a:pathLst>
          </a:custGeom>
          <a:noFill/>
          <a:ln w="101600">
            <a:solidFill>
              <a:srgbClr val="99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rapezoid 25">
            <a:extLst>
              <a:ext uri="{FF2B5EF4-FFF2-40B4-BE49-F238E27FC236}">
                <a16:creationId xmlns:a16="http://schemas.microsoft.com/office/drawing/2014/main" id="{CEE1803A-2129-D414-2C1D-C7DA64F1A04A}"/>
              </a:ext>
            </a:extLst>
          </p:cNvPr>
          <p:cNvSpPr/>
          <p:nvPr/>
        </p:nvSpPr>
        <p:spPr>
          <a:xfrm flipV="1">
            <a:off x="6081707" y="2949975"/>
            <a:ext cx="850814" cy="684336"/>
          </a:xfrm>
          <a:prstGeom prst="trapezoid">
            <a:avLst>
              <a:gd name="adj" fmla="val 20553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5EC5AD5-C9C0-6597-8276-AC6F5604991D}"/>
              </a:ext>
            </a:extLst>
          </p:cNvPr>
          <p:cNvSpPr/>
          <p:nvPr/>
        </p:nvSpPr>
        <p:spPr>
          <a:xfrm>
            <a:off x="6819546" y="2274325"/>
            <a:ext cx="1050588" cy="47116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056FC23-AD84-3346-0119-9B3E923F64A8}"/>
              </a:ext>
            </a:extLst>
          </p:cNvPr>
          <p:cNvSpPr/>
          <p:nvPr/>
        </p:nvSpPr>
        <p:spPr>
          <a:xfrm>
            <a:off x="6098714" y="2466846"/>
            <a:ext cx="643062" cy="31278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6A08FD15-C66B-8CB1-A7A7-8FED5A3501C6}"/>
              </a:ext>
            </a:extLst>
          </p:cNvPr>
          <p:cNvSpPr/>
          <p:nvPr/>
        </p:nvSpPr>
        <p:spPr>
          <a:xfrm>
            <a:off x="6807686" y="2929704"/>
            <a:ext cx="651180" cy="4412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6879D670-A028-604F-1809-8BD75A672B76}"/>
              </a:ext>
            </a:extLst>
          </p:cNvPr>
          <p:cNvSpPr/>
          <p:nvPr/>
        </p:nvSpPr>
        <p:spPr>
          <a:xfrm>
            <a:off x="7435390" y="3391361"/>
            <a:ext cx="858432" cy="56539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7FAC7FB-5F6C-76BB-8329-D5414813E0EB}"/>
              </a:ext>
            </a:extLst>
          </p:cNvPr>
          <p:cNvSpPr/>
          <p:nvPr/>
        </p:nvSpPr>
        <p:spPr>
          <a:xfrm>
            <a:off x="6358191" y="4919631"/>
            <a:ext cx="723935" cy="1133127"/>
          </a:xfrm>
          <a:custGeom>
            <a:avLst/>
            <a:gdLst>
              <a:gd name="connsiteX0" fmla="*/ 408161 w 723935"/>
              <a:gd name="connsiteY0" fmla="*/ 1101341 h 1101341"/>
              <a:gd name="connsiteX1" fmla="*/ 520702 w 723935"/>
              <a:gd name="connsiteY1" fmla="*/ 693378 h 1101341"/>
              <a:gd name="connsiteX2" fmla="*/ 14265 w 723935"/>
              <a:gd name="connsiteY2" fmla="*/ 172874 h 1101341"/>
              <a:gd name="connsiteX3" fmla="*/ 169010 w 723935"/>
              <a:gd name="connsiteY3" fmla="*/ 215077 h 1101341"/>
              <a:gd name="connsiteX4" fmla="*/ 478499 w 723935"/>
              <a:gd name="connsiteY4" fmla="*/ 201009 h 1101341"/>
              <a:gd name="connsiteX5" fmla="*/ 717650 w 723935"/>
              <a:gd name="connsiteY5" fmla="*/ 46264 h 1101341"/>
              <a:gd name="connsiteX6" fmla="*/ 633244 w 723935"/>
              <a:gd name="connsiteY6" fmla="*/ 4061 h 1101341"/>
              <a:gd name="connsiteX7" fmla="*/ 408161 w 723935"/>
              <a:gd name="connsiteY7" fmla="*/ 4061 h 1101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3935" h="1101341">
                <a:moveTo>
                  <a:pt x="408161" y="1101341"/>
                </a:moveTo>
                <a:cubicBezTo>
                  <a:pt x="497256" y="974731"/>
                  <a:pt x="586351" y="848122"/>
                  <a:pt x="520702" y="693378"/>
                </a:cubicBezTo>
                <a:cubicBezTo>
                  <a:pt x="455053" y="538634"/>
                  <a:pt x="72880" y="252591"/>
                  <a:pt x="14265" y="172874"/>
                </a:cubicBezTo>
                <a:cubicBezTo>
                  <a:pt x="-44350" y="93157"/>
                  <a:pt x="91638" y="210388"/>
                  <a:pt x="169010" y="215077"/>
                </a:cubicBezTo>
                <a:cubicBezTo>
                  <a:pt x="246382" y="219766"/>
                  <a:pt x="387059" y="229144"/>
                  <a:pt x="478499" y="201009"/>
                </a:cubicBezTo>
                <a:cubicBezTo>
                  <a:pt x="569939" y="172874"/>
                  <a:pt x="691859" y="79089"/>
                  <a:pt x="717650" y="46264"/>
                </a:cubicBezTo>
                <a:cubicBezTo>
                  <a:pt x="743441" y="13439"/>
                  <a:pt x="684825" y="11095"/>
                  <a:pt x="633244" y="4061"/>
                </a:cubicBezTo>
                <a:cubicBezTo>
                  <a:pt x="581663" y="-2973"/>
                  <a:pt x="494912" y="544"/>
                  <a:pt x="408161" y="4061"/>
                </a:cubicBezTo>
              </a:path>
            </a:pathLst>
          </a:custGeom>
          <a:noFill/>
          <a:ln w="88900">
            <a:solidFill>
              <a:srgbClr val="99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8B34B69E-6200-0A4F-1D6A-1615D536189B}"/>
              </a:ext>
            </a:extLst>
          </p:cNvPr>
          <p:cNvSpPr/>
          <p:nvPr/>
        </p:nvSpPr>
        <p:spPr>
          <a:xfrm rot="897493">
            <a:off x="6623921" y="4702728"/>
            <a:ext cx="843548" cy="349757"/>
          </a:xfrm>
          <a:prstGeom prst="triangle">
            <a:avLst>
              <a:gd name="adj" fmla="val 32277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rapezoid 31">
            <a:extLst>
              <a:ext uri="{FF2B5EF4-FFF2-40B4-BE49-F238E27FC236}">
                <a16:creationId xmlns:a16="http://schemas.microsoft.com/office/drawing/2014/main" id="{FEAAF144-F458-9FB3-9F36-F49D14EDB6CB}"/>
              </a:ext>
            </a:extLst>
          </p:cNvPr>
          <p:cNvSpPr/>
          <p:nvPr/>
        </p:nvSpPr>
        <p:spPr>
          <a:xfrm flipV="1">
            <a:off x="6261497" y="5867940"/>
            <a:ext cx="936058" cy="337450"/>
          </a:xfrm>
          <a:prstGeom prst="trapezoid">
            <a:avLst>
              <a:gd name="adj" fmla="val 30185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64841AEB-06AF-20C1-66BB-4098825498BB}"/>
              </a:ext>
            </a:extLst>
          </p:cNvPr>
          <p:cNvSpPr/>
          <p:nvPr/>
        </p:nvSpPr>
        <p:spPr>
          <a:xfrm>
            <a:off x="1426179" y="5093118"/>
            <a:ext cx="933769" cy="293710"/>
          </a:xfrm>
          <a:prstGeom prst="triangle">
            <a:avLst>
              <a:gd name="adj" fmla="val 6975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845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Pragmatism 2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Making Life In Miniature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1209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 Lifecycle</a:t>
            </a:r>
            <a:br>
              <a:rPr lang="en-US" dirty="0"/>
            </a:br>
            <a:endParaRPr lang="en-GB" sz="28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91C3EA-AE42-BB4B-5ADE-FBBFA44111C0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cartoons for each stage</a:t>
            </a:r>
            <a:endParaRPr lang="en-GB" dirty="0"/>
          </a:p>
        </p:txBody>
      </p:sp>
      <p:sp>
        <p:nvSpPr>
          <p:cNvPr id="3" name="Trapezoid 2">
            <a:extLst>
              <a:ext uri="{FF2B5EF4-FFF2-40B4-BE49-F238E27FC236}">
                <a16:creationId xmlns:a16="http://schemas.microsoft.com/office/drawing/2014/main" id="{0FD17420-724E-03B3-BF2C-7E8CFE4B1F07}"/>
              </a:ext>
            </a:extLst>
          </p:cNvPr>
          <p:cNvSpPr/>
          <p:nvPr/>
        </p:nvSpPr>
        <p:spPr>
          <a:xfrm rot="5400000">
            <a:off x="1414997" y="3085270"/>
            <a:ext cx="2998694" cy="1008529"/>
          </a:xfrm>
          <a:prstGeom prst="trapezoid">
            <a:avLst>
              <a:gd name="adj" fmla="val 130333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ontent Placeholder 14">
            <a:extLst>
              <a:ext uri="{FF2B5EF4-FFF2-40B4-BE49-F238E27FC236}">
                <a16:creationId xmlns:a16="http://schemas.microsoft.com/office/drawing/2014/main" id="{F4E7DE31-1BCD-7A06-DA17-64BB1D58FF7C}"/>
              </a:ext>
            </a:extLst>
          </p:cNvPr>
          <p:cNvSpPr txBox="1">
            <a:spLocks/>
          </p:cNvSpPr>
          <p:nvPr/>
        </p:nvSpPr>
        <p:spPr>
          <a:xfrm>
            <a:off x="548862" y="2227688"/>
            <a:ext cx="1843387" cy="4387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Slow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Seeds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Cuttings</a:t>
            </a:r>
          </a:p>
          <a:p>
            <a:pPr marL="0" indent="0">
              <a:buNone/>
            </a:pPr>
            <a:r>
              <a:rPr lang="en-GB" sz="1400" dirty="0"/>
              <a:t>Fast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Garden centre seedlings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Scavenging</a:t>
            </a:r>
          </a:p>
          <a:p>
            <a:pPr marL="0" indent="0">
              <a:buNone/>
            </a:pPr>
            <a:r>
              <a:rPr lang="en-GB" sz="1400" dirty="0"/>
              <a:t>Ready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“</a:t>
            </a:r>
            <a:r>
              <a:rPr lang="en-GB" sz="1400" dirty="0" err="1"/>
              <a:t>Nonsai</a:t>
            </a:r>
            <a:r>
              <a:rPr lang="en-GB" sz="1400" dirty="0"/>
              <a:t>”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Garden centre mature trees</a:t>
            </a:r>
          </a:p>
          <a:p>
            <a:pPr>
              <a:spcBef>
                <a:spcPts val="300"/>
              </a:spcBef>
            </a:pPr>
            <a:r>
              <a:rPr lang="en-GB" sz="1400" dirty="0" err="1"/>
              <a:t>Yamadori</a:t>
            </a:r>
            <a:endParaRPr lang="en-GB" sz="1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E9405C5-0BCF-8E4B-4DA6-60782FDED66A}"/>
              </a:ext>
            </a:extLst>
          </p:cNvPr>
          <p:cNvGrpSpPr/>
          <p:nvPr/>
        </p:nvGrpSpPr>
        <p:grpSpPr>
          <a:xfrm>
            <a:off x="4247708" y="2556311"/>
            <a:ext cx="1888900" cy="2019380"/>
            <a:chOff x="3731971" y="2290401"/>
            <a:chExt cx="1888900" cy="2019380"/>
          </a:xfrm>
        </p:grpSpPr>
        <p:sp>
          <p:nvSpPr>
            <p:cNvPr id="30" name="Arrow: Circular 29">
              <a:extLst>
                <a:ext uri="{FF2B5EF4-FFF2-40B4-BE49-F238E27FC236}">
                  <a16:creationId xmlns:a16="http://schemas.microsoft.com/office/drawing/2014/main" id="{A1FEDF06-78B1-8B94-8CBD-8F3392C69691}"/>
                </a:ext>
              </a:extLst>
            </p:cNvPr>
            <p:cNvSpPr/>
            <p:nvPr/>
          </p:nvSpPr>
          <p:spPr>
            <a:xfrm>
              <a:off x="3731971" y="2290401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1" name="Arrow: Circular 30">
              <a:extLst>
                <a:ext uri="{FF2B5EF4-FFF2-40B4-BE49-F238E27FC236}">
                  <a16:creationId xmlns:a16="http://schemas.microsoft.com/office/drawing/2014/main" id="{E20B37C9-28C9-6F6E-899A-BCA213E1BC58}"/>
                </a:ext>
              </a:extLst>
            </p:cNvPr>
            <p:cNvSpPr/>
            <p:nvPr/>
          </p:nvSpPr>
          <p:spPr>
            <a:xfrm rot="10800000">
              <a:off x="3731971" y="2337464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99A2DB0C-B25B-0615-CD2A-6D7D56836B57}"/>
              </a:ext>
            </a:extLst>
          </p:cNvPr>
          <p:cNvSpPr/>
          <p:nvPr/>
        </p:nvSpPr>
        <p:spPr>
          <a:xfrm>
            <a:off x="3532344" y="3278191"/>
            <a:ext cx="782599" cy="5756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10DC050C-1620-C940-E4E3-4855DC3C468D}"/>
              </a:ext>
            </a:extLst>
          </p:cNvPr>
          <p:cNvSpPr/>
          <p:nvPr/>
        </p:nvSpPr>
        <p:spPr>
          <a:xfrm>
            <a:off x="6183107" y="3254658"/>
            <a:ext cx="782599" cy="5756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AAB8448-5EB7-5DD9-C9B6-6AD2B12791E2}"/>
              </a:ext>
            </a:extLst>
          </p:cNvPr>
          <p:cNvGrpSpPr/>
          <p:nvPr/>
        </p:nvGrpSpPr>
        <p:grpSpPr>
          <a:xfrm>
            <a:off x="6965706" y="2561873"/>
            <a:ext cx="1888900" cy="2019380"/>
            <a:chOff x="6308474" y="2233250"/>
            <a:chExt cx="1888900" cy="2019380"/>
          </a:xfrm>
        </p:grpSpPr>
        <p:sp>
          <p:nvSpPr>
            <p:cNvPr id="35" name="Arrow: Circular 34">
              <a:extLst>
                <a:ext uri="{FF2B5EF4-FFF2-40B4-BE49-F238E27FC236}">
                  <a16:creationId xmlns:a16="http://schemas.microsoft.com/office/drawing/2014/main" id="{B9E4F5E7-5A0D-9298-A73E-23F7DE9DE7C9}"/>
                </a:ext>
              </a:extLst>
            </p:cNvPr>
            <p:cNvSpPr/>
            <p:nvPr/>
          </p:nvSpPr>
          <p:spPr>
            <a:xfrm>
              <a:off x="6308474" y="2233250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6" name="Arrow: Circular 35">
              <a:extLst>
                <a:ext uri="{FF2B5EF4-FFF2-40B4-BE49-F238E27FC236}">
                  <a16:creationId xmlns:a16="http://schemas.microsoft.com/office/drawing/2014/main" id="{31BD712B-9228-B13C-8BC1-30807E26F37C}"/>
                </a:ext>
              </a:extLst>
            </p:cNvPr>
            <p:cNvSpPr/>
            <p:nvPr/>
          </p:nvSpPr>
          <p:spPr>
            <a:xfrm rot="10800000">
              <a:off x="6308474" y="2280313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7" name="Content Placeholder 14">
            <a:extLst>
              <a:ext uri="{FF2B5EF4-FFF2-40B4-BE49-F238E27FC236}">
                <a16:creationId xmlns:a16="http://schemas.microsoft.com/office/drawing/2014/main" id="{1E58A750-96BA-7065-9AF3-29AFE93CC721}"/>
              </a:ext>
            </a:extLst>
          </p:cNvPr>
          <p:cNvSpPr txBox="1">
            <a:spLocks/>
          </p:cNvSpPr>
          <p:nvPr/>
        </p:nvSpPr>
        <p:spPr>
          <a:xfrm>
            <a:off x="4617820" y="1703300"/>
            <a:ext cx="1075514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Training</a:t>
            </a:r>
            <a:endParaRPr lang="en-GB" dirty="0"/>
          </a:p>
        </p:txBody>
      </p:sp>
      <p:sp>
        <p:nvSpPr>
          <p:cNvPr id="38" name="Content Placeholder 14">
            <a:extLst>
              <a:ext uri="{FF2B5EF4-FFF2-40B4-BE49-F238E27FC236}">
                <a16:creationId xmlns:a16="http://schemas.microsoft.com/office/drawing/2014/main" id="{1F7C515D-F5FE-B67B-C076-B9BD7B0206F7}"/>
              </a:ext>
            </a:extLst>
          </p:cNvPr>
          <p:cNvSpPr txBox="1">
            <a:spLocks/>
          </p:cNvSpPr>
          <p:nvPr/>
        </p:nvSpPr>
        <p:spPr>
          <a:xfrm>
            <a:off x="7165608" y="1706658"/>
            <a:ext cx="1573306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Refinement</a:t>
            </a:r>
            <a:endParaRPr lang="en-GB" dirty="0"/>
          </a:p>
        </p:txBody>
      </p:sp>
      <p:sp>
        <p:nvSpPr>
          <p:cNvPr id="39" name="Content Placeholder 14">
            <a:extLst>
              <a:ext uri="{FF2B5EF4-FFF2-40B4-BE49-F238E27FC236}">
                <a16:creationId xmlns:a16="http://schemas.microsoft.com/office/drawing/2014/main" id="{1DBC4C8A-6869-0169-CD53-30429BC6C8B0}"/>
              </a:ext>
            </a:extLst>
          </p:cNvPr>
          <p:cNvSpPr txBox="1">
            <a:spLocks/>
          </p:cNvSpPr>
          <p:nvPr/>
        </p:nvSpPr>
        <p:spPr>
          <a:xfrm>
            <a:off x="3072803" y="3057908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On-boarding</a:t>
            </a:r>
            <a:endParaRPr lang="en-GB" sz="1400" dirty="0"/>
          </a:p>
        </p:txBody>
      </p:sp>
      <p:sp>
        <p:nvSpPr>
          <p:cNvPr id="40" name="Arrow: Circular 39">
            <a:extLst>
              <a:ext uri="{FF2B5EF4-FFF2-40B4-BE49-F238E27FC236}">
                <a16:creationId xmlns:a16="http://schemas.microsoft.com/office/drawing/2014/main" id="{3256BD72-A453-35CD-0265-2500544BF176}"/>
              </a:ext>
            </a:extLst>
          </p:cNvPr>
          <p:cNvSpPr/>
          <p:nvPr/>
        </p:nvSpPr>
        <p:spPr>
          <a:xfrm rot="10800000">
            <a:off x="5051671" y="3331744"/>
            <a:ext cx="2848026" cy="2288514"/>
          </a:xfrm>
          <a:prstGeom prst="circularArrow">
            <a:avLst>
              <a:gd name="adj1" fmla="val 8803"/>
              <a:gd name="adj2" fmla="val 1035701"/>
              <a:gd name="adj3" fmla="val 20525840"/>
              <a:gd name="adj4" fmla="val 10800000"/>
              <a:gd name="adj5" fmla="val 12358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2" name="Arrow: Left-Right 41">
            <a:extLst>
              <a:ext uri="{FF2B5EF4-FFF2-40B4-BE49-F238E27FC236}">
                <a16:creationId xmlns:a16="http://schemas.microsoft.com/office/drawing/2014/main" id="{33EB69EF-05CD-C855-3018-0E80BD41F779}"/>
              </a:ext>
            </a:extLst>
          </p:cNvPr>
          <p:cNvSpPr/>
          <p:nvPr/>
        </p:nvSpPr>
        <p:spPr>
          <a:xfrm rot="19956879">
            <a:off x="8747812" y="2561806"/>
            <a:ext cx="1184853" cy="575621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Content Placeholder 14">
            <a:extLst>
              <a:ext uri="{FF2B5EF4-FFF2-40B4-BE49-F238E27FC236}">
                <a16:creationId xmlns:a16="http://schemas.microsoft.com/office/drawing/2014/main" id="{D9AE710E-B206-E281-84FE-3A431B3F132F}"/>
              </a:ext>
            </a:extLst>
          </p:cNvPr>
          <p:cNvSpPr txBox="1">
            <a:spLocks/>
          </p:cNvSpPr>
          <p:nvPr/>
        </p:nvSpPr>
        <p:spPr>
          <a:xfrm>
            <a:off x="4379221" y="2983880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Grow out</a:t>
            </a:r>
            <a:endParaRPr lang="en-GB" sz="1400" dirty="0"/>
          </a:p>
        </p:txBody>
      </p:sp>
      <p:sp>
        <p:nvSpPr>
          <p:cNvPr id="44" name="Content Placeholder 14">
            <a:extLst>
              <a:ext uri="{FF2B5EF4-FFF2-40B4-BE49-F238E27FC236}">
                <a16:creationId xmlns:a16="http://schemas.microsoft.com/office/drawing/2014/main" id="{9AD9B883-56C7-0676-0DAA-5B791FEDF134}"/>
              </a:ext>
            </a:extLst>
          </p:cNvPr>
          <p:cNvSpPr txBox="1">
            <a:spLocks/>
          </p:cNvSpPr>
          <p:nvPr/>
        </p:nvSpPr>
        <p:spPr>
          <a:xfrm>
            <a:off x="4386830" y="3828432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Cut back</a:t>
            </a:r>
            <a:endParaRPr lang="en-GB" sz="1400" dirty="0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57868C75-8184-31A7-A206-96E45AA56769}"/>
              </a:ext>
            </a:extLst>
          </p:cNvPr>
          <p:cNvSpPr/>
          <p:nvPr/>
        </p:nvSpPr>
        <p:spPr>
          <a:xfrm rot="2834032">
            <a:off x="8236638" y="4697991"/>
            <a:ext cx="1905309" cy="5756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Content Placeholder 14">
            <a:extLst>
              <a:ext uri="{FF2B5EF4-FFF2-40B4-BE49-F238E27FC236}">
                <a16:creationId xmlns:a16="http://schemas.microsoft.com/office/drawing/2014/main" id="{EBAF9273-B89E-2145-1495-7CD9B56C5C37}"/>
              </a:ext>
            </a:extLst>
          </p:cNvPr>
          <p:cNvSpPr txBox="1">
            <a:spLocks/>
          </p:cNvSpPr>
          <p:nvPr/>
        </p:nvSpPr>
        <p:spPr>
          <a:xfrm>
            <a:off x="9204271" y="5719948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Dead </a:t>
            </a:r>
            <a:r>
              <a:rPr lang="en-US" sz="1400" dirty="0">
                <a:sym typeface="Wingdings" panose="05000000000000000000" pitchFamily="2" charset="2"/>
              </a:rPr>
              <a:t></a:t>
            </a:r>
            <a:endParaRPr lang="en-GB" sz="1400" dirty="0"/>
          </a:p>
        </p:txBody>
      </p:sp>
      <p:sp>
        <p:nvSpPr>
          <p:cNvPr id="47" name="Content Placeholder 14">
            <a:extLst>
              <a:ext uri="{FF2B5EF4-FFF2-40B4-BE49-F238E27FC236}">
                <a16:creationId xmlns:a16="http://schemas.microsoft.com/office/drawing/2014/main" id="{88148D45-26C0-5824-6474-C75FAE072D69}"/>
              </a:ext>
            </a:extLst>
          </p:cNvPr>
          <p:cNvSpPr txBox="1">
            <a:spLocks/>
          </p:cNvSpPr>
          <p:nvPr/>
        </p:nvSpPr>
        <p:spPr>
          <a:xfrm>
            <a:off x="7120490" y="3048257"/>
            <a:ext cx="1604887" cy="124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Re-pot</a:t>
            </a:r>
          </a:p>
          <a:p>
            <a:pPr marL="0" indent="0" algn="ctr">
              <a:buNone/>
            </a:pPr>
            <a:r>
              <a:rPr lang="en-US" sz="1400" dirty="0"/>
              <a:t>Prune</a:t>
            </a:r>
          </a:p>
          <a:p>
            <a:pPr marL="0" indent="0" algn="ctr">
              <a:buNone/>
            </a:pPr>
            <a:r>
              <a:rPr lang="en-US" sz="1400" dirty="0"/>
              <a:t>Wire</a:t>
            </a:r>
            <a:endParaRPr lang="en-GB" sz="1400" dirty="0"/>
          </a:p>
        </p:txBody>
      </p:sp>
      <p:sp>
        <p:nvSpPr>
          <p:cNvPr id="48" name="Content Placeholder 14">
            <a:extLst>
              <a:ext uri="{FF2B5EF4-FFF2-40B4-BE49-F238E27FC236}">
                <a16:creationId xmlns:a16="http://schemas.microsoft.com/office/drawing/2014/main" id="{A338A10E-89EB-3CCD-4D82-0CF2EFF5012A}"/>
              </a:ext>
            </a:extLst>
          </p:cNvPr>
          <p:cNvSpPr txBox="1">
            <a:spLocks/>
          </p:cNvSpPr>
          <p:nvPr/>
        </p:nvSpPr>
        <p:spPr>
          <a:xfrm>
            <a:off x="560010" y="1706387"/>
            <a:ext cx="1075514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Sources</a:t>
            </a:r>
            <a:endParaRPr lang="en-GB" dirty="0"/>
          </a:p>
        </p:txBody>
      </p:sp>
      <p:sp>
        <p:nvSpPr>
          <p:cNvPr id="7" name="Content Placeholder 14">
            <a:extLst>
              <a:ext uri="{FF2B5EF4-FFF2-40B4-BE49-F238E27FC236}">
                <a16:creationId xmlns:a16="http://schemas.microsoft.com/office/drawing/2014/main" id="{E05F1373-288F-7ED0-C790-4FB916610FC3}"/>
              </a:ext>
            </a:extLst>
          </p:cNvPr>
          <p:cNvSpPr txBox="1">
            <a:spLocks/>
          </p:cNvSpPr>
          <p:nvPr/>
        </p:nvSpPr>
        <p:spPr>
          <a:xfrm>
            <a:off x="9924594" y="2274900"/>
            <a:ext cx="1843387" cy="1042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Display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Exhibition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Photography</a:t>
            </a:r>
          </a:p>
        </p:txBody>
      </p:sp>
      <p:sp>
        <p:nvSpPr>
          <p:cNvPr id="8" name="Content Placeholder 14">
            <a:extLst>
              <a:ext uri="{FF2B5EF4-FFF2-40B4-BE49-F238E27FC236}">
                <a16:creationId xmlns:a16="http://schemas.microsoft.com/office/drawing/2014/main" id="{EBE6A40A-61A2-8680-63E9-7C52C7FC44BD}"/>
              </a:ext>
            </a:extLst>
          </p:cNvPr>
          <p:cNvSpPr txBox="1">
            <a:spLocks/>
          </p:cNvSpPr>
          <p:nvPr/>
        </p:nvSpPr>
        <p:spPr>
          <a:xfrm>
            <a:off x="5723126" y="5487637"/>
            <a:ext cx="2025420" cy="1162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Major intervention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Restyling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Air layering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Deadwood</a:t>
            </a:r>
          </a:p>
        </p:txBody>
      </p:sp>
    </p:spTree>
    <p:extLst>
      <p:ext uri="{BB962C8B-B14F-4D97-AF65-F5344CB8AC3E}">
        <p14:creationId xmlns:p14="http://schemas.microsoft.com/office/powerpoint/2010/main" val="847133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Why We Prune</a:t>
            </a:r>
            <a:br>
              <a:rPr lang="en-US" dirty="0"/>
            </a:br>
            <a:r>
              <a:rPr lang="en-US" sz="2800" dirty="0"/>
              <a:t>It’s not just repressed sadism, honest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>
            <a:normAutofit/>
          </a:bodyPr>
          <a:lstStyle/>
          <a:p>
            <a:r>
              <a:rPr lang="en-GB" dirty="0"/>
              <a:t>Shape the tree</a:t>
            </a:r>
          </a:p>
          <a:p>
            <a:pPr lvl="1"/>
            <a:r>
              <a:rPr lang="en-GB" dirty="0"/>
              <a:t>“Structural” pruning to shape trunk + primary branches and fit a bonsai style / archetype</a:t>
            </a:r>
          </a:p>
          <a:p>
            <a:pPr lvl="1"/>
            <a:r>
              <a:rPr lang="en-GB" dirty="0"/>
              <a:t>Canopy pruning to create rounded-triangle shape(s)</a:t>
            </a:r>
          </a:p>
          <a:p>
            <a:r>
              <a:rPr lang="en-GB" dirty="0"/>
              <a:t>Shape the branch - encourage ramification and taper</a:t>
            </a:r>
          </a:p>
          <a:p>
            <a:pPr lvl="1"/>
            <a:r>
              <a:rPr lang="en-GB" dirty="0"/>
              <a:t>Continuing the ramification past the eye’s limits creates the illusion of infinite depth</a:t>
            </a:r>
          </a:p>
          <a:p>
            <a:r>
              <a:rPr lang="en-GB" dirty="0"/>
              <a:t>Pick winners - before the tree can pick for us!</a:t>
            </a:r>
          </a:p>
          <a:p>
            <a:pPr lvl="1"/>
            <a:r>
              <a:rPr lang="en-GB" dirty="0"/>
              <a:t>Improve spacing and remove congestion and “fluff”</a:t>
            </a:r>
          </a:p>
          <a:p>
            <a:pPr lvl="1"/>
            <a:r>
              <a:rPr lang="en-GB" dirty="0"/>
              <a:t>“Balance energy”: force growth away from the apex towards more interesting (to us) areas</a:t>
            </a:r>
          </a:p>
          <a:p>
            <a:r>
              <a:rPr lang="en-GB" dirty="0"/>
              <a:t>Crowd management - reduction of green mass</a:t>
            </a:r>
          </a:p>
          <a:p>
            <a:pPr lvl="1"/>
            <a:r>
              <a:rPr lang="en-GB" dirty="0"/>
              <a:t>Let light through to lower areas of the tree (pruning for “inner growth”)</a:t>
            </a:r>
          </a:p>
          <a:p>
            <a:pPr lvl="1"/>
            <a:r>
              <a:rPr lang="en-GB" dirty="0"/>
              <a:t>Reduce water shock when re-potting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417E18-8FBC-F29E-544E-05CC635A49BD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2001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Outcomes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5615890" cy="492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Theory</a:t>
            </a:r>
          </a:p>
          <a:p>
            <a:r>
              <a:rPr lang="en-US" sz="1600" dirty="0"/>
              <a:t>Be aware of the history and culture of bonsai</a:t>
            </a:r>
          </a:p>
          <a:p>
            <a:r>
              <a:rPr lang="en-US" sz="1600" dirty="0"/>
              <a:t>Understand (at a high level) how a bonsai is produced</a:t>
            </a:r>
          </a:p>
          <a:p>
            <a:r>
              <a:rPr lang="en-US" sz="1600" dirty="0"/>
              <a:t>Understand (at a high level) what distinguishes good and bad bonsai</a:t>
            </a:r>
          </a:p>
          <a:p>
            <a:r>
              <a:rPr lang="en-US" sz="1600" dirty="0"/>
              <a:t>Know how to maintain a bonsai on a day-to-day basis</a:t>
            </a:r>
          </a:p>
          <a:p>
            <a:r>
              <a:rPr lang="en-US" sz="1600" dirty="0"/>
              <a:t>Experience the key activities of re-potting, pruning and wiring</a:t>
            </a:r>
          </a:p>
          <a:p>
            <a:r>
              <a:rPr lang="en-GB" sz="1600" dirty="0"/>
              <a:t>Be aware of inexpensive options for further learning and practice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5E9E1B-ABAD-44BB-B6F1-53AFD67B5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224" y="1930400"/>
            <a:ext cx="4141694" cy="4927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Practical</a:t>
            </a:r>
          </a:p>
          <a:p>
            <a:r>
              <a:rPr lang="en-GB" sz="1600" dirty="0"/>
              <a:t>Watering bonsai</a:t>
            </a:r>
          </a:p>
          <a:p>
            <a:r>
              <a:rPr lang="en-GB" sz="1600" dirty="0"/>
              <a:t>Wiring a bonsai pot for re-potting</a:t>
            </a:r>
          </a:p>
          <a:p>
            <a:r>
              <a:rPr lang="en-GB" sz="1600" dirty="0"/>
              <a:t>Exposing the </a:t>
            </a:r>
            <a:r>
              <a:rPr lang="en-GB" sz="1600" dirty="0" err="1"/>
              <a:t>nebari</a:t>
            </a:r>
            <a:endParaRPr lang="en-GB" sz="1600" dirty="0"/>
          </a:p>
          <a:p>
            <a:r>
              <a:rPr lang="en-GB" sz="1600" dirty="0"/>
              <a:t>Potting the prepared tree</a:t>
            </a:r>
          </a:p>
          <a:p>
            <a:r>
              <a:rPr lang="en-GB" sz="1600" dirty="0"/>
              <a:t>Pruning for bulk, congestion and taper</a:t>
            </a:r>
          </a:p>
          <a:p>
            <a:r>
              <a:rPr lang="en-GB" sz="1600" dirty="0"/>
              <a:t>Wiring for shape</a:t>
            </a:r>
          </a:p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2CAF1D-A5FB-F9D5-7210-B2FB0EDB66D4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9852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Botany &amp; Pruning (1)</a:t>
            </a:r>
            <a:br>
              <a:rPr lang="en-US" dirty="0"/>
            </a:br>
            <a:r>
              <a:rPr lang="en-US" sz="2800" dirty="0"/>
              <a:t>Not all trees are alike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6034"/>
            <a:ext cx="8197726" cy="4961965"/>
          </a:xfrm>
        </p:spPr>
        <p:txBody>
          <a:bodyPr>
            <a:normAutofit/>
          </a:bodyPr>
          <a:lstStyle/>
          <a:p>
            <a:r>
              <a:rPr lang="en-GB" dirty="0"/>
              <a:t>Types of growth</a:t>
            </a:r>
          </a:p>
          <a:p>
            <a:pPr lvl="1"/>
            <a:r>
              <a:rPr lang="en-GB" b="1" dirty="0"/>
              <a:t>Apical</a:t>
            </a:r>
            <a:r>
              <a:rPr lang="en-GB" dirty="0"/>
              <a:t> growth from the tip of the trunk</a:t>
            </a:r>
          </a:p>
          <a:p>
            <a:pPr lvl="1"/>
            <a:r>
              <a:rPr lang="en-GB" b="1" dirty="0"/>
              <a:t>Terminal</a:t>
            </a:r>
            <a:r>
              <a:rPr lang="en-GB" dirty="0"/>
              <a:t> growth from the tip of branches</a:t>
            </a:r>
          </a:p>
          <a:p>
            <a:pPr lvl="1"/>
            <a:r>
              <a:rPr lang="en-GB" b="1" dirty="0"/>
              <a:t>Lateral</a:t>
            </a:r>
            <a:r>
              <a:rPr lang="en-GB" dirty="0"/>
              <a:t> growth from behind the tip</a:t>
            </a:r>
          </a:p>
          <a:p>
            <a:pPr lvl="1"/>
            <a:r>
              <a:rPr lang="en-GB" b="1" dirty="0"/>
              <a:t>Adventitious</a:t>
            </a:r>
            <a:r>
              <a:rPr lang="en-GB" dirty="0"/>
              <a:t> growth from the base of branches</a:t>
            </a:r>
          </a:p>
          <a:p>
            <a:pPr lvl="1"/>
            <a:r>
              <a:rPr lang="en-GB" b="1" dirty="0"/>
              <a:t>Epicormic</a:t>
            </a:r>
            <a:r>
              <a:rPr lang="en-GB" dirty="0"/>
              <a:t> growth from random spots on the trunk</a:t>
            </a:r>
          </a:p>
          <a:p>
            <a:r>
              <a:rPr lang="en-GB" dirty="0"/>
              <a:t>Back-budding (adventitious + epicormic):  </a:t>
            </a:r>
            <a:r>
              <a:rPr lang="en-GB" sz="1600" dirty="0"/>
              <a:t>Weak back-budding </a:t>
            </a:r>
            <a:r>
              <a:rPr lang="en-US" sz="1600" dirty="0"/>
              <a:t>→</a:t>
            </a:r>
            <a:r>
              <a:rPr lang="en-GB" sz="1600" dirty="0"/>
              <a:t> we have to plan further ahead (e.g. leave sacrificial branches) to thicken the trunk</a:t>
            </a:r>
          </a:p>
          <a:p>
            <a:r>
              <a:rPr lang="en-GB" dirty="0"/>
              <a:t>Lateral growth:  </a:t>
            </a:r>
            <a:r>
              <a:rPr lang="en-GB" sz="1600" dirty="0"/>
              <a:t>Dense lateral growth </a:t>
            </a:r>
            <a:r>
              <a:rPr lang="en-US" sz="1600" dirty="0"/>
              <a:t>→</a:t>
            </a:r>
            <a:r>
              <a:rPr lang="en-GB" sz="1600" dirty="0"/>
              <a:t> we have to think in terms of zones not individual branches</a:t>
            </a:r>
          </a:p>
          <a:p>
            <a:r>
              <a:rPr lang="en-GB" dirty="0"/>
              <a:t>Apical dominance:  </a:t>
            </a:r>
            <a:r>
              <a:rPr lang="en-GB" sz="1600" dirty="0"/>
              <a:t>Some trees (conifers especially) grow more strongly upwards</a:t>
            </a:r>
          </a:p>
          <a:p>
            <a:r>
              <a:rPr lang="en-GB" dirty="0"/>
              <a:t>Flushes per year: </a:t>
            </a:r>
            <a:r>
              <a:rPr lang="en-GB" sz="1600" dirty="0"/>
              <a:t> Usually two (Spring and Lammas) except for mountain-growing pines</a:t>
            </a:r>
          </a:p>
          <a:p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57E3A6D-2125-2BCB-8A54-AF7F5158E3FD}"/>
              </a:ext>
            </a:extLst>
          </p:cNvPr>
          <p:cNvGrpSpPr/>
          <p:nvPr/>
        </p:nvGrpSpPr>
        <p:grpSpPr>
          <a:xfrm>
            <a:off x="9054353" y="776598"/>
            <a:ext cx="2327751" cy="5304804"/>
            <a:chOff x="9424576" y="112059"/>
            <a:chExt cx="2327751" cy="5304804"/>
          </a:xfrm>
        </p:grpSpPr>
        <p:sp>
          <p:nvSpPr>
            <p:cNvPr id="21" name="Content Placeholder 14">
              <a:extLst>
                <a:ext uri="{FF2B5EF4-FFF2-40B4-BE49-F238E27FC236}">
                  <a16:creationId xmlns:a16="http://schemas.microsoft.com/office/drawing/2014/main" id="{4CF937A7-9BF5-BF51-C278-BB81905EAB8D}"/>
                </a:ext>
              </a:extLst>
            </p:cNvPr>
            <p:cNvSpPr txBox="1">
              <a:spLocks/>
            </p:cNvSpPr>
            <p:nvPr/>
          </p:nvSpPr>
          <p:spPr>
            <a:xfrm>
              <a:off x="9424576" y="112059"/>
              <a:ext cx="1070011" cy="78304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dirty="0"/>
                <a:t>Apical</a:t>
              </a:r>
              <a:endParaRPr lang="en-GB" sz="1400" dirty="0"/>
            </a:p>
          </p:txBody>
        </p:sp>
        <p:sp>
          <p:nvSpPr>
            <p:cNvPr id="23" name="Content Placeholder 14">
              <a:extLst>
                <a:ext uri="{FF2B5EF4-FFF2-40B4-BE49-F238E27FC236}">
                  <a16:creationId xmlns:a16="http://schemas.microsoft.com/office/drawing/2014/main" id="{2B0E0692-E6EF-B04D-0B85-732DDA430033}"/>
                </a:ext>
              </a:extLst>
            </p:cNvPr>
            <p:cNvSpPr txBox="1">
              <a:spLocks/>
            </p:cNvSpPr>
            <p:nvPr/>
          </p:nvSpPr>
          <p:spPr>
            <a:xfrm>
              <a:off x="10620212" y="1114066"/>
              <a:ext cx="1070011" cy="78304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dirty="0"/>
                <a:t>Terminal</a:t>
              </a:r>
              <a:endParaRPr lang="en-GB" sz="1400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9A0F265-A70D-C6D8-6C27-EAE462354D4D}"/>
                </a:ext>
              </a:extLst>
            </p:cNvPr>
            <p:cNvGrpSpPr/>
            <p:nvPr/>
          </p:nvGrpSpPr>
          <p:grpSpPr>
            <a:xfrm>
              <a:off x="9733823" y="710279"/>
              <a:ext cx="1399568" cy="4706584"/>
              <a:chOff x="9784567" y="1567253"/>
              <a:chExt cx="1399568" cy="4706584"/>
            </a:xfrm>
          </p:grpSpPr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4F6B3E36-B7AA-0FF4-DC79-0B9A3AD54FAB}"/>
                  </a:ext>
                </a:extLst>
              </p:cNvPr>
              <p:cNvSpPr/>
              <p:nvPr/>
            </p:nvSpPr>
            <p:spPr>
              <a:xfrm>
                <a:off x="9784567" y="1567253"/>
                <a:ext cx="413986" cy="4706584"/>
              </a:xfrm>
              <a:prstGeom prst="triangle">
                <a:avLst/>
              </a:prstGeom>
              <a:solidFill>
                <a:srgbClr val="C4884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D0F97F60-E9EA-0456-E145-7AFBC9027336}"/>
                  </a:ext>
                </a:extLst>
              </p:cNvPr>
              <p:cNvSpPr/>
              <p:nvPr/>
            </p:nvSpPr>
            <p:spPr>
              <a:xfrm rot="3763539">
                <a:off x="10435649" y="2326730"/>
                <a:ext cx="225404" cy="1271569"/>
              </a:xfrm>
              <a:prstGeom prst="triangle">
                <a:avLst/>
              </a:prstGeom>
              <a:solidFill>
                <a:srgbClr val="C4884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E4668FF-8F6B-E528-E5A5-57C727FA9F5E}"/>
                  </a:ext>
                </a:extLst>
              </p:cNvPr>
              <p:cNvSpPr/>
              <p:nvPr/>
            </p:nvSpPr>
            <p:spPr>
              <a:xfrm>
                <a:off x="9935099" y="1628213"/>
                <a:ext cx="121024" cy="11546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4C2079B-39BB-878D-707D-C431385E61DD}"/>
                  </a:ext>
                </a:extLst>
              </p:cNvPr>
              <p:cNvSpPr/>
              <p:nvPr/>
            </p:nvSpPr>
            <p:spPr>
              <a:xfrm>
                <a:off x="11000363" y="2623248"/>
                <a:ext cx="121024" cy="11546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93CC47B-6C74-EA8B-B97A-4C417BE5C58A}"/>
                  </a:ext>
                </a:extLst>
              </p:cNvPr>
              <p:cNvSpPr/>
              <p:nvPr/>
            </p:nvSpPr>
            <p:spPr>
              <a:xfrm>
                <a:off x="10034574" y="3019069"/>
                <a:ext cx="121024" cy="11546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BE492CC-42A9-B078-3944-251FA254E8C0}"/>
                  </a:ext>
                </a:extLst>
              </p:cNvPr>
              <p:cNvSpPr/>
              <p:nvPr/>
            </p:nvSpPr>
            <p:spPr>
              <a:xfrm>
                <a:off x="10056123" y="3284781"/>
                <a:ext cx="121024" cy="11546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0187D70-52E3-3D56-E5F8-4A0D39BCC7C1}"/>
                  </a:ext>
                </a:extLst>
              </p:cNvPr>
              <p:cNvSpPr/>
              <p:nvPr/>
            </p:nvSpPr>
            <p:spPr>
              <a:xfrm>
                <a:off x="10116635" y="5101959"/>
                <a:ext cx="121024" cy="11546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102A37D-83F7-C4BC-0206-588C89D1A8B4}"/>
                  </a:ext>
                </a:extLst>
              </p:cNvPr>
              <p:cNvSpPr/>
              <p:nvPr/>
            </p:nvSpPr>
            <p:spPr>
              <a:xfrm>
                <a:off x="10762086" y="2825993"/>
                <a:ext cx="121024" cy="11546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B179014-85DE-06E4-1A45-E3F3A9EA5C34}"/>
                  </a:ext>
                </a:extLst>
              </p:cNvPr>
              <p:cNvSpPr/>
              <p:nvPr/>
            </p:nvSpPr>
            <p:spPr>
              <a:xfrm>
                <a:off x="10464302" y="2825993"/>
                <a:ext cx="121024" cy="11546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6" name="Content Placeholder 14">
              <a:extLst>
                <a:ext uri="{FF2B5EF4-FFF2-40B4-BE49-F238E27FC236}">
                  <a16:creationId xmlns:a16="http://schemas.microsoft.com/office/drawing/2014/main" id="{303D7E70-F326-F686-0CE4-12356AC88088}"/>
                </a:ext>
              </a:extLst>
            </p:cNvPr>
            <p:cNvSpPr txBox="1">
              <a:spLocks/>
            </p:cNvSpPr>
            <p:nvPr/>
          </p:nvSpPr>
          <p:spPr>
            <a:xfrm>
              <a:off x="10682316" y="1919652"/>
              <a:ext cx="1070011" cy="78304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dirty="0"/>
                <a:t>Lateral</a:t>
              </a:r>
              <a:endParaRPr lang="en-GB" sz="1400" dirty="0"/>
            </a:p>
          </p:txBody>
        </p:sp>
        <p:sp>
          <p:nvSpPr>
            <p:cNvPr id="27" name="Content Placeholder 14">
              <a:extLst>
                <a:ext uri="{FF2B5EF4-FFF2-40B4-BE49-F238E27FC236}">
                  <a16:creationId xmlns:a16="http://schemas.microsoft.com/office/drawing/2014/main" id="{D8928D55-7561-B8D6-E08E-6C2A1FBBC158}"/>
                </a:ext>
              </a:extLst>
            </p:cNvPr>
            <p:cNvSpPr txBox="1">
              <a:spLocks/>
            </p:cNvSpPr>
            <p:nvPr/>
          </p:nvSpPr>
          <p:spPr>
            <a:xfrm>
              <a:off x="9944850" y="2485099"/>
              <a:ext cx="1233492" cy="78304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dirty="0"/>
                <a:t>Adventitious</a:t>
              </a:r>
              <a:endParaRPr lang="en-GB" sz="1400" dirty="0"/>
            </a:p>
          </p:txBody>
        </p:sp>
        <p:sp>
          <p:nvSpPr>
            <p:cNvPr id="28" name="Content Placeholder 14">
              <a:extLst>
                <a:ext uri="{FF2B5EF4-FFF2-40B4-BE49-F238E27FC236}">
                  <a16:creationId xmlns:a16="http://schemas.microsoft.com/office/drawing/2014/main" id="{802D12E5-B941-B577-42A3-EF4976DEB272}"/>
                </a:ext>
              </a:extLst>
            </p:cNvPr>
            <p:cNvSpPr txBox="1">
              <a:spLocks/>
            </p:cNvSpPr>
            <p:nvPr/>
          </p:nvSpPr>
          <p:spPr>
            <a:xfrm>
              <a:off x="10085206" y="3827880"/>
              <a:ext cx="1070011" cy="78304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dirty="0"/>
                <a:t>Epicormic</a:t>
              </a:r>
              <a:endParaRPr lang="en-GB" sz="1400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7EA8F0A-1F9C-E86D-F350-87BBAF1EC4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682316" y="2084487"/>
              <a:ext cx="196346" cy="193076"/>
            </a:xfrm>
            <a:prstGeom prst="line">
              <a:avLst/>
            </a:prstGeom>
            <a:ln w="57150"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D86976E-3CF8-60F0-8012-E5F604C057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87017" y="2352355"/>
              <a:ext cx="474579" cy="294636"/>
            </a:xfrm>
            <a:prstGeom prst="line">
              <a:avLst/>
            </a:prstGeom>
            <a:ln w="57150"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F06A301F-E358-DF9A-91E8-AC4F2BFADB14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200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Botany &amp; Pruning (2)</a:t>
            </a:r>
            <a:br>
              <a:rPr lang="en-US" dirty="0"/>
            </a:br>
            <a:r>
              <a:rPr lang="en-US" sz="2800" dirty="0"/>
              <a:t>Three main types of foliage</a:t>
            </a:r>
            <a:endParaRPr lang="en-GB" sz="2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9267C19-FC47-6081-C686-899210780598}"/>
              </a:ext>
            </a:extLst>
          </p:cNvPr>
          <p:cNvCxnSpPr>
            <a:cxnSpLocks/>
          </p:cNvCxnSpPr>
          <p:nvPr/>
        </p:nvCxnSpPr>
        <p:spPr>
          <a:xfrm flipH="1" flipV="1">
            <a:off x="5116594" y="4204448"/>
            <a:ext cx="4538394" cy="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CE9F80-5F34-D29C-EDC0-FCDB6F60329F}"/>
              </a:ext>
            </a:extLst>
          </p:cNvPr>
          <p:cNvCxnSpPr>
            <a:cxnSpLocks/>
          </p:cNvCxnSpPr>
          <p:nvPr/>
        </p:nvCxnSpPr>
        <p:spPr>
          <a:xfrm flipH="1">
            <a:off x="4377006" y="4204447"/>
            <a:ext cx="739588" cy="224565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5CC529-3E5F-6B17-55E8-FB021F631C9D}"/>
              </a:ext>
            </a:extLst>
          </p:cNvPr>
          <p:cNvCxnSpPr>
            <a:cxnSpLocks/>
          </p:cNvCxnSpPr>
          <p:nvPr/>
        </p:nvCxnSpPr>
        <p:spPr>
          <a:xfrm flipH="1" flipV="1">
            <a:off x="4377006" y="1947582"/>
            <a:ext cx="739588" cy="224565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D2CB77D-378D-5C2B-249C-C79ED3775178}"/>
              </a:ext>
            </a:extLst>
          </p:cNvPr>
          <p:cNvSpPr txBox="1">
            <a:spLocks/>
          </p:cNvSpPr>
          <p:nvPr/>
        </p:nvSpPr>
        <p:spPr>
          <a:xfrm>
            <a:off x="953893" y="2487758"/>
            <a:ext cx="1706347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Broadleaf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856DF6-674D-4B42-7490-2770FD9B49F4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Replace or attribute pics!</a:t>
            </a:r>
            <a:endParaRPr lang="en-GB" dirty="0"/>
          </a:p>
        </p:txBody>
      </p:sp>
      <p:pic>
        <p:nvPicPr>
          <p:cNvPr id="1026" name="Picture 2" descr="The Different Oak Trees Native to the UK — An Darach Forest Therapy">
            <a:extLst>
              <a:ext uri="{FF2B5EF4-FFF2-40B4-BE49-F238E27FC236}">
                <a16:creationId xmlns:a16="http://schemas.microsoft.com/office/drawing/2014/main" id="{F9B949A5-88F6-B10D-75F6-0A7A6E039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12" y="2963962"/>
            <a:ext cx="2691640" cy="269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uniper - Wikipedia">
            <a:extLst>
              <a:ext uri="{FF2B5EF4-FFF2-40B4-BE49-F238E27FC236}">
                <a16:creationId xmlns:a16="http://schemas.microsoft.com/office/drawing/2014/main" id="{8CF13724-585E-C35E-0EF9-F1D77E9C0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735015" y="4520787"/>
            <a:ext cx="20955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ontent Placeholder 14">
            <a:extLst>
              <a:ext uri="{FF2B5EF4-FFF2-40B4-BE49-F238E27FC236}">
                <a16:creationId xmlns:a16="http://schemas.microsoft.com/office/drawing/2014/main" id="{DDD9E606-2909-8581-3328-D1F126016104}"/>
              </a:ext>
            </a:extLst>
          </p:cNvPr>
          <p:cNvSpPr txBox="1">
            <a:spLocks/>
          </p:cNvSpPr>
          <p:nvPr/>
        </p:nvSpPr>
        <p:spPr>
          <a:xfrm>
            <a:off x="5980186" y="4453298"/>
            <a:ext cx="2034261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Spiky / scaly</a:t>
            </a:r>
            <a:endParaRPr lang="en-GB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FA7AEF6-A927-AB0A-C0DF-2C34D56CE3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46"/>
          <a:stretch/>
        </p:blipFill>
        <p:spPr bwMode="auto">
          <a:xfrm>
            <a:off x="5639920" y="1978330"/>
            <a:ext cx="3491741" cy="218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14">
            <a:extLst>
              <a:ext uri="{FF2B5EF4-FFF2-40B4-BE49-F238E27FC236}">
                <a16:creationId xmlns:a16="http://schemas.microsoft.com/office/drawing/2014/main" id="{FD20B54E-05F1-C3D7-EC92-25B613105D6F}"/>
              </a:ext>
            </a:extLst>
          </p:cNvPr>
          <p:cNvSpPr txBox="1">
            <a:spLocks/>
          </p:cNvSpPr>
          <p:nvPr/>
        </p:nvSpPr>
        <p:spPr>
          <a:xfrm>
            <a:off x="5980186" y="1772771"/>
            <a:ext cx="2034261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Needle-bearing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4793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Structural pruning</a:t>
            </a:r>
            <a:br>
              <a:rPr lang="en-US" dirty="0"/>
            </a:br>
            <a:r>
              <a:rPr lang="en-US" sz="2800" dirty="0"/>
              <a:t>Building a solid foundation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6023" y="1752599"/>
            <a:ext cx="4722618" cy="5105399"/>
          </a:xfrm>
        </p:spPr>
        <p:txBody>
          <a:bodyPr>
            <a:normAutofit/>
          </a:bodyPr>
          <a:lstStyle/>
          <a:p>
            <a:r>
              <a:rPr lang="en-US" dirty="0"/>
              <a:t>Context:</a:t>
            </a:r>
          </a:p>
          <a:p>
            <a:pPr lvl="1"/>
            <a:r>
              <a:rPr lang="en-US" dirty="0"/>
              <a:t>No epicormic growth</a:t>
            </a:r>
          </a:p>
          <a:p>
            <a:pPr lvl="1"/>
            <a:r>
              <a:rPr lang="en-US" dirty="0"/>
              <a:t>Often weak adventitious growth</a:t>
            </a:r>
          </a:p>
          <a:p>
            <a:r>
              <a:rPr lang="en-US" dirty="0"/>
              <a:t>Philosophy</a:t>
            </a:r>
          </a:p>
          <a:p>
            <a:pPr lvl="1"/>
            <a:r>
              <a:rPr lang="en-US" dirty="0"/>
              <a:t>Green growth should form pads / clouds or layers</a:t>
            </a:r>
          </a:p>
          <a:p>
            <a:pPr lvl="1"/>
            <a:r>
              <a:rPr lang="en-US" dirty="0"/>
              <a:t>Leave lower branches as sacrificial branches to thicken up the trunk</a:t>
            </a:r>
          </a:p>
          <a:p>
            <a:pPr lvl="1"/>
            <a:r>
              <a:rPr lang="en-US" dirty="0"/>
              <a:t>Control apical growth carefully to stop premature die-off of lower branches (“energy balancing”)</a:t>
            </a:r>
          </a:p>
          <a:p>
            <a:pPr lvl="1"/>
            <a:r>
              <a:rPr lang="en-US" dirty="0"/>
              <a:t>Cutting back tips (removing current-year terminal growth) is called “de-candling”</a:t>
            </a:r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C20E33-8E3D-6BFA-FDBE-7B67AD6053B0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INCOMPLETE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9082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Pruning Broadleaf Trees</a:t>
            </a:r>
            <a:br>
              <a:rPr lang="en-US" dirty="0"/>
            </a:br>
            <a:r>
              <a:rPr lang="en-US" sz="2800" dirty="0"/>
              <a:t>Playing in easy mode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>
            <a:normAutofit/>
          </a:bodyPr>
          <a:lstStyle/>
          <a:p>
            <a:r>
              <a:rPr lang="en-US" dirty="0"/>
              <a:t>Context</a:t>
            </a:r>
          </a:p>
          <a:p>
            <a:pPr lvl="1"/>
            <a:r>
              <a:rPr lang="en-US" dirty="0"/>
              <a:t>Can handle loss of mass</a:t>
            </a:r>
          </a:p>
          <a:p>
            <a:pPr lvl="1"/>
            <a:r>
              <a:rPr lang="en-US" dirty="0"/>
              <a:t>Back-buds readily</a:t>
            </a:r>
          </a:p>
          <a:p>
            <a:pPr lvl="1"/>
            <a:r>
              <a:rPr lang="en-US" dirty="0"/>
              <a:t>Leaves may be simple or compound</a:t>
            </a:r>
          </a:p>
          <a:p>
            <a:pPr lvl="1"/>
            <a:r>
              <a:rPr lang="en-US" dirty="0"/>
              <a:t>Leaves may be alternating or opposite</a:t>
            </a:r>
          </a:p>
          <a:p>
            <a:r>
              <a:rPr lang="en-US" dirty="0"/>
              <a:t>Philosophy</a:t>
            </a:r>
          </a:p>
          <a:p>
            <a:pPr lvl="1"/>
            <a:r>
              <a:rPr lang="en-US" dirty="0"/>
              <a:t>Minimal wasted growth</a:t>
            </a:r>
          </a:p>
          <a:p>
            <a:pPr lvl="1"/>
            <a:r>
              <a:rPr lang="en-US" dirty="0"/>
              <a:t>Each branch should have “two heirs and</a:t>
            </a:r>
            <a:br>
              <a:rPr lang="en-US" dirty="0"/>
            </a:br>
            <a:r>
              <a:rPr lang="en-US" dirty="0"/>
              <a:t>a spare” (at least)</a:t>
            </a:r>
          </a:p>
          <a:p>
            <a:pPr lvl="1"/>
            <a:r>
              <a:rPr lang="en-US" dirty="0"/>
              <a:t>The spare is a sacrificial branch: it can be </a:t>
            </a:r>
            <a:br>
              <a:rPr lang="en-US" dirty="0"/>
            </a:br>
            <a:r>
              <a:rPr lang="en-US" dirty="0"/>
              <a:t>removed later, once the chosen “heirs” are </a:t>
            </a:r>
            <a:br>
              <a:rPr lang="en-US" dirty="0"/>
            </a:br>
            <a:r>
              <a:rPr lang="en-US" dirty="0"/>
              <a:t>established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15F604B-0C0C-3ABD-5F60-ADA03C33470C}"/>
              </a:ext>
            </a:extLst>
          </p:cNvPr>
          <p:cNvGrpSpPr/>
          <p:nvPr/>
        </p:nvGrpSpPr>
        <p:grpSpPr>
          <a:xfrm>
            <a:off x="8770861" y="1344514"/>
            <a:ext cx="2427928" cy="1410943"/>
            <a:chOff x="8770861" y="1344514"/>
            <a:chExt cx="2427928" cy="141094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2C8BC30-B240-ACB0-3B7D-D39111F9F14F}"/>
                </a:ext>
              </a:extLst>
            </p:cNvPr>
            <p:cNvSpPr/>
            <p:nvPr/>
          </p:nvSpPr>
          <p:spPr>
            <a:xfrm>
              <a:off x="8770861" y="1760375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AB671983-F354-1C41-49BA-A03715F4CC08}"/>
                </a:ext>
              </a:extLst>
            </p:cNvPr>
            <p:cNvSpPr/>
            <p:nvPr/>
          </p:nvSpPr>
          <p:spPr>
            <a:xfrm rot="3686647">
              <a:off x="9934616" y="728544"/>
              <a:ext cx="250274" cy="22780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311D2A5-4A24-69D1-31FC-B04C83046D7D}"/>
                </a:ext>
              </a:extLst>
            </p:cNvPr>
            <p:cNvSpPr/>
            <p:nvPr/>
          </p:nvSpPr>
          <p:spPr>
            <a:xfrm>
              <a:off x="9456661" y="1997886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13E1649-9785-F769-16C4-98E0E041DEC0}"/>
                </a:ext>
              </a:extLst>
            </p:cNvPr>
            <p:cNvSpPr/>
            <p:nvPr/>
          </p:nvSpPr>
          <p:spPr>
            <a:xfrm>
              <a:off x="9831153" y="2015280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39CF59A-BA33-C4F6-6AD3-F561CA1D7DBF}"/>
                </a:ext>
              </a:extLst>
            </p:cNvPr>
            <p:cNvSpPr/>
            <p:nvPr/>
          </p:nvSpPr>
          <p:spPr>
            <a:xfrm>
              <a:off x="9999241" y="1697493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74944A3-435B-EAA9-B7DD-0E8E8FB09EF5}"/>
                </a:ext>
              </a:extLst>
            </p:cNvPr>
            <p:cNvSpPr/>
            <p:nvPr/>
          </p:nvSpPr>
          <p:spPr>
            <a:xfrm>
              <a:off x="10434059" y="1675818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2619A06-F98D-6158-A789-FE984A04B851}"/>
                </a:ext>
              </a:extLst>
            </p:cNvPr>
            <p:cNvSpPr/>
            <p:nvPr/>
          </p:nvSpPr>
          <p:spPr>
            <a:xfrm>
              <a:off x="10650315" y="142759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C49E523-883C-13C6-2EB0-6DEDAA0B5C56}"/>
                </a:ext>
              </a:extLst>
            </p:cNvPr>
            <p:cNvSpPr/>
            <p:nvPr/>
          </p:nvSpPr>
          <p:spPr>
            <a:xfrm>
              <a:off x="10946194" y="134451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E750776-2B73-137C-7D99-454DC8ADE808}"/>
              </a:ext>
            </a:extLst>
          </p:cNvPr>
          <p:cNvGrpSpPr/>
          <p:nvPr/>
        </p:nvGrpSpPr>
        <p:grpSpPr>
          <a:xfrm>
            <a:off x="5867400" y="1761564"/>
            <a:ext cx="1389531" cy="995082"/>
            <a:chOff x="5867400" y="1761564"/>
            <a:chExt cx="1389531" cy="99508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4E2F7EA-3D28-CF2F-6BFE-BBA2B06CD96E}"/>
                </a:ext>
              </a:extLst>
            </p:cNvPr>
            <p:cNvSpPr/>
            <p:nvPr/>
          </p:nvSpPr>
          <p:spPr>
            <a:xfrm>
              <a:off x="5867400" y="1761564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2FA5A203-6701-996E-2071-1426A859B6EE}"/>
                </a:ext>
              </a:extLst>
            </p:cNvPr>
            <p:cNvSpPr/>
            <p:nvPr/>
          </p:nvSpPr>
          <p:spPr>
            <a:xfrm rot="3686647">
              <a:off x="6610345" y="1560437"/>
              <a:ext cx="150172" cy="11430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2128784-B281-2858-051C-EA79C0AA490D}"/>
                </a:ext>
              </a:extLst>
            </p:cNvPr>
            <p:cNvSpPr/>
            <p:nvPr/>
          </p:nvSpPr>
          <p:spPr>
            <a:xfrm>
              <a:off x="6530787" y="2028365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ECEE98C-F29C-41B0-7F64-555B2052D029}"/>
                </a:ext>
              </a:extLst>
            </p:cNvPr>
            <p:cNvSpPr/>
            <p:nvPr/>
          </p:nvSpPr>
          <p:spPr>
            <a:xfrm>
              <a:off x="6905279" y="1970631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6178D92-FADB-1F20-52DF-13BFA62AB352}"/>
              </a:ext>
            </a:extLst>
          </p:cNvPr>
          <p:cNvGrpSpPr/>
          <p:nvPr/>
        </p:nvGrpSpPr>
        <p:grpSpPr>
          <a:xfrm>
            <a:off x="5867400" y="5141467"/>
            <a:ext cx="1365029" cy="1016422"/>
            <a:chOff x="5867400" y="5141467"/>
            <a:chExt cx="1365029" cy="1016422"/>
          </a:xfrm>
        </p:grpSpPr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E43C4A67-6FD7-CF5F-B6F0-E5D43F88428B}"/>
                </a:ext>
              </a:extLst>
            </p:cNvPr>
            <p:cNvSpPr/>
            <p:nvPr/>
          </p:nvSpPr>
          <p:spPr>
            <a:xfrm rot="3660000">
              <a:off x="6565996" y="4983117"/>
              <a:ext cx="235500" cy="1097366"/>
            </a:xfrm>
            <a:prstGeom prst="trapezoi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5011FB3-098C-B5BD-58AA-886286FBD3E9}"/>
                </a:ext>
              </a:extLst>
            </p:cNvPr>
            <p:cNvSpPr/>
            <p:nvPr/>
          </p:nvSpPr>
          <p:spPr>
            <a:xfrm>
              <a:off x="5867400" y="5162807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A9A54D2-4ED8-4C21-D6EA-0227E2288CE6}"/>
                </a:ext>
              </a:extLst>
            </p:cNvPr>
            <p:cNvSpPr/>
            <p:nvPr/>
          </p:nvSpPr>
          <p:spPr>
            <a:xfrm>
              <a:off x="6474831" y="5435223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C7EF43-687F-BFAE-7543-3803456BA3CA}"/>
                </a:ext>
              </a:extLst>
            </p:cNvPr>
            <p:cNvSpPr/>
            <p:nvPr/>
          </p:nvSpPr>
          <p:spPr>
            <a:xfrm>
              <a:off x="6849323" y="5452617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7191225-A140-93E6-C5EC-BFB27FA9549B}"/>
                </a:ext>
              </a:extLst>
            </p:cNvPr>
            <p:cNvSpPr/>
            <p:nvPr/>
          </p:nvSpPr>
          <p:spPr>
            <a:xfrm>
              <a:off x="7009623" y="5141467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3154347-076D-E275-4808-FB105920BA95}"/>
              </a:ext>
            </a:extLst>
          </p:cNvPr>
          <p:cNvGrpSpPr/>
          <p:nvPr/>
        </p:nvGrpSpPr>
        <p:grpSpPr>
          <a:xfrm>
            <a:off x="8770861" y="3048341"/>
            <a:ext cx="2427928" cy="1427137"/>
            <a:chOff x="8770861" y="3048341"/>
            <a:chExt cx="2427928" cy="142713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EC85259-AB47-05DB-853C-C7ACE564229B}"/>
                </a:ext>
              </a:extLst>
            </p:cNvPr>
            <p:cNvSpPr/>
            <p:nvPr/>
          </p:nvSpPr>
          <p:spPr>
            <a:xfrm>
              <a:off x="8770861" y="3480396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66DD110D-FBEE-8C82-0297-C85ACBE0D0E0}"/>
                </a:ext>
              </a:extLst>
            </p:cNvPr>
            <p:cNvSpPr/>
            <p:nvPr/>
          </p:nvSpPr>
          <p:spPr>
            <a:xfrm rot="3686647">
              <a:off x="9934616" y="2448565"/>
              <a:ext cx="250274" cy="22780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B5F6B1F-06F7-10F2-BFCC-07B719F23023}"/>
                </a:ext>
              </a:extLst>
            </p:cNvPr>
            <p:cNvSpPr/>
            <p:nvPr/>
          </p:nvSpPr>
          <p:spPr>
            <a:xfrm>
              <a:off x="9456661" y="3717907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A971AB5-98A2-DDD1-D558-2FC1BAEAEA8C}"/>
                </a:ext>
              </a:extLst>
            </p:cNvPr>
            <p:cNvSpPr/>
            <p:nvPr/>
          </p:nvSpPr>
          <p:spPr>
            <a:xfrm>
              <a:off x="9831153" y="3735301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6F1785D-8DC8-5A01-653F-E925FE436493}"/>
                </a:ext>
              </a:extLst>
            </p:cNvPr>
            <p:cNvSpPr/>
            <p:nvPr/>
          </p:nvSpPr>
          <p:spPr>
            <a:xfrm>
              <a:off x="9999241" y="341751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354043B-291B-2708-D62C-D43C00F7A630}"/>
                </a:ext>
              </a:extLst>
            </p:cNvPr>
            <p:cNvSpPr/>
            <p:nvPr/>
          </p:nvSpPr>
          <p:spPr>
            <a:xfrm>
              <a:off x="10434059" y="3395839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77FF68D-CBF0-30BA-89E4-936374D469E8}"/>
                </a:ext>
              </a:extLst>
            </p:cNvPr>
            <p:cNvSpPr/>
            <p:nvPr/>
          </p:nvSpPr>
          <p:spPr>
            <a:xfrm>
              <a:off x="10650315" y="3147615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C8380D4-D62B-0D52-766F-A6CC1844053A}"/>
                </a:ext>
              </a:extLst>
            </p:cNvPr>
            <p:cNvSpPr/>
            <p:nvPr/>
          </p:nvSpPr>
          <p:spPr>
            <a:xfrm>
              <a:off x="10822925" y="3048341"/>
              <a:ext cx="190492" cy="1985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C9C0B5D-50E6-647B-A4F0-ADEC7DD98260}"/>
              </a:ext>
            </a:extLst>
          </p:cNvPr>
          <p:cNvGrpSpPr/>
          <p:nvPr/>
        </p:nvGrpSpPr>
        <p:grpSpPr>
          <a:xfrm>
            <a:off x="8770861" y="4475162"/>
            <a:ext cx="2427928" cy="1670461"/>
            <a:chOff x="8770861" y="4475162"/>
            <a:chExt cx="2427928" cy="167046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07725DA-A2A5-2FA1-6528-673853C61086}"/>
                </a:ext>
              </a:extLst>
            </p:cNvPr>
            <p:cNvSpPr/>
            <p:nvPr/>
          </p:nvSpPr>
          <p:spPr>
            <a:xfrm>
              <a:off x="8770861" y="5150541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861653D2-B7B5-8C5D-E041-B8A29B5DDCBC}"/>
                </a:ext>
              </a:extLst>
            </p:cNvPr>
            <p:cNvSpPr/>
            <p:nvPr/>
          </p:nvSpPr>
          <p:spPr>
            <a:xfrm rot="3686647">
              <a:off x="9934616" y="4118710"/>
              <a:ext cx="250274" cy="22780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D058D00-E7CC-2F87-6794-0153E66E88F7}"/>
                </a:ext>
              </a:extLst>
            </p:cNvPr>
            <p:cNvSpPr/>
            <p:nvPr/>
          </p:nvSpPr>
          <p:spPr>
            <a:xfrm>
              <a:off x="9456661" y="5388052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D2BAE93-D097-D5A8-11AE-8B822798F25B}"/>
                </a:ext>
              </a:extLst>
            </p:cNvPr>
            <p:cNvSpPr/>
            <p:nvPr/>
          </p:nvSpPr>
          <p:spPr>
            <a:xfrm>
              <a:off x="9831153" y="5405446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0D7ED8B-C201-069C-62C8-0692D4D025B1}"/>
                </a:ext>
              </a:extLst>
            </p:cNvPr>
            <p:cNvSpPr/>
            <p:nvPr/>
          </p:nvSpPr>
          <p:spPr>
            <a:xfrm>
              <a:off x="9999241" y="5087659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280D93D8-AA72-514D-43DC-8B45D1F6B3E9}"/>
                </a:ext>
              </a:extLst>
            </p:cNvPr>
            <p:cNvSpPr/>
            <p:nvPr/>
          </p:nvSpPr>
          <p:spPr>
            <a:xfrm rot="8070834">
              <a:off x="10522362" y="4991630"/>
              <a:ext cx="113407" cy="411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2AC3932-42E8-DDFF-889A-7878E3BD3C8D}"/>
                </a:ext>
              </a:extLst>
            </p:cNvPr>
            <p:cNvSpPr/>
            <p:nvPr/>
          </p:nvSpPr>
          <p:spPr>
            <a:xfrm>
              <a:off x="10822925" y="4718486"/>
              <a:ext cx="190492" cy="1985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6D68878-840D-C949-A0A2-23D5645993FF}"/>
                </a:ext>
              </a:extLst>
            </p:cNvPr>
            <p:cNvSpPr/>
            <p:nvPr/>
          </p:nvSpPr>
          <p:spPr>
            <a:xfrm>
              <a:off x="10434059" y="506598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261662BC-4081-DB90-BF87-4CF4D821D6B3}"/>
                </a:ext>
              </a:extLst>
            </p:cNvPr>
            <p:cNvSpPr/>
            <p:nvPr/>
          </p:nvSpPr>
          <p:spPr>
            <a:xfrm rot="21186606">
              <a:off x="10621068" y="4475162"/>
              <a:ext cx="113407" cy="411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A17780-DFD0-D65F-115B-CE3B54CF4D64}"/>
                </a:ext>
              </a:extLst>
            </p:cNvPr>
            <p:cNvSpPr/>
            <p:nvPr/>
          </p:nvSpPr>
          <p:spPr>
            <a:xfrm>
              <a:off x="10650315" y="4817760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7" name="Trapezoid 56">
            <a:extLst>
              <a:ext uri="{FF2B5EF4-FFF2-40B4-BE49-F238E27FC236}">
                <a16:creationId xmlns:a16="http://schemas.microsoft.com/office/drawing/2014/main" id="{5F03A45D-8668-D3DF-36AC-0D829B7A2AD1}"/>
              </a:ext>
            </a:extLst>
          </p:cNvPr>
          <p:cNvSpPr/>
          <p:nvPr/>
        </p:nvSpPr>
        <p:spPr>
          <a:xfrm rot="3660000">
            <a:off x="6570478" y="3293165"/>
            <a:ext cx="235500" cy="1097366"/>
          </a:xfrm>
          <a:prstGeom prst="trapezoi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66CCEE9-1D7B-C9D8-EA16-B08B984396A8}"/>
              </a:ext>
            </a:extLst>
          </p:cNvPr>
          <p:cNvSpPr/>
          <p:nvPr/>
        </p:nvSpPr>
        <p:spPr>
          <a:xfrm>
            <a:off x="5871882" y="3472855"/>
            <a:ext cx="457200" cy="9950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8703B91B-715C-5899-1DD8-5325E4061C42}"/>
              </a:ext>
            </a:extLst>
          </p:cNvPr>
          <p:cNvSpPr/>
          <p:nvPr/>
        </p:nvSpPr>
        <p:spPr>
          <a:xfrm rot="294781">
            <a:off x="6492261" y="3468868"/>
            <a:ext cx="113407" cy="411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C01C67E-328C-A5F8-D4A9-59AE408DB6CD}"/>
              </a:ext>
            </a:extLst>
          </p:cNvPr>
          <p:cNvSpPr/>
          <p:nvPr/>
        </p:nvSpPr>
        <p:spPr>
          <a:xfrm>
            <a:off x="6479313" y="3745271"/>
            <a:ext cx="121024" cy="1154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F809035C-BF18-0D86-D018-A9F22A8F1F7C}"/>
              </a:ext>
            </a:extLst>
          </p:cNvPr>
          <p:cNvSpPr/>
          <p:nvPr/>
        </p:nvSpPr>
        <p:spPr>
          <a:xfrm rot="6748779">
            <a:off x="6945695" y="3651214"/>
            <a:ext cx="113407" cy="411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12B9D95-005E-BE29-F1B0-A3E117C9955E}"/>
              </a:ext>
            </a:extLst>
          </p:cNvPr>
          <p:cNvSpPr/>
          <p:nvPr/>
        </p:nvSpPr>
        <p:spPr>
          <a:xfrm>
            <a:off x="6853805" y="3762665"/>
            <a:ext cx="121024" cy="1154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D13E85DD-9F22-1F43-E1A4-54135EC68DD5}"/>
              </a:ext>
            </a:extLst>
          </p:cNvPr>
          <p:cNvSpPr/>
          <p:nvPr/>
        </p:nvSpPr>
        <p:spPr>
          <a:xfrm rot="483536">
            <a:off x="7034137" y="3202024"/>
            <a:ext cx="113407" cy="411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F9A983D-18BE-3BA1-4ECE-5451880A4CAE}"/>
              </a:ext>
            </a:extLst>
          </p:cNvPr>
          <p:cNvSpPr/>
          <p:nvPr/>
        </p:nvSpPr>
        <p:spPr>
          <a:xfrm>
            <a:off x="7014105" y="3451515"/>
            <a:ext cx="121024" cy="1154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51BF9F38-AF51-23C2-58BC-D4084E9D7D99}"/>
              </a:ext>
            </a:extLst>
          </p:cNvPr>
          <p:cNvSpPr/>
          <p:nvPr/>
        </p:nvSpPr>
        <p:spPr>
          <a:xfrm>
            <a:off x="7356047" y="2143833"/>
            <a:ext cx="1075742" cy="24620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B4219194-CBA0-FD2B-1498-1FBF5781D0A7}"/>
              </a:ext>
            </a:extLst>
          </p:cNvPr>
          <p:cNvSpPr/>
          <p:nvPr/>
        </p:nvSpPr>
        <p:spPr>
          <a:xfrm flipH="1">
            <a:off x="7359614" y="5578348"/>
            <a:ext cx="1075742" cy="24620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7661859E-335B-C5DF-7DE3-4F5892BC059A}"/>
              </a:ext>
            </a:extLst>
          </p:cNvPr>
          <p:cNvSpPr/>
          <p:nvPr/>
        </p:nvSpPr>
        <p:spPr>
          <a:xfrm rot="5400000">
            <a:off x="9104959" y="2803918"/>
            <a:ext cx="246204" cy="6256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C888EC1B-0715-5F50-C250-A30DC5B9D856}"/>
              </a:ext>
            </a:extLst>
          </p:cNvPr>
          <p:cNvSpPr/>
          <p:nvPr/>
        </p:nvSpPr>
        <p:spPr>
          <a:xfrm rot="5400000">
            <a:off x="9104959" y="4517643"/>
            <a:ext cx="246204" cy="6256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264EDF98-A21B-22CF-0161-E05587AB4707}"/>
              </a:ext>
            </a:extLst>
          </p:cNvPr>
          <p:cNvSpPr/>
          <p:nvPr/>
        </p:nvSpPr>
        <p:spPr>
          <a:xfrm rot="15114624" flipV="1">
            <a:off x="6141529" y="2965697"/>
            <a:ext cx="572203" cy="368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32490039-CF3F-3B4E-7283-D756633AF0E5}"/>
              </a:ext>
            </a:extLst>
          </p:cNvPr>
          <p:cNvSpPr/>
          <p:nvPr/>
        </p:nvSpPr>
        <p:spPr>
          <a:xfrm rot="16200000" flipV="1">
            <a:off x="6286293" y="4504482"/>
            <a:ext cx="246204" cy="6256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Content Placeholder 14">
            <a:extLst>
              <a:ext uri="{FF2B5EF4-FFF2-40B4-BE49-F238E27FC236}">
                <a16:creationId xmlns:a16="http://schemas.microsoft.com/office/drawing/2014/main" id="{065E6032-77DE-D0F6-73FE-4DBE51C05820}"/>
              </a:ext>
            </a:extLst>
          </p:cNvPr>
          <p:cNvSpPr txBox="1">
            <a:spLocks/>
          </p:cNvSpPr>
          <p:nvPr/>
        </p:nvSpPr>
        <p:spPr>
          <a:xfrm>
            <a:off x="7045594" y="1806723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Allow to </a:t>
            </a:r>
          </a:p>
          <a:p>
            <a:pPr marL="0" indent="0" algn="ctr">
              <a:buNone/>
            </a:pPr>
            <a:r>
              <a:rPr lang="en-US" sz="1400" dirty="0"/>
              <a:t>grow out</a:t>
            </a:r>
            <a:endParaRPr lang="en-GB" sz="1400" dirty="0"/>
          </a:p>
        </p:txBody>
      </p:sp>
      <p:sp>
        <p:nvSpPr>
          <p:cNvPr id="78" name="Content Placeholder 14">
            <a:extLst>
              <a:ext uri="{FF2B5EF4-FFF2-40B4-BE49-F238E27FC236}">
                <a16:creationId xmlns:a16="http://schemas.microsoft.com/office/drawing/2014/main" id="{A7E6E3F7-6A46-9765-7014-19DB8CA7A0D9}"/>
              </a:ext>
            </a:extLst>
          </p:cNvPr>
          <p:cNvSpPr txBox="1">
            <a:spLocks/>
          </p:cNvSpPr>
          <p:nvPr/>
        </p:nvSpPr>
        <p:spPr>
          <a:xfrm>
            <a:off x="9198916" y="2631203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Pinch off tip</a:t>
            </a:r>
            <a:endParaRPr lang="en-GB" sz="1400" dirty="0"/>
          </a:p>
        </p:txBody>
      </p:sp>
      <p:sp>
        <p:nvSpPr>
          <p:cNvPr id="79" name="Content Placeholder 14">
            <a:extLst>
              <a:ext uri="{FF2B5EF4-FFF2-40B4-BE49-F238E27FC236}">
                <a16:creationId xmlns:a16="http://schemas.microsoft.com/office/drawing/2014/main" id="{A10B3F01-644F-3F9D-A387-604A8E1BD676}"/>
              </a:ext>
            </a:extLst>
          </p:cNvPr>
          <p:cNvSpPr txBox="1">
            <a:spLocks/>
          </p:cNvSpPr>
          <p:nvPr/>
        </p:nvSpPr>
        <p:spPr>
          <a:xfrm>
            <a:off x="9201234" y="4314619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Wait for buds </a:t>
            </a:r>
            <a:br>
              <a:rPr lang="en-US" sz="1400" dirty="0"/>
            </a:br>
            <a:r>
              <a:rPr lang="en-US" sz="1400" dirty="0"/>
              <a:t>to burst</a:t>
            </a:r>
            <a:endParaRPr lang="en-GB" sz="1400" dirty="0"/>
          </a:p>
        </p:txBody>
      </p:sp>
      <p:sp>
        <p:nvSpPr>
          <p:cNvPr id="80" name="Content Placeholder 14">
            <a:extLst>
              <a:ext uri="{FF2B5EF4-FFF2-40B4-BE49-F238E27FC236}">
                <a16:creationId xmlns:a16="http://schemas.microsoft.com/office/drawing/2014/main" id="{264E6619-32A2-C390-84E1-4BD09AE15D5D}"/>
              </a:ext>
            </a:extLst>
          </p:cNvPr>
          <p:cNvSpPr txBox="1">
            <a:spLocks/>
          </p:cNvSpPr>
          <p:nvPr/>
        </p:nvSpPr>
        <p:spPr>
          <a:xfrm>
            <a:off x="7130647" y="5224885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Cut back</a:t>
            </a:r>
          </a:p>
          <a:p>
            <a:pPr marL="0" indent="0" algn="ctr">
              <a:buNone/>
            </a:pPr>
            <a:r>
              <a:rPr lang="en-US" sz="1400" dirty="0"/>
              <a:t>to 3 nodes*</a:t>
            </a:r>
            <a:endParaRPr lang="en-GB" sz="1400" dirty="0"/>
          </a:p>
        </p:txBody>
      </p:sp>
      <p:sp>
        <p:nvSpPr>
          <p:cNvPr id="81" name="Content Placeholder 14">
            <a:extLst>
              <a:ext uri="{FF2B5EF4-FFF2-40B4-BE49-F238E27FC236}">
                <a16:creationId xmlns:a16="http://schemas.microsoft.com/office/drawing/2014/main" id="{CF0DA239-D19B-25F6-9390-D52107E4AAA9}"/>
              </a:ext>
            </a:extLst>
          </p:cNvPr>
          <p:cNvSpPr txBox="1">
            <a:spLocks/>
          </p:cNvSpPr>
          <p:nvPr/>
        </p:nvSpPr>
        <p:spPr>
          <a:xfrm>
            <a:off x="7349480" y="6315712"/>
            <a:ext cx="3738998" cy="531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* Or 2 nodes (4 buds) for opposite leaves</a:t>
            </a:r>
            <a:endParaRPr lang="en-GB" sz="1400" dirty="0"/>
          </a:p>
        </p:txBody>
      </p:sp>
      <p:sp>
        <p:nvSpPr>
          <p:cNvPr id="82" name="Content Placeholder 14">
            <a:extLst>
              <a:ext uri="{FF2B5EF4-FFF2-40B4-BE49-F238E27FC236}">
                <a16:creationId xmlns:a16="http://schemas.microsoft.com/office/drawing/2014/main" id="{4D6F98D3-5CF9-24AE-71BE-9E3D0A925433}"/>
              </a:ext>
            </a:extLst>
          </p:cNvPr>
          <p:cNvSpPr txBox="1">
            <a:spLocks/>
          </p:cNvSpPr>
          <p:nvPr/>
        </p:nvSpPr>
        <p:spPr>
          <a:xfrm>
            <a:off x="6408810" y="4344635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Wait for buds </a:t>
            </a:r>
            <a:br>
              <a:rPr lang="en-US" sz="1400" dirty="0"/>
            </a:br>
            <a:r>
              <a:rPr lang="en-US" sz="1400" dirty="0"/>
              <a:t>to burst</a:t>
            </a:r>
            <a:endParaRPr lang="en-GB" sz="1400" dirty="0"/>
          </a:p>
        </p:txBody>
      </p:sp>
      <p:sp>
        <p:nvSpPr>
          <p:cNvPr id="83" name="Content Placeholder 14">
            <a:extLst>
              <a:ext uri="{FF2B5EF4-FFF2-40B4-BE49-F238E27FC236}">
                <a16:creationId xmlns:a16="http://schemas.microsoft.com/office/drawing/2014/main" id="{9B65DB14-3B75-A274-390E-9A5CF894C8E3}"/>
              </a:ext>
            </a:extLst>
          </p:cNvPr>
          <p:cNvSpPr txBox="1">
            <a:spLocks/>
          </p:cNvSpPr>
          <p:nvPr/>
        </p:nvSpPr>
        <p:spPr>
          <a:xfrm>
            <a:off x="5037282" y="2720196"/>
            <a:ext cx="1604887" cy="8131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Repeat for </a:t>
            </a:r>
            <a:br>
              <a:rPr lang="en-US" sz="1400" dirty="0"/>
            </a:br>
            <a:r>
              <a:rPr lang="en-US" sz="1400" dirty="0"/>
              <a:t>each new </a:t>
            </a:r>
            <a:br>
              <a:rPr lang="en-US" sz="1400" dirty="0"/>
            </a:br>
            <a:r>
              <a:rPr lang="en-US" sz="1400" dirty="0"/>
              <a:t>branch</a:t>
            </a:r>
            <a:endParaRPr lang="en-GB" sz="1400" dirty="0"/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D23484D9-2AB4-0174-2E6C-0BD9858F0B5F}"/>
              </a:ext>
            </a:extLst>
          </p:cNvPr>
          <p:cNvSpPr/>
          <p:nvPr/>
        </p:nvSpPr>
        <p:spPr>
          <a:xfrm rot="13225306" flipV="1">
            <a:off x="6496457" y="2725949"/>
            <a:ext cx="618764" cy="368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D4CE2FB9-7A0D-0FDF-2AC2-0CE916AAD796}"/>
              </a:ext>
            </a:extLst>
          </p:cNvPr>
          <p:cNvSpPr/>
          <p:nvPr/>
        </p:nvSpPr>
        <p:spPr>
          <a:xfrm rot="14797995" flipV="1">
            <a:off x="6163304" y="3082208"/>
            <a:ext cx="1063102" cy="368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AC312D5-9CC8-A179-268C-FF3C9ED7853C}"/>
              </a:ext>
            </a:extLst>
          </p:cNvPr>
          <p:cNvSpPr/>
          <p:nvPr/>
        </p:nvSpPr>
        <p:spPr>
          <a:xfrm rot="20081247">
            <a:off x="6819175" y="3233777"/>
            <a:ext cx="483494" cy="3582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8920422-EAB3-B1A3-3348-1CDA732C13A8}"/>
              </a:ext>
            </a:extLst>
          </p:cNvPr>
          <p:cNvSpPr/>
          <p:nvPr/>
        </p:nvSpPr>
        <p:spPr>
          <a:xfrm rot="20081247">
            <a:off x="6277197" y="3499283"/>
            <a:ext cx="483494" cy="3582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CC621A3-39FF-CBC0-0731-7C36967DBEE8}"/>
              </a:ext>
            </a:extLst>
          </p:cNvPr>
          <p:cNvSpPr/>
          <p:nvPr/>
        </p:nvSpPr>
        <p:spPr>
          <a:xfrm rot="19631704">
            <a:off x="6765797" y="3705741"/>
            <a:ext cx="483494" cy="3582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94FE08CB-6B6B-3040-3C31-6212E444A9E1}"/>
              </a:ext>
            </a:extLst>
          </p:cNvPr>
          <p:cNvSpPr/>
          <p:nvPr/>
        </p:nvSpPr>
        <p:spPr>
          <a:xfrm>
            <a:off x="5276881" y="2086099"/>
            <a:ext cx="512168" cy="36356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CEBA4-8D9C-BE3D-5B11-2DCDDD94270D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8166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Pruning Needle-Bearing Trees</a:t>
            </a:r>
            <a:br>
              <a:rPr lang="en-US" dirty="0"/>
            </a:br>
            <a:r>
              <a:rPr lang="en-US" sz="2800" dirty="0"/>
              <a:t>Getting trickier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6023" y="1752599"/>
            <a:ext cx="4722618" cy="5105399"/>
          </a:xfrm>
        </p:spPr>
        <p:txBody>
          <a:bodyPr>
            <a:normAutofit/>
          </a:bodyPr>
          <a:lstStyle/>
          <a:p>
            <a:r>
              <a:rPr lang="en-US" dirty="0"/>
              <a:t>Context:</a:t>
            </a:r>
          </a:p>
          <a:p>
            <a:pPr lvl="1"/>
            <a:r>
              <a:rPr lang="en-US" dirty="0"/>
              <a:t>No epicormic growth</a:t>
            </a:r>
          </a:p>
          <a:p>
            <a:pPr lvl="1"/>
            <a:r>
              <a:rPr lang="en-US" dirty="0"/>
              <a:t>No lateral growth from old (needle-less) wood</a:t>
            </a:r>
          </a:p>
          <a:p>
            <a:pPr lvl="1"/>
            <a:r>
              <a:rPr lang="en-US" dirty="0"/>
              <a:t>Often weak adventitious growth</a:t>
            </a:r>
          </a:p>
          <a:p>
            <a:r>
              <a:rPr lang="en-US" dirty="0"/>
              <a:t>Philosophy</a:t>
            </a:r>
          </a:p>
          <a:p>
            <a:pPr lvl="1"/>
            <a:r>
              <a:rPr lang="en-US" dirty="0"/>
              <a:t>Green growth should form pads / clouds or layers, floating above the branch</a:t>
            </a:r>
          </a:p>
          <a:p>
            <a:pPr lvl="1"/>
            <a:r>
              <a:rPr lang="en-US" dirty="0"/>
              <a:t>Create ramification and taper following the same process as for broadleaf trees</a:t>
            </a:r>
          </a:p>
          <a:p>
            <a:pPr lvl="1"/>
            <a:r>
              <a:rPr lang="en-US" dirty="0"/>
              <a:t>…but leaves some lower branches as sacrificial branches to thicken the trunk</a:t>
            </a:r>
          </a:p>
          <a:p>
            <a:pPr lvl="1"/>
            <a:r>
              <a:rPr lang="en-US" dirty="0"/>
              <a:t>Remove needles from trunk and base of branches to create old wood and permanently restrict future growth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7089D4-1926-C8F7-C408-6B16F42EB667}"/>
              </a:ext>
            </a:extLst>
          </p:cNvPr>
          <p:cNvSpPr txBox="1">
            <a:spLocks/>
          </p:cNvSpPr>
          <p:nvPr/>
        </p:nvSpPr>
        <p:spPr>
          <a:xfrm>
            <a:off x="5509480" y="1752601"/>
            <a:ext cx="4722618" cy="5105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Control apical growth carefully to stop premature die-off of lower branches (“energy balancing”)</a:t>
            </a:r>
          </a:p>
          <a:p>
            <a:pPr lvl="1"/>
            <a:r>
              <a:rPr lang="en-US" dirty="0"/>
              <a:t>Cutting back tips (removing current-year terminal growth) is called “de-candling”</a:t>
            </a:r>
          </a:p>
          <a:p>
            <a:pPr lvl="1"/>
            <a:r>
              <a:rPr lang="en-US" dirty="0"/>
              <a:t>Don’t panic: branches without side-shoots can be made more compact during the wiring phase!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AB31A6-F7A9-A64D-FF2A-9AFE0E68E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708" y="4117039"/>
            <a:ext cx="4521004" cy="253950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698A0B7-9A63-062A-F807-F7B827DEF3A5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5740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7155D258-F098-B7CD-6F9E-605E9AEEEABA}"/>
              </a:ext>
            </a:extLst>
          </p:cNvPr>
          <p:cNvGrpSpPr/>
          <p:nvPr/>
        </p:nvGrpSpPr>
        <p:grpSpPr>
          <a:xfrm>
            <a:off x="2491981" y="4724954"/>
            <a:ext cx="940363" cy="1489803"/>
            <a:chOff x="2491981" y="4724954"/>
            <a:chExt cx="940363" cy="1489803"/>
          </a:xfrm>
        </p:grpSpPr>
        <p:sp>
          <p:nvSpPr>
            <p:cNvPr id="17" name="Trapezoid 16">
              <a:extLst>
                <a:ext uri="{FF2B5EF4-FFF2-40B4-BE49-F238E27FC236}">
                  <a16:creationId xmlns:a16="http://schemas.microsoft.com/office/drawing/2014/main" id="{71BB9084-1B49-B332-14A3-610C95DA883D}"/>
                </a:ext>
              </a:extLst>
            </p:cNvPr>
            <p:cNvSpPr/>
            <p:nvPr/>
          </p:nvSpPr>
          <p:spPr>
            <a:xfrm rot="912540" flipH="1">
              <a:off x="2846595" y="4724954"/>
              <a:ext cx="343668" cy="1489803"/>
            </a:xfrm>
            <a:prstGeom prst="trapezoid">
              <a:avLst>
                <a:gd name="adj" fmla="val 39815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Trapezoid 52">
              <a:extLst>
                <a:ext uri="{FF2B5EF4-FFF2-40B4-BE49-F238E27FC236}">
                  <a16:creationId xmlns:a16="http://schemas.microsoft.com/office/drawing/2014/main" id="{501DBF6D-ACF7-A180-C22F-A189DBA18F6F}"/>
                </a:ext>
              </a:extLst>
            </p:cNvPr>
            <p:cNvSpPr/>
            <p:nvPr/>
          </p:nvSpPr>
          <p:spPr>
            <a:xfrm rot="18801705" flipH="1">
              <a:off x="2586188" y="5529425"/>
              <a:ext cx="211445" cy="399860"/>
            </a:xfrm>
            <a:prstGeom prst="trapezoid">
              <a:avLst>
                <a:gd name="adj" fmla="val 39815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Trapezoid 53">
              <a:extLst>
                <a:ext uri="{FF2B5EF4-FFF2-40B4-BE49-F238E27FC236}">
                  <a16:creationId xmlns:a16="http://schemas.microsoft.com/office/drawing/2014/main" id="{8526503E-01E2-481B-9CDD-FB5A3BC3358A}"/>
                </a:ext>
              </a:extLst>
            </p:cNvPr>
            <p:cNvSpPr/>
            <p:nvPr/>
          </p:nvSpPr>
          <p:spPr>
            <a:xfrm rot="18801705" flipH="1">
              <a:off x="2699625" y="5231159"/>
              <a:ext cx="177880" cy="363043"/>
            </a:xfrm>
            <a:prstGeom prst="trapezoid">
              <a:avLst>
                <a:gd name="adj" fmla="val 39815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Trapezoid 55">
              <a:extLst>
                <a:ext uri="{FF2B5EF4-FFF2-40B4-BE49-F238E27FC236}">
                  <a16:creationId xmlns:a16="http://schemas.microsoft.com/office/drawing/2014/main" id="{CB03C4EB-6DCA-9A04-3E22-25F9217CE224}"/>
                </a:ext>
              </a:extLst>
            </p:cNvPr>
            <p:cNvSpPr/>
            <p:nvPr/>
          </p:nvSpPr>
          <p:spPr>
            <a:xfrm rot="18801705" flipH="1">
              <a:off x="2848537" y="4990210"/>
              <a:ext cx="123769" cy="346107"/>
            </a:xfrm>
            <a:prstGeom prst="trapezoid">
              <a:avLst>
                <a:gd name="adj" fmla="val 39815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Trapezoid 57">
              <a:extLst>
                <a:ext uri="{FF2B5EF4-FFF2-40B4-BE49-F238E27FC236}">
                  <a16:creationId xmlns:a16="http://schemas.microsoft.com/office/drawing/2014/main" id="{17FD4E5F-D467-4D42-1B37-5859B623B45B}"/>
                </a:ext>
              </a:extLst>
            </p:cNvPr>
            <p:cNvSpPr/>
            <p:nvPr/>
          </p:nvSpPr>
          <p:spPr>
            <a:xfrm rot="18801705" flipH="1">
              <a:off x="3016461" y="4750570"/>
              <a:ext cx="98737" cy="230968"/>
            </a:xfrm>
            <a:prstGeom prst="trapezoid">
              <a:avLst>
                <a:gd name="adj" fmla="val 39815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Trapezoid 59">
              <a:extLst>
                <a:ext uri="{FF2B5EF4-FFF2-40B4-BE49-F238E27FC236}">
                  <a16:creationId xmlns:a16="http://schemas.microsoft.com/office/drawing/2014/main" id="{954713F6-0F48-12B2-5ABD-305D74491E2D}"/>
                </a:ext>
              </a:extLst>
            </p:cNvPr>
            <p:cNvSpPr/>
            <p:nvPr/>
          </p:nvSpPr>
          <p:spPr>
            <a:xfrm rot="3933971" flipH="1">
              <a:off x="3124233" y="5532853"/>
              <a:ext cx="123769" cy="346107"/>
            </a:xfrm>
            <a:prstGeom prst="trapezoid">
              <a:avLst>
                <a:gd name="adj" fmla="val 39815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Trapezoid 60">
              <a:extLst>
                <a:ext uri="{FF2B5EF4-FFF2-40B4-BE49-F238E27FC236}">
                  <a16:creationId xmlns:a16="http://schemas.microsoft.com/office/drawing/2014/main" id="{7A374324-E06B-0EFF-29F5-6E7DB9FF4DBA}"/>
                </a:ext>
              </a:extLst>
            </p:cNvPr>
            <p:cNvSpPr/>
            <p:nvPr/>
          </p:nvSpPr>
          <p:spPr>
            <a:xfrm rot="4187077" flipH="1">
              <a:off x="3191820" y="5277646"/>
              <a:ext cx="123769" cy="346107"/>
            </a:xfrm>
            <a:prstGeom prst="trapezoid">
              <a:avLst>
                <a:gd name="adj" fmla="val 39815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Trapezoid 61">
              <a:extLst>
                <a:ext uri="{FF2B5EF4-FFF2-40B4-BE49-F238E27FC236}">
                  <a16:creationId xmlns:a16="http://schemas.microsoft.com/office/drawing/2014/main" id="{13004EB2-48AD-B36E-6766-A50CA81D1942}"/>
                </a:ext>
              </a:extLst>
            </p:cNvPr>
            <p:cNvSpPr/>
            <p:nvPr/>
          </p:nvSpPr>
          <p:spPr>
            <a:xfrm rot="4411661" flipH="1">
              <a:off x="3207166" y="5086169"/>
              <a:ext cx="111227" cy="318388"/>
            </a:xfrm>
            <a:prstGeom prst="trapezoid">
              <a:avLst>
                <a:gd name="adj" fmla="val 39815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Trapezoid 62">
              <a:extLst>
                <a:ext uri="{FF2B5EF4-FFF2-40B4-BE49-F238E27FC236}">
                  <a16:creationId xmlns:a16="http://schemas.microsoft.com/office/drawing/2014/main" id="{07C8B164-4E30-613F-1E92-3277BCDEC933}"/>
                </a:ext>
              </a:extLst>
            </p:cNvPr>
            <p:cNvSpPr/>
            <p:nvPr/>
          </p:nvSpPr>
          <p:spPr>
            <a:xfrm rot="4414923" flipH="1">
              <a:off x="3209440" y="4866897"/>
              <a:ext cx="101480" cy="344329"/>
            </a:xfrm>
            <a:prstGeom prst="trapezoid">
              <a:avLst>
                <a:gd name="adj" fmla="val 39815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Trapezoid 63">
              <a:extLst>
                <a:ext uri="{FF2B5EF4-FFF2-40B4-BE49-F238E27FC236}">
                  <a16:creationId xmlns:a16="http://schemas.microsoft.com/office/drawing/2014/main" id="{105E60CC-DE57-01F2-0113-703641A3A597}"/>
                </a:ext>
              </a:extLst>
            </p:cNvPr>
            <p:cNvSpPr/>
            <p:nvPr/>
          </p:nvSpPr>
          <p:spPr>
            <a:xfrm rot="4136176" flipH="1">
              <a:off x="3260279" y="4752001"/>
              <a:ext cx="60482" cy="165195"/>
            </a:xfrm>
            <a:prstGeom prst="trapezoid">
              <a:avLst>
                <a:gd name="adj" fmla="val 39815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5700BDF-CFCF-D407-6072-1FDBFDBA10B8}"/>
              </a:ext>
            </a:extLst>
          </p:cNvPr>
          <p:cNvGrpSpPr/>
          <p:nvPr/>
        </p:nvGrpSpPr>
        <p:grpSpPr>
          <a:xfrm flipV="1">
            <a:off x="2537849" y="6232201"/>
            <a:ext cx="940363" cy="1489803"/>
            <a:chOff x="2491981" y="4724954"/>
            <a:chExt cx="940363" cy="1489803"/>
          </a:xfrm>
        </p:grpSpPr>
        <p:sp>
          <p:nvSpPr>
            <p:cNvPr id="125" name="Trapezoid 124">
              <a:extLst>
                <a:ext uri="{FF2B5EF4-FFF2-40B4-BE49-F238E27FC236}">
                  <a16:creationId xmlns:a16="http://schemas.microsoft.com/office/drawing/2014/main" id="{9C685411-572E-737D-F020-7EC1A7FE7D77}"/>
                </a:ext>
              </a:extLst>
            </p:cNvPr>
            <p:cNvSpPr/>
            <p:nvPr/>
          </p:nvSpPr>
          <p:spPr>
            <a:xfrm rot="912540" flipH="1">
              <a:off x="2846595" y="4724954"/>
              <a:ext cx="343668" cy="1489803"/>
            </a:xfrm>
            <a:prstGeom prst="trapezoid">
              <a:avLst>
                <a:gd name="adj" fmla="val 39815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Trapezoid 125">
              <a:extLst>
                <a:ext uri="{FF2B5EF4-FFF2-40B4-BE49-F238E27FC236}">
                  <a16:creationId xmlns:a16="http://schemas.microsoft.com/office/drawing/2014/main" id="{EC7A0F4E-C230-CF39-E5F3-247ACB19FFE2}"/>
                </a:ext>
              </a:extLst>
            </p:cNvPr>
            <p:cNvSpPr/>
            <p:nvPr/>
          </p:nvSpPr>
          <p:spPr>
            <a:xfrm rot="18801705" flipH="1">
              <a:off x="2586188" y="5529425"/>
              <a:ext cx="211445" cy="399860"/>
            </a:xfrm>
            <a:prstGeom prst="trapezoid">
              <a:avLst>
                <a:gd name="adj" fmla="val 39815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7" name="Trapezoid 126">
              <a:extLst>
                <a:ext uri="{FF2B5EF4-FFF2-40B4-BE49-F238E27FC236}">
                  <a16:creationId xmlns:a16="http://schemas.microsoft.com/office/drawing/2014/main" id="{3DB64757-4866-2297-DC3A-A55E86D4ED8B}"/>
                </a:ext>
              </a:extLst>
            </p:cNvPr>
            <p:cNvSpPr/>
            <p:nvPr/>
          </p:nvSpPr>
          <p:spPr>
            <a:xfrm rot="18801705" flipH="1">
              <a:off x="2699625" y="5231159"/>
              <a:ext cx="177880" cy="363043"/>
            </a:xfrm>
            <a:prstGeom prst="trapezoid">
              <a:avLst>
                <a:gd name="adj" fmla="val 39815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8" name="Trapezoid 127">
              <a:extLst>
                <a:ext uri="{FF2B5EF4-FFF2-40B4-BE49-F238E27FC236}">
                  <a16:creationId xmlns:a16="http://schemas.microsoft.com/office/drawing/2014/main" id="{F3B469FD-A4FC-C17E-FE6F-A1BFA6B28043}"/>
                </a:ext>
              </a:extLst>
            </p:cNvPr>
            <p:cNvSpPr/>
            <p:nvPr/>
          </p:nvSpPr>
          <p:spPr>
            <a:xfrm rot="18801705" flipH="1">
              <a:off x="2848537" y="4990210"/>
              <a:ext cx="123769" cy="346107"/>
            </a:xfrm>
            <a:prstGeom prst="trapezoid">
              <a:avLst>
                <a:gd name="adj" fmla="val 39815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rapezoid 128">
              <a:extLst>
                <a:ext uri="{FF2B5EF4-FFF2-40B4-BE49-F238E27FC236}">
                  <a16:creationId xmlns:a16="http://schemas.microsoft.com/office/drawing/2014/main" id="{C5593072-769D-1813-BE74-85B0252474B0}"/>
                </a:ext>
              </a:extLst>
            </p:cNvPr>
            <p:cNvSpPr/>
            <p:nvPr/>
          </p:nvSpPr>
          <p:spPr>
            <a:xfrm rot="18801705" flipH="1">
              <a:off x="3016461" y="4750570"/>
              <a:ext cx="98737" cy="230968"/>
            </a:xfrm>
            <a:prstGeom prst="trapezoid">
              <a:avLst>
                <a:gd name="adj" fmla="val 39815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" name="Trapezoid 129">
              <a:extLst>
                <a:ext uri="{FF2B5EF4-FFF2-40B4-BE49-F238E27FC236}">
                  <a16:creationId xmlns:a16="http://schemas.microsoft.com/office/drawing/2014/main" id="{C0556656-84D8-57B2-7295-2483C56828AB}"/>
                </a:ext>
              </a:extLst>
            </p:cNvPr>
            <p:cNvSpPr/>
            <p:nvPr/>
          </p:nvSpPr>
          <p:spPr>
            <a:xfrm rot="3933971" flipH="1">
              <a:off x="3124233" y="5532853"/>
              <a:ext cx="123769" cy="346107"/>
            </a:xfrm>
            <a:prstGeom prst="trapezoid">
              <a:avLst>
                <a:gd name="adj" fmla="val 39815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1" name="Trapezoid 130">
              <a:extLst>
                <a:ext uri="{FF2B5EF4-FFF2-40B4-BE49-F238E27FC236}">
                  <a16:creationId xmlns:a16="http://schemas.microsoft.com/office/drawing/2014/main" id="{50F6CE86-F1E3-3A3C-A0DC-7A0D90A0F2E3}"/>
                </a:ext>
              </a:extLst>
            </p:cNvPr>
            <p:cNvSpPr/>
            <p:nvPr/>
          </p:nvSpPr>
          <p:spPr>
            <a:xfrm rot="4187077" flipH="1">
              <a:off x="3191820" y="5277646"/>
              <a:ext cx="123769" cy="346107"/>
            </a:xfrm>
            <a:prstGeom prst="trapezoid">
              <a:avLst>
                <a:gd name="adj" fmla="val 39815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2" name="Trapezoid 131">
              <a:extLst>
                <a:ext uri="{FF2B5EF4-FFF2-40B4-BE49-F238E27FC236}">
                  <a16:creationId xmlns:a16="http://schemas.microsoft.com/office/drawing/2014/main" id="{5EBA76A1-8FE6-2DA1-C108-C5D4674CFADE}"/>
                </a:ext>
              </a:extLst>
            </p:cNvPr>
            <p:cNvSpPr/>
            <p:nvPr/>
          </p:nvSpPr>
          <p:spPr>
            <a:xfrm rot="4411661" flipH="1">
              <a:off x="3207166" y="5086169"/>
              <a:ext cx="111227" cy="318388"/>
            </a:xfrm>
            <a:prstGeom prst="trapezoid">
              <a:avLst>
                <a:gd name="adj" fmla="val 39815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Trapezoid 132">
              <a:extLst>
                <a:ext uri="{FF2B5EF4-FFF2-40B4-BE49-F238E27FC236}">
                  <a16:creationId xmlns:a16="http://schemas.microsoft.com/office/drawing/2014/main" id="{C248CB9B-F88C-138B-6454-46284355E385}"/>
                </a:ext>
              </a:extLst>
            </p:cNvPr>
            <p:cNvSpPr/>
            <p:nvPr/>
          </p:nvSpPr>
          <p:spPr>
            <a:xfrm rot="4414923" flipH="1">
              <a:off x="3209440" y="4866897"/>
              <a:ext cx="101480" cy="344329"/>
            </a:xfrm>
            <a:prstGeom prst="trapezoid">
              <a:avLst>
                <a:gd name="adj" fmla="val 39815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4" name="Trapezoid 133">
              <a:extLst>
                <a:ext uri="{FF2B5EF4-FFF2-40B4-BE49-F238E27FC236}">
                  <a16:creationId xmlns:a16="http://schemas.microsoft.com/office/drawing/2014/main" id="{ECF4968E-F0B3-C19D-EB30-43B11EE8658D}"/>
                </a:ext>
              </a:extLst>
            </p:cNvPr>
            <p:cNvSpPr/>
            <p:nvPr/>
          </p:nvSpPr>
          <p:spPr>
            <a:xfrm rot="4136176" flipH="1">
              <a:off x="3260279" y="4752001"/>
              <a:ext cx="60482" cy="165195"/>
            </a:xfrm>
            <a:prstGeom prst="trapezoid">
              <a:avLst>
                <a:gd name="adj" fmla="val 39815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2FBE522-C2E5-5B91-8F5D-B59D10068E97}"/>
              </a:ext>
            </a:extLst>
          </p:cNvPr>
          <p:cNvGrpSpPr/>
          <p:nvPr/>
        </p:nvGrpSpPr>
        <p:grpSpPr>
          <a:xfrm flipV="1">
            <a:off x="1828699" y="6182710"/>
            <a:ext cx="732967" cy="1320680"/>
            <a:chOff x="1961183" y="4941635"/>
            <a:chExt cx="732967" cy="1320680"/>
          </a:xfrm>
        </p:grpSpPr>
        <p:sp>
          <p:nvSpPr>
            <p:cNvPr id="116" name="Trapezoid 115">
              <a:extLst>
                <a:ext uri="{FF2B5EF4-FFF2-40B4-BE49-F238E27FC236}">
                  <a16:creationId xmlns:a16="http://schemas.microsoft.com/office/drawing/2014/main" id="{BB92DD33-5019-5C78-6A01-3D3874A4560A}"/>
                </a:ext>
              </a:extLst>
            </p:cNvPr>
            <p:cNvSpPr/>
            <p:nvPr/>
          </p:nvSpPr>
          <p:spPr>
            <a:xfrm rot="912540" flipH="1">
              <a:off x="2257289" y="4941635"/>
              <a:ext cx="283310" cy="1320680"/>
            </a:xfrm>
            <a:prstGeom prst="trapezoid">
              <a:avLst>
                <a:gd name="adj" fmla="val 39815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Trapezoid 116">
              <a:extLst>
                <a:ext uri="{FF2B5EF4-FFF2-40B4-BE49-F238E27FC236}">
                  <a16:creationId xmlns:a16="http://schemas.microsoft.com/office/drawing/2014/main" id="{0B748DDA-F9A2-E02C-CC5D-2DFF8A9A6172}"/>
                </a:ext>
              </a:extLst>
            </p:cNvPr>
            <p:cNvSpPr/>
            <p:nvPr/>
          </p:nvSpPr>
          <p:spPr>
            <a:xfrm rot="18801705" flipH="1">
              <a:off x="2073347" y="5488329"/>
              <a:ext cx="183390" cy="407717"/>
            </a:xfrm>
            <a:prstGeom prst="trapezoid">
              <a:avLst>
                <a:gd name="adj" fmla="val 39815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8" name="Trapezoid 117">
              <a:extLst>
                <a:ext uri="{FF2B5EF4-FFF2-40B4-BE49-F238E27FC236}">
                  <a16:creationId xmlns:a16="http://schemas.microsoft.com/office/drawing/2014/main" id="{D4DB1813-ADFF-E863-449B-6F3A43A27267}"/>
                </a:ext>
              </a:extLst>
            </p:cNvPr>
            <p:cNvSpPr/>
            <p:nvPr/>
          </p:nvSpPr>
          <p:spPr>
            <a:xfrm rot="18801705" flipH="1">
              <a:off x="2196010" y="5244499"/>
              <a:ext cx="132812" cy="311187"/>
            </a:xfrm>
            <a:prstGeom prst="trapezoid">
              <a:avLst>
                <a:gd name="adj" fmla="val 39815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9" name="Trapezoid 118">
              <a:extLst>
                <a:ext uri="{FF2B5EF4-FFF2-40B4-BE49-F238E27FC236}">
                  <a16:creationId xmlns:a16="http://schemas.microsoft.com/office/drawing/2014/main" id="{DEF4F3C5-EA2B-9378-2A1E-8C39D3B7DFAE}"/>
                </a:ext>
              </a:extLst>
            </p:cNvPr>
            <p:cNvSpPr/>
            <p:nvPr/>
          </p:nvSpPr>
          <p:spPr>
            <a:xfrm rot="18801705" flipH="1">
              <a:off x="2325155" y="5101661"/>
              <a:ext cx="108396" cy="205838"/>
            </a:xfrm>
            <a:prstGeom prst="trapezoid">
              <a:avLst>
                <a:gd name="adj" fmla="val 39815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Trapezoid 119">
              <a:extLst>
                <a:ext uri="{FF2B5EF4-FFF2-40B4-BE49-F238E27FC236}">
                  <a16:creationId xmlns:a16="http://schemas.microsoft.com/office/drawing/2014/main" id="{1CE06A2F-6A20-154E-3786-02912ABA9BB8}"/>
                </a:ext>
              </a:extLst>
            </p:cNvPr>
            <p:cNvSpPr/>
            <p:nvPr/>
          </p:nvSpPr>
          <p:spPr>
            <a:xfrm rot="18801705" flipH="1">
              <a:off x="2433193" y="4953542"/>
              <a:ext cx="60482" cy="165195"/>
            </a:xfrm>
            <a:prstGeom prst="trapezoid">
              <a:avLst>
                <a:gd name="adj" fmla="val 39815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Trapezoid 120">
              <a:extLst>
                <a:ext uri="{FF2B5EF4-FFF2-40B4-BE49-F238E27FC236}">
                  <a16:creationId xmlns:a16="http://schemas.microsoft.com/office/drawing/2014/main" id="{034301EE-C124-EAEF-FFA0-8D8F27C0AE19}"/>
                </a:ext>
              </a:extLst>
            </p:cNvPr>
            <p:cNvSpPr/>
            <p:nvPr/>
          </p:nvSpPr>
          <p:spPr>
            <a:xfrm rot="4237931" flipH="1">
              <a:off x="2472151" y="5578839"/>
              <a:ext cx="132812" cy="311187"/>
            </a:xfrm>
            <a:prstGeom prst="trapezoid">
              <a:avLst>
                <a:gd name="adj" fmla="val 39815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Trapezoid 121">
              <a:extLst>
                <a:ext uri="{FF2B5EF4-FFF2-40B4-BE49-F238E27FC236}">
                  <a16:creationId xmlns:a16="http://schemas.microsoft.com/office/drawing/2014/main" id="{39996D8C-B96B-BFC4-BC90-CBFC489786FD}"/>
                </a:ext>
              </a:extLst>
            </p:cNvPr>
            <p:cNvSpPr/>
            <p:nvPr/>
          </p:nvSpPr>
          <p:spPr>
            <a:xfrm rot="4414212" flipH="1">
              <a:off x="2503657" y="5378640"/>
              <a:ext cx="108396" cy="205838"/>
            </a:xfrm>
            <a:prstGeom prst="trapezoid">
              <a:avLst>
                <a:gd name="adj" fmla="val 39815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Trapezoid 122">
              <a:extLst>
                <a:ext uri="{FF2B5EF4-FFF2-40B4-BE49-F238E27FC236}">
                  <a16:creationId xmlns:a16="http://schemas.microsoft.com/office/drawing/2014/main" id="{56335DC2-B90F-C2E2-9AE6-EE61BD5A883D}"/>
                </a:ext>
              </a:extLst>
            </p:cNvPr>
            <p:cNvSpPr/>
            <p:nvPr/>
          </p:nvSpPr>
          <p:spPr>
            <a:xfrm rot="4163219" flipH="1">
              <a:off x="2575792" y="5172480"/>
              <a:ext cx="60482" cy="165195"/>
            </a:xfrm>
            <a:prstGeom prst="trapezoid">
              <a:avLst>
                <a:gd name="adj" fmla="val 39815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Pruning Spiky / Scaly Trees</a:t>
            </a:r>
            <a:br>
              <a:rPr lang="en-US" dirty="0"/>
            </a:br>
            <a:r>
              <a:rPr lang="en-US" sz="2800" dirty="0"/>
              <a:t>Super fiddly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6023" y="1752599"/>
            <a:ext cx="4722618" cy="5105399"/>
          </a:xfrm>
        </p:spPr>
        <p:txBody>
          <a:bodyPr>
            <a:normAutofit/>
          </a:bodyPr>
          <a:lstStyle/>
          <a:p>
            <a:r>
              <a:rPr lang="en-US" dirty="0"/>
              <a:t>Context:</a:t>
            </a:r>
          </a:p>
          <a:p>
            <a:pPr lvl="1"/>
            <a:r>
              <a:rPr lang="en-US" dirty="0"/>
              <a:t>No epicormic growth</a:t>
            </a:r>
          </a:p>
          <a:p>
            <a:pPr lvl="1"/>
            <a:r>
              <a:rPr lang="en-US" dirty="0"/>
              <a:t>Lateral growth is already present!</a:t>
            </a:r>
          </a:p>
          <a:p>
            <a:pPr lvl="1"/>
            <a:r>
              <a:rPr lang="en-US" dirty="0"/>
              <a:t>Short inter-node distance</a:t>
            </a:r>
          </a:p>
          <a:p>
            <a:pPr lvl="1"/>
            <a:r>
              <a:rPr lang="en-US" dirty="0"/>
              <a:t>Spiky foliage is immature scaly foliage</a:t>
            </a:r>
          </a:p>
          <a:p>
            <a:r>
              <a:rPr lang="en-US" dirty="0"/>
              <a:t>Philosophy</a:t>
            </a:r>
          </a:p>
          <a:p>
            <a:pPr lvl="1"/>
            <a:r>
              <a:rPr lang="en-US" dirty="0"/>
              <a:t>Green growth should form pads / clouds or layers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AD9E73-D608-3423-DE08-2668B4CA0E10}"/>
              </a:ext>
            </a:extLst>
          </p:cNvPr>
          <p:cNvSpPr txBox="1">
            <a:spLocks/>
          </p:cNvSpPr>
          <p:nvPr/>
        </p:nvSpPr>
        <p:spPr>
          <a:xfrm>
            <a:off x="5763835" y="1752601"/>
            <a:ext cx="4722618" cy="5105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Branches should form fractal “fishbones”</a:t>
            </a:r>
          </a:p>
          <a:p>
            <a:pPr lvl="1"/>
            <a:r>
              <a:rPr lang="en-US" dirty="0"/>
              <a:t>Per branch: </a:t>
            </a:r>
            <a:br>
              <a:rPr lang="en-US" dirty="0"/>
            </a:br>
            <a:r>
              <a:rPr lang="en-US" dirty="0"/>
              <a:t>(1) remove tip entirely; </a:t>
            </a:r>
            <a:br>
              <a:rPr lang="en-US" dirty="0"/>
            </a:br>
            <a:r>
              <a:rPr lang="en-US" dirty="0"/>
              <a:t>(2) remove growth out of the layer (i.e. up or down if branch is horizontal)</a:t>
            </a:r>
            <a:br>
              <a:rPr lang="en-US" dirty="0"/>
            </a:br>
            <a:r>
              <a:rPr lang="en-US" dirty="0"/>
              <a:t>(3) remove growth nearest trunk; </a:t>
            </a:r>
            <a:br>
              <a:rPr lang="en-US" dirty="0"/>
            </a:br>
            <a:r>
              <a:rPr lang="en-US" dirty="0"/>
              <a:t>(4) thin out growth in 2</a:t>
            </a:r>
            <a:r>
              <a:rPr lang="en-US" baseline="30000" dirty="0"/>
              <a:t>nd</a:t>
            </a:r>
            <a:r>
              <a:rPr lang="en-US" dirty="0"/>
              <a:t> quarter; </a:t>
            </a:r>
            <a:br>
              <a:rPr lang="en-US" dirty="0"/>
            </a:br>
            <a:r>
              <a:rPr lang="en-US" dirty="0"/>
              <a:t>(5) shape-prune growth in 3</a:t>
            </a:r>
            <a:r>
              <a:rPr lang="en-US" baseline="30000" dirty="0"/>
              <a:t>rd</a:t>
            </a:r>
            <a:r>
              <a:rPr lang="en-US" dirty="0"/>
              <a:t> quarter</a:t>
            </a:r>
          </a:p>
          <a:p>
            <a:pPr lvl="1"/>
            <a:r>
              <a:rPr lang="en-US" dirty="0"/>
              <a:t>…Then repeat (fractally!) for each branch in 2</a:t>
            </a:r>
            <a:r>
              <a:rPr lang="en-US" baseline="30000" dirty="0"/>
              <a:t>nd</a:t>
            </a:r>
            <a:r>
              <a:rPr lang="en-US" dirty="0"/>
              <a:t> quarter</a:t>
            </a:r>
          </a:p>
        </p:txBody>
      </p:sp>
      <p:sp>
        <p:nvSpPr>
          <p:cNvPr id="11" name="Partial Circle 10">
            <a:extLst>
              <a:ext uri="{FF2B5EF4-FFF2-40B4-BE49-F238E27FC236}">
                <a16:creationId xmlns:a16="http://schemas.microsoft.com/office/drawing/2014/main" id="{0837DA7A-67ED-E3E1-12AE-4E7A20D7E81C}"/>
              </a:ext>
            </a:extLst>
          </p:cNvPr>
          <p:cNvSpPr/>
          <p:nvPr/>
        </p:nvSpPr>
        <p:spPr>
          <a:xfrm>
            <a:off x="102892" y="5361585"/>
            <a:ext cx="1823779" cy="1773630"/>
          </a:xfrm>
          <a:prstGeom prst="pie">
            <a:avLst>
              <a:gd name="adj1" fmla="val 16148334"/>
              <a:gd name="adj2" fmla="val 53902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6ACADDB6-EFC9-6106-E87E-41F759650023}"/>
              </a:ext>
            </a:extLst>
          </p:cNvPr>
          <p:cNvSpPr/>
          <p:nvPr/>
        </p:nvSpPr>
        <p:spPr>
          <a:xfrm rot="5400000">
            <a:off x="5850549" y="1929585"/>
            <a:ext cx="399845" cy="8596666"/>
          </a:xfrm>
          <a:prstGeom prst="trapezoid">
            <a:avLst>
              <a:gd name="adj" fmla="val 39815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7EB708F-5B2B-5951-9DC7-98AD484EAFF5}"/>
              </a:ext>
            </a:extLst>
          </p:cNvPr>
          <p:cNvSpPr/>
          <p:nvPr/>
        </p:nvSpPr>
        <p:spPr>
          <a:xfrm>
            <a:off x="5629313" y="1979643"/>
            <a:ext cx="121024" cy="1154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2387D8B-6D38-BC71-5E50-7AB12BD43D16}"/>
              </a:ext>
            </a:extLst>
          </p:cNvPr>
          <p:cNvSpPr txBox="1">
            <a:spLocks/>
          </p:cNvSpPr>
          <p:nvPr/>
        </p:nvSpPr>
        <p:spPr>
          <a:xfrm>
            <a:off x="1008307" y="6050315"/>
            <a:ext cx="1054894" cy="83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view from top</a:t>
            </a:r>
            <a:endParaRPr lang="en-US" sz="1400" dirty="0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CC907DA2-BDE2-F037-3CE6-D61CC049BC39}"/>
              </a:ext>
            </a:extLst>
          </p:cNvPr>
          <p:cNvSpPr/>
          <p:nvPr/>
        </p:nvSpPr>
        <p:spPr>
          <a:xfrm rot="912540" flipH="1">
            <a:off x="3529226" y="4594518"/>
            <a:ext cx="308840" cy="1617913"/>
          </a:xfrm>
          <a:prstGeom prst="trapezoid">
            <a:avLst>
              <a:gd name="adj" fmla="val 39815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rapezoid 18">
            <a:extLst>
              <a:ext uri="{FF2B5EF4-FFF2-40B4-BE49-F238E27FC236}">
                <a16:creationId xmlns:a16="http://schemas.microsoft.com/office/drawing/2014/main" id="{4D4956BF-4A0E-B038-0EAD-63F7E42568CC}"/>
              </a:ext>
            </a:extLst>
          </p:cNvPr>
          <p:cNvSpPr/>
          <p:nvPr/>
        </p:nvSpPr>
        <p:spPr>
          <a:xfrm rot="912540" flipH="1">
            <a:off x="4274286" y="4524904"/>
            <a:ext cx="286024" cy="1701840"/>
          </a:xfrm>
          <a:prstGeom prst="trapezoid">
            <a:avLst>
              <a:gd name="adj" fmla="val 39815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rapezoid 19">
            <a:extLst>
              <a:ext uri="{FF2B5EF4-FFF2-40B4-BE49-F238E27FC236}">
                <a16:creationId xmlns:a16="http://schemas.microsoft.com/office/drawing/2014/main" id="{2E9CD9B5-9E93-1502-90D3-DA23F98DE59F}"/>
              </a:ext>
            </a:extLst>
          </p:cNvPr>
          <p:cNvSpPr/>
          <p:nvPr/>
        </p:nvSpPr>
        <p:spPr>
          <a:xfrm rot="1094466" flipH="1">
            <a:off x="4978995" y="4504123"/>
            <a:ext cx="286024" cy="1701840"/>
          </a:xfrm>
          <a:prstGeom prst="trapezoid">
            <a:avLst>
              <a:gd name="adj" fmla="val 39815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rapezoid 20">
            <a:extLst>
              <a:ext uri="{FF2B5EF4-FFF2-40B4-BE49-F238E27FC236}">
                <a16:creationId xmlns:a16="http://schemas.microsoft.com/office/drawing/2014/main" id="{09DD8594-5B92-3EA7-D59F-D099A39D492A}"/>
              </a:ext>
            </a:extLst>
          </p:cNvPr>
          <p:cNvSpPr/>
          <p:nvPr/>
        </p:nvSpPr>
        <p:spPr>
          <a:xfrm rot="1217663" flipH="1">
            <a:off x="5686714" y="4637384"/>
            <a:ext cx="304875" cy="1632508"/>
          </a:xfrm>
          <a:prstGeom prst="trapezoid">
            <a:avLst>
              <a:gd name="adj" fmla="val 39815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rapezoid 21">
            <a:extLst>
              <a:ext uri="{FF2B5EF4-FFF2-40B4-BE49-F238E27FC236}">
                <a16:creationId xmlns:a16="http://schemas.microsoft.com/office/drawing/2014/main" id="{E321C84C-A5AF-EE94-482A-A5247C0E1A2D}"/>
              </a:ext>
            </a:extLst>
          </p:cNvPr>
          <p:cNvSpPr/>
          <p:nvPr/>
        </p:nvSpPr>
        <p:spPr>
          <a:xfrm rot="1821468" flipH="1">
            <a:off x="6362392" y="4752158"/>
            <a:ext cx="261661" cy="1594608"/>
          </a:xfrm>
          <a:prstGeom prst="trapezoid">
            <a:avLst>
              <a:gd name="adj" fmla="val 39815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rapezoid 23">
            <a:extLst>
              <a:ext uri="{FF2B5EF4-FFF2-40B4-BE49-F238E27FC236}">
                <a16:creationId xmlns:a16="http://schemas.microsoft.com/office/drawing/2014/main" id="{BD0232EE-C939-C85D-5A80-8085C58F6FD0}"/>
              </a:ext>
            </a:extLst>
          </p:cNvPr>
          <p:cNvSpPr/>
          <p:nvPr/>
        </p:nvSpPr>
        <p:spPr>
          <a:xfrm rot="2219632" flipH="1">
            <a:off x="7205652" y="4783884"/>
            <a:ext cx="179816" cy="1594608"/>
          </a:xfrm>
          <a:prstGeom prst="trapezoid">
            <a:avLst>
              <a:gd name="adj" fmla="val 39815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rapezoid 24">
            <a:extLst>
              <a:ext uri="{FF2B5EF4-FFF2-40B4-BE49-F238E27FC236}">
                <a16:creationId xmlns:a16="http://schemas.microsoft.com/office/drawing/2014/main" id="{27DDCA28-7525-CB01-5EE0-FFFBE5A566BD}"/>
              </a:ext>
            </a:extLst>
          </p:cNvPr>
          <p:cNvSpPr/>
          <p:nvPr/>
        </p:nvSpPr>
        <p:spPr>
          <a:xfrm rot="2916432" flipH="1">
            <a:off x="7963461" y="5030142"/>
            <a:ext cx="153199" cy="1444993"/>
          </a:xfrm>
          <a:prstGeom prst="trapezoid">
            <a:avLst>
              <a:gd name="adj" fmla="val 39815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rapezoid 25">
            <a:extLst>
              <a:ext uri="{FF2B5EF4-FFF2-40B4-BE49-F238E27FC236}">
                <a16:creationId xmlns:a16="http://schemas.microsoft.com/office/drawing/2014/main" id="{9BFEB2DA-CDF0-0005-A4B2-47513AC00725}"/>
              </a:ext>
            </a:extLst>
          </p:cNvPr>
          <p:cNvSpPr/>
          <p:nvPr/>
        </p:nvSpPr>
        <p:spPr>
          <a:xfrm rot="3496305" flipH="1">
            <a:off x="8733759" y="5245759"/>
            <a:ext cx="162182" cy="1253604"/>
          </a:xfrm>
          <a:prstGeom prst="trapezoid">
            <a:avLst>
              <a:gd name="adj" fmla="val 39815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rapezoid 26">
            <a:extLst>
              <a:ext uri="{FF2B5EF4-FFF2-40B4-BE49-F238E27FC236}">
                <a16:creationId xmlns:a16="http://schemas.microsoft.com/office/drawing/2014/main" id="{9CDF1870-91D0-7DD0-E8EE-812BF1A68002}"/>
              </a:ext>
            </a:extLst>
          </p:cNvPr>
          <p:cNvSpPr/>
          <p:nvPr/>
        </p:nvSpPr>
        <p:spPr>
          <a:xfrm rot="3496305" flipH="1">
            <a:off x="9361078" y="5563715"/>
            <a:ext cx="132169" cy="833557"/>
          </a:xfrm>
          <a:prstGeom prst="trapezoid">
            <a:avLst>
              <a:gd name="adj" fmla="val 39815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rapezoid 27">
            <a:extLst>
              <a:ext uri="{FF2B5EF4-FFF2-40B4-BE49-F238E27FC236}">
                <a16:creationId xmlns:a16="http://schemas.microsoft.com/office/drawing/2014/main" id="{BB5B11CE-7FEE-C023-914D-79CF73DEBF59}"/>
              </a:ext>
            </a:extLst>
          </p:cNvPr>
          <p:cNvSpPr/>
          <p:nvPr/>
        </p:nvSpPr>
        <p:spPr>
          <a:xfrm rot="4204802" flipH="1">
            <a:off x="9939866" y="5791484"/>
            <a:ext cx="67803" cy="664832"/>
          </a:xfrm>
          <a:prstGeom prst="trapezoid">
            <a:avLst>
              <a:gd name="adj" fmla="val 39815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D661958-AE29-803E-E929-98F7CBDD60F8}"/>
              </a:ext>
            </a:extLst>
          </p:cNvPr>
          <p:cNvSpPr/>
          <p:nvPr/>
        </p:nvSpPr>
        <p:spPr>
          <a:xfrm>
            <a:off x="7022357" y="6024685"/>
            <a:ext cx="621773" cy="399846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112B400-331C-AF08-F92E-1B680A8F9C5D}"/>
              </a:ext>
            </a:extLst>
          </p:cNvPr>
          <p:cNvCxnSpPr>
            <a:cxnSpLocks/>
          </p:cNvCxnSpPr>
          <p:nvPr/>
        </p:nvCxnSpPr>
        <p:spPr>
          <a:xfrm>
            <a:off x="1893978" y="6026301"/>
            <a:ext cx="1231931" cy="256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9EE086F-DB2E-0766-AF97-BEA409DBC9A3}"/>
              </a:ext>
            </a:extLst>
          </p:cNvPr>
          <p:cNvCxnSpPr>
            <a:cxnSpLocks/>
          </p:cNvCxnSpPr>
          <p:nvPr/>
        </p:nvCxnSpPr>
        <p:spPr>
          <a:xfrm flipH="1">
            <a:off x="3145918" y="4498496"/>
            <a:ext cx="416034" cy="15509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A84A6E2-1BDE-1CA1-A23D-2750A95D88B3}"/>
              </a:ext>
            </a:extLst>
          </p:cNvPr>
          <p:cNvCxnSpPr>
            <a:cxnSpLocks/>
          </p:cNvCxnSpPr>
          <p:nvPr/>
        </p:nvCxnSpPr>
        <p:spPr>
          <a:xfrm flipH="1">
            <a:off x="7911397" y="5095272"/>
            <a:ext cx="1313422" cy="11087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5836D62-C78E-AF31-48BF-CFB19F35CF6D}"/>
              </a:ext>
            </a:extLst>
          </p:cNvPr>
          <p:cNvCxnSpPr>
            <a:cxnSpLocks/>
          </p:cNvCxnSpPr>
          <p:nvPr/>
        </p:nvCxnSpPr>
        <p:spPr>
          <a:xfrm flipH="1" flipV="1">
            <a:off x="7910680" y="6232986"/>
            <a:ext cx="1313422" cy="11087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8EC23E5-FAFE-AE53-03A6-6EE5B6D2A49B}"/>
              </a:ext>
            </a:extLst>
          </p:cNvPr>
          <p:cNvGrpSpPr/>
          <p:nvPr/>
        </p:nvGrpSpPr>
        <p:grpSpPr>
          <a:xfrm>
            <a:off x="1961183" y="4941635"/>
            <a:ext cx="732967" cy="1320680"/>
            <a:chOff x="1961183" y="4941635"/>
            <a:chExt cx="732967" cy="1320680"/>
          </a:xfrm>
        </p:grpSpPr>
        <p:sp>
          <p:nvSpPr>
            <p:cNvPr id="15" name="Trapezoid 14">
              <a:extLst>
                <a:ext uri="{FF2B5EF4-FFF2-40B4-BE49-F238E27FC236}">
                  <a16:creationId xmlns:a16="http://schemas.microsoft.com/office/drawing/2014/main" id="{F7C01A2E-A3DD-1C11-E49A-3A7B8AD35DDA}"/>
                </a:ext>
              </a:extLst>
            </p:cNvPr>
            <p:cNvSpPr/>
            <p:nvPr/>
          </p:nvSpPr>
          <p:spPr>
            <a:xfrm rot="912540" flipH="1">
              <a:off x="2257289" y="4941635"/>
              <a:ext cx="283310" cy="1320680"/>
            </a:xfrm>
            <a:prstGeom prst="trapezoid">
              <a:avLst>
                <a:gd name="adj" fmla="val 39815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Trapezoid 44">
              <a:extLst>
                <a:ext uri="{FF2B5EF4-FFF2-40B4-BE49-F238E27FC236}">
                  <a16:creationId xmlns:a16="http://schemas.microsoft.com/office/drawing/2014/main" id="{E8DEA56B-806B-A3FA-4960-1B19FD28C115}"/>
                </a:ext>
              </a:extLst>
            </p:cNvPr>
            <p:cNvSpPr/>
            <p:nvPr/>
          </p:nvSpPr>
          <p:spPr>
            <a:xfrm rot="18801705" flipH="1">
              <a:off x="2073347" y="5488329"/>
              <a:ext cx="183390" cy="407717"/>
            </a:xfrm>
            <a:prstGeom prst="trapezoid">
              <a:avLst>
                <a:gd name="adj" fmla="val 39815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Trapezoid 45">
              <a:extLst>
                <a:ext uri="{FF2B5EF4-FFF2-40B4-BE49-F238E27FC236}">
                  <a16:creationId xmlns:a16="http://schemas.microsoft.com/office/drawing/2014/main" id="{606E9920-E411-BEBA-9C5F-93B3B61B8653}"/>
                </a:ext>
              </a:extLst>
            </p:cNvPr>
            <p:cNvSpPr/>
            <p:nvPr/>
          </p:nvSpPr>
          <p:spPr>
            <a:xfrm rot="18801705" flipH="1">
              <a:off x="2196010" y="5244499"/>
              <a:ext cx="132812" cy="311187"/>
            </a:xfrm>
            <a:prstGeom prst="trapezoid">
              <a:avLst>
                <a:gd name="adj" fmla="val 39815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Trapezoid 47">
              <a:extLst>
                <a:ext uri="{FF2B5EF4-FFF2-40B4-BE49-F238E27FC236}">
                  <a16:creationId xmlns:a16="http://schemas.microsoft.com/office/drawing/2014/main" id="{48185CAD-AEE9-E5EA-9C30-383C4D5D4721}"/>
                </a:ext>
              </a:extLst>
            </p:cNvPr>
            <p:cNvSpPr/>
            <p:nvPr/>
          </p:nvSpPr>
          <p:spPr>
            <a:xfrm rot="18801705" flipH="1">
              <a:off x="2325155" y="5101661"/>
              <a:ext cx="108396" cy="205838"/>
            </a:xfrm>
            <a:prstGeom prst="trapezoid">
              <a:avLst>
                <a:gd name="adj" fmla="val 39815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rapezoid 48">
              <a:extLst>
                <a:ext uri="{FF2B5EF4-FFF2-40B4-BE49-F238E27FC236}">
                  <a16:creationId xmlns:a16="http://schemas.microsoft.com/office/drawing/2014/main" id="{3E0E1E7D-235D-F899-4F45-C9E34F557CE2}"/>
                </a:ext>
              </a:extLst>
            </p:cNvPr>
            <p:cNvSpPr/>
            <p:nvPr/>
          </p:nvSpPr>
          <p:spPr>
            <a:xfrm rot="18801705" flipH="1">
              <a:off x="2433193" y="4953542"/>
              <a:ext cx="60482" cy="165195"/>
            </a:xfrm>
            <a:prstGeom prst="trapezoid">
              <a:avLst>
                <a:gd name="adj" fmla="val 39815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Trapezoid 49">
              <a:extLst>
                <a:ext uri="{FF2B5EF4-FFF2-40B4-BE49-F238E27FC236}">
                  <a16:creationId xmlns:a16="http://schemas.microsoft.com/office/drawing/2014/main" id="{CCA5CBC1-BF22-163D-44C9-C16D5BCE278C}"/>
                </a:ext>
              </a:extLst>
            </p:cNvPr>
            <p:cNvSpPr/>
            <p:nvPr/>
          </p:nvSpPr>
          <p:spPr>
            <a:xfrm rot="4237931" flipH="1">
              <a:off x="2472151" y="5578839"/>
              <a:ext cx="132812" cy="311187"/>
            </a:xfrm>
            <a:prstGeom prst="trapezoid">
              <a:avLst>
                <a:gd name="adj" fmla="val 39815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Trapezoid 50">
              <a:extLst>
                <a:ext uri="{FF2B5EF4-FFF2-40B4-BE49-F238E27FC236}">
                  <a16:creationId xmlns:a16="http://schemas.microsoft.com/office/drawing/2014/main" id="{65CCEEDC-171A-BCE0-2BE6-CDA0BE3E1E80}"/>
                </a:ext>
              </a:extLst>
            </p:cNvPr>
            <p:cNvSpPr/>
            <p:nvPr/>
          </p:nvSpPr>
          <p:spPr>
            <a:xfrm rot="4414212" flipH="1">
              <a:off x="2503657" y="5378640"/>
              <a:ext cx="108396" cy="205838"/>
            </a:xfrm>
            <a:prstGeom prst="trapezoid">
              <a:avLst>
                <a:gd name="adj" fmla="val 39815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Trapezoid 51">
              <a:extLst>
                <a:ext uri="{FF2B5EF4-FFF2-40B4-BE49-F238E27FC236}">
                  <a16:creationId xmlns:a16="http://schemas.microsoft.com/office/drawing/2014/main" id="{71A920BF-FA04-C007-1677-86E92F397082}"/>
                </a:ext>
              </a:extLst>
            </p:cNvPr>
            <p:cNvSpPr/>
            <p:nvPr/>
          </p:nvSpPr>
          <p:spPr>
            <a:xfrm rot="4163219" flipH="1">
              <a:off x="2575792" y="5172480"/>
              <a:ext cx="60482" cy="165195"/>
            </a:xfrm>
            <a:prstGeom prst="trapezoid">
              <a:avLst>
                <a:gd name="adj" fmla="val 39815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C53D104-3A8F-C533-7915-436CDDE31D72}"/>
              </a:ext>
            </a:extLst>
          </p:cNvPr>
          <p:cNvCxnSpPr>
            <a:cxnSpLocks/>
          </p:cNvCxnSpPr>
          <p:nvPr/>
        </p:nvCxnSpPr>
        <p:spPr>
          <a:xfrm flipV="1">
            <a:off x="1926671" y="6396880"/>
            <a:ext cx="1231931" cy="256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0B429F7-3856-54C2-2608-C17431D6FEC6}"/>
              </a:ext>
            </a:extLst>
          </p:cNvPr>
          <p:cNvCxnSpPr>
            <a:cxnSpLocks/>
          </p:cNvCxnSpPr>
          <p:nvPr/>
        </p:nvCxnSpPr>
        <p:spPr>
          <a:xfrm flipH="1" flipV="1">
            <a:off x="3168377" y="6409695"/>
            <a:ext cx="416034" cy="15509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56FFF55-F332-A9C3-6979-7A714704F4B5}"/>
              </a:ext>
            </a:extLst>
          </p:cNvPr>
          <p:cNvCxnSpPr>
            <a:cxnSpLocks/>
          </p:cNvCxnSpPr>
          <p:nvPr/>
        </p:nvCxnSpPr>
        <p:spPr>
          <a:xfrm>
            <a:off x="3954427" y="6017991"/>
            <a:ext cx="541373" cy="19509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5AC12187-4D9B-9F9A-051B-302062B26671}"/>
              </a:ext>
            </a:extLst>
          </p:cNvPr>
          <p:cNvSpPr/>
          <p:nvPr/>
        </p:nvSpPr>
        <p:spPr>
          <a:xfrm>
            <a:off x="2112075" y="5864549"/>
            <a:ext cx="738304" cy="718003"/>
          </a:xfrm>
          <a:prstGeom prst="ellips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5" name="Trapezoid 84">
            <a:extLst>
              <a:ext uri="{FF2B5EF4-FFF2-40B4-BE49-F238E27FC236}">
                <a16:creationId xmlns:a16="http://schemas.microsoft.com/office/drawing/2014/main" id="{80814D09-9CDB-787E-89F3-649B6EE5D1E6}"/>
              </a:ext>
            </a:extLst>
          </p:cNvPr>
          <p:cNvSpPr/>
          <p:nvPr/>
        </p:nvSpPr>
        <p:spPr>
          <a:xfrm rot="912540" flipH="1">
            <a:off x="5297642" y="2603961"/>
            <a:ext cx="343668" cy="1489803"/>
          </a:xfrm>
          <a:prstGeom prst="trapezoid">
            <a:avLst>
              <a:gd name="adj" fmla="val 39815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rapezoid 85">
            <a:extLst>
              <a:ext uri="{FF2B5EF4-FFF2-40B4-BE49-F238E27FC236}">
                <a16:creationId xmlns:a16="http://schemas.microsoft.com/office/drawing/2014/main" id="{CF39D8DE-8B47-0932-DD7C-2897F320BB51}"/>
              </a:ext>
            </a:extLst>
          </p:cNvPr>
          <p:cNvSpPr/>
          <p:nvPr/>
        </p:nvSpPr>
        <p:spPr>
          <a:xfrm rot="18801705" flipH="1">
            <a:off x="5037235" y="3408432"/>
            <a:ext cx="211445" cy="399860"/>
          </a:xfrm>
          <a:prstGeom prst="trapezoid">
            <a:avLst>
              <a:gd name="adj" fmla="val 39815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Trapezoid 86">
            <a:extLst>
              <a:ext uri="{FF2B5EF4-FFF2-40B4-BE49-F238E27FC236}">
                <a16:creationId xmlns:a16="http://schemas.microsoft.com/office/drawing/2014/main" id="{E0949CDD-393C-85BA-9C74-296245D5CFFE}"/>
              </a:ext>
            </a:extLst>
          </p:cNvPr>
          <p:cNvSpPr/>
          <p:nvPr/>
        </p:nvSpPr>
        <p:spPr>
          <a:xfrm rot="18801705" flipH="1">
            <a:off x="5150672" y="3110166"/>
            <a:ext cx="177880" cy="363043"/>
          </a:xfrm>
          <a:prstGeom prst="trapezoid">
            <a:avLst>
              <a:gd name="adj" fmla="val 39815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rapezoid 87">
            <a:extLst>
              <a:ext uri="{FF2B5EF4-FFF2-40B4-BE49-F238E27FC236}">
                <a16:creationId xmlns:a16="http://schemas.microsoft.com/office/drawing/2014/main" id="{D25AA797-1714-F545-B3C7-7104CA03C8CE}"/>
              </a:ext>
            </a:extLst>
          </p:cNvPr>
          <p:cNvSpPr/>
          <p:nvPr/>
        </p:nvSpPr>
        <p:spPr>
          <a:xfrm rot="18801705" flipH="1">
            <a:off x="5299584" y="2869217"/>
            <a:ext cx="123769" cy="346107"/>
          </a:xfrm>
          <a:prstGeom prst="trapezoid">
            <a:avLst>
              <a:gd name="adj" fmla="val 39815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rapezoid 88">
            <a:extLst>
              <a:ext uri="{FF2B5EF4-FFF2-40B4-BE49-F238E27FC236}">
                <a16:creationId xmlns:a16="http://schemas.microsoft.com/office/drawing/2014/main" id="{59234031-AE35-3D50-D4BA-FE90DC8C555B}"/>
              </a:ext>
            </a:extLst>
          </p:cNvPr>
          <p:cNvSpPr/>
          <p:nvPr/>
        </p:nvSpPr>
        <p:spPr>
          <a:xfrm rot="18801705" flipH="1">
            <a:off x="5467508" y="2629577"/>
            <a:ext cx="98737" cy="230968"/>
          </a:xfrm>
          <a:prstGeom prst="trapezoid">
            <a:avLst>
              <a:gd name="adj" fmla="val 39815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Trapezoid 89">
            <a:extLst>
              <a:ext uri="{FF2B5EF4-FFF2-40B4-BE49-F238E27FC236}">
                <a16:creationId xmlns:a16="http://schemas.microsoft.com/office/drawing/2014/main" id="{106233C2-FA2D-5CD3-9A29-E4D75AB3955E}"/>
              </a:ext>
            </a:extLst>
          </p:cNvPr>
          <p:cNvSpPr/>
          <p:nvPr/>
        </p:nvSpPr>
        <p:spPr>
          <a:xfrm rot="3933971" flipH="1">
            <a:off x="5575280" y="3411860"/>
            <a:ext cx="123769" cy="346107"/>
          </a:xfrm>
          <a:prstGeom prst="trapezoid">
            <a:avLst>
              <a:gd name="adj" fmla="val 39815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Trapezoid 90">
            <a:extLst>
              <a:ext uri="{FF2B5EF4-FFF2-40B4-BE49-F238E27FC236}">
                <a16:creationId xmlns:a16="http://schemas.microsoft.com/office/drawing/2014/main" id="{EC36B613-7E52-C4B0-C8E9-D2FFF04260DB}"/>
              </a:ext>
            </a:extLst>
          </p:cNvPr>
          <p:cNvSpPr/>
          <p:nvPr/>
        </p:nvSpPr>
        <p:spPr>
          <a:xfrm rot="4187077" flipH="1">
            <a:off x="5642867" y="3156653"/>
            <a:ext cx="123769" cy="346107"/>
          </a:xfrm>
          <a:prstGeom prst="trapezoid">
            <a:avLst>
              <a:gd name="adj" fmla="val 39815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Trapezoid 91">
            <a:extLst>
              <a:ext uri="{FF2B5EF4-FFF2-40B4-BE49-F238E27FC236}">
                <a16:creationId xmlns:a16="http://schemas.microsoft.com/office/drawing/2014/main" id="{AA775215-BF5B-3AA7-0EE2-474D54CD4FCF}"/>
              </a:ext>
            </a:extLst>
          </p:cNvPr>
          <p:cNvSpPr/>
          <p:nvPr/>
        </p:nvSpPr>
        <p:spPr>
          <a:xfrm rot="4411661" flipH="1">
            <a:off x="5658213" y="2965176"/>
            <a:ext cx="111227" cy="318388"/>
          </a:xfrm>
          <a:prstGeom prst="trapezoid">
            <a:avLst>
              <a:gd name="adj" fmla="val 39815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Trapezoid 92">
            <a:extLst>
              <a:ext uri="{FF2B5EF4-FFF2-40B4-BE49-F238E27FC236}">
                <a16:creationId xmlns:a16="http://schemas.microsoft.com/office/drawing/2014/main" id="{C4E6E685-6FE3-2823-31FD-1D7680FB4AA0}"/>
              </a:ext>
            </a:extLst>
          </p:cNvPr>
          <p:cNvSpPr/>
          <p:nvPr/>
        </p:nvSpPr>
        <p:spPr>
          <a:xfrm rot="4414923" flipH="1">
            <a:off x="5660487" y="2745904"/>
            <a:ext cx="101480" cy="344329"/>
          </a:xfrm>
          <a:prstGeom prst="trapezoid">
            <a:avLst>
              <a:gd name="adj" fmla="val 39815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rapezoid 93">
            <a:extLst>
              <a:ext uri="{FF2B5EF4-FFF2-40B4-BE49-F238E27FC236}">
                <a16:creationId xmlns:a16="http://schemas.microsoft.com/office/drawing/2014/main" id="{D811F0F0-02A2-4BE5-4A45-0B488E82F461}"/>
              </a:ext>
            </a:extLst>
          </p:cNvPr>
          <p:cNvSpPr/>
          <p:nvPr/>
        </p:nvSpPr>
        <p:spPr>
          <a:xfrm rot="4136176" flipH="1">
            <a:off x="5711326" y="2631008"/>
            <a:ext cx="60482" cy="165195"/>
          </a:xfrm>
          <a:prstGeom prst="trapezoid">
            <a:avLst>
              <a:gd name="adj" fmla="val 39815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BF160171-C5CE-E7CC-1226-57A67CF0F4C0}"/>
              </a:ext>
            </a:extLst>
          </p:cNvPr>
          <p:cNvCxnSpPr>
            <a:cxnSpLocks/>
          </p:cNvCxnSpPr>
          <p:nvPr/>
        </p:nvCxnSpPr>
        <p:spPr>
          <a:xfrm flipV="1">
            <a:off x="3276738" y="6427497"/>
            <a:ext cx="541373" cy="19509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21703E37-9F58-0CD5-AE4B-E8F7DE534BFD}"/>
              </a:ext>
            </a:extLst>
          </p:cNvPr>
          <p:cNvCxnSpPr>
            <a:cxnSpLocks/>
          </p:cNvCxnSpPr>
          <p:nvPr/>
        </p:nvCxnSpPr>
        <p:spPr>
          <a:xfrm flipV="1">
            <a:off x="4582862" y="6382623"/>
            <a:ext cx="541373" cy="19509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4B4FBB2-2176-D8E8-E86B-2EC4C79697F7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INCOMPLETE</a:t>
            </a:r>
            <a:endParaRPr lang="en-GB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AED1498-07E4-E292-8507-92E54FB358B5}"/>
              </a:ext>
            </a:extLst>
          </p:cNvPr>
          <p:cNvSpPr/>
          <p:nvPr/>
        </p:nvSpPr>
        <p:spPr>
          <a:xfrm>
            <a:off x="9321850" y="5312462"/>
            <a:ext cx="446294" cy="46675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3DCA3BD-C5CE-A5F6-AE8D-54C800A10591}"/>
              </a:ext>
            </a:extLst>
          </p:cNvPr>
          <p:cNvSpPr/>
          <p:nvPr/>
        </p:nvSpPr>
        <p:spPr>
          <a:xfrm>
            <a:off x="3972287" y="5970496"/>
            <a:ext cx="446294" cy="46675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54C89E7-2E8B-15DF-EF81-E5B5951A7AF6}"/>
              </a:ext>
            </a:extLst>
          </p:cNvPr>
          <p:cNvCxnSpPr>
            <a:cxnSpLocks/>
          </p:cNvCxnSpPr>
          <p:nvPr/>
        </p:nvCxnSpPr>
        <p:spPr>
          <a:xfrm>
            <a:off x="3246532" y="6032391"/>
            <a:ext cx="0" cy="39011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A7B4958-B5CE-6E20-02DD-0BADDFB3C7B0}"/>
              </a:ext>
            </a:extLst>
          </p:cNvPr>
          <p:cNvCxnSpPr>
            <a:cxnSpLocks/>
          </p:cNvCxnSpPr>
          <p:nvPr/>
        </p:nvCxnSpPr>
        <p:spPr>
          <a:xfrm>
            <a:off x="5904432" y="6104830"/>
            <a:ext cx="0" cy="29161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C157D7E-B59F-757A-7BC8-B55DC3EE2455}"/>
              </a:ext>
            </a:extLst>
          </p:cNvPr>
          <p:cNvCxnSpPr>
            <a:cxnSpLocks/>
          </p:cNvCxnSpPr>
          <p:nvPr/>
        </p:nvCxnSpPr>
        <p:spPr>
          <a:xfrm>
            <a:off x="7912141" y="6047811"/>
            <a:ext cx="0" cy="39011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2C6C8D6-EEF5-1E63-F16C-013BACEF76D4}"/>
              </a:ext>
            </a:extLst>
          </p:cNvPr>
          <p:cNvSpPr/>
          <p:nvPr/>
        </p:nvSpPr>
        <p:spPr>
          <a:xfrm>
            <a:off x="1913504" y="4883852"/>
            <a:ext cx="446294" cy="46675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BDD9E634-2B3B-CCF5-BC72-3DF732B7A8E1}"/>
              </a:ext>
            </a:extLst>
          </p:cNvPr>
          <p:cNvSpPr/>
          <p:nvPr/>
        </p:nvSpPr>
        <p:spPr>
          <a:xfrm>
            <a:off x="5993430" y="5971547"/>
            <a:ext cx="446294" cy="46675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F52A5358-BB70-C548-EA52-8E5471F72F43}"/>
              </a:ext>
            </a:extLst>
          </p:cNvPr>
          <p:cNvCxnSpPr>
            <a:cxnSpLocks/>
          </p:cNvCxnSpPr>
          <p:nvPr/>
        </p:nvCxnSpPr>
        <p:spPr>
          <a:xfrm>
            <a:off x="5307329" y="6067506"/>
            <a:ext cx="541373" cy="19509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809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0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Wiring</a:t>
            </a:r>
            <a:br>
              <a:rPr lang="en-US" dirty="0"/>
            </a:br>
            <a:r>
              <a:rPr lang="en-US" sz="2800" dirty="0"/>
              <a:t>The </a:t>
            </a:r>
            <a:r>
              <a:rPr lang="en-US" sz="2800" strike="sngStrike" dirty="0"/>
              <a:t>rules</a:t>
            </a:r>
            <a:r>
              <a:rPr lang="en-US" sz="2800" dirty="0"/>
              <a:t> guidelines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060090"/>
            <a:ext cx="4849407" cy="4712447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If it’s daft and it works, it’s not daft</a:t>
            </a:r>
          </a:p>
          <a:p>
            <a:pPr lvl="1"/>
            <a:r>
              <a:rPr lang="en-US" dirty="0"/>
              <a:t>We use </a:t>
            </a:r>
            <a:r>
              <a:rPr lang="en-US" dirty="0" err="1"/>
              <a:t>anodised</a:t>
            </a:r>
            <a:r>
              <a:rPr lang="en-US" dirty="0"/>
              <a:t> </a:t>
            </a:r>
            <a:r>
              <a:rPr lang="en-US" dirty="0" err="1"/>
              <a:t>aluminium</a:t>
            </a:r>
            <a:r>
              <a:rPr lang="en-US" dirty="0"/>
              <a:t> wire because it is an easy and attractive way of imitating the effect of gravity on a larger tree</a:t>
            </a:r>
          </a:p>
          <a:p>
            <a:pPr lvl="1"/>
            <a:r>
              <a:rPr lang="en-US" dirty="0"/>
              <a:t>Weights, strings, corks, rubber bands, </a:t>
            </a:r>
            <a:r>
              <a:rPr lang="en-US" dirty="0" err="1"/>
              <a:t>etc</a:t>
            </a:r>
            <a:r>
              <a:rPr lang="en-US" dirty="0"/>
              <a:t> are all completely valid alternatives</a:t>
            </a:r>
          </a:p>
          <a:p>
            <a:pPr>
              <a:buFont typeface="+mj-lt"/>
              <a:buAutoNum type="arabicPeriod"/>
            </a:pPr>
            <a:r>
              <a:rPr lang="en-US" dirty="0"/>
              <a:t>Use the thinnest gauge of wire that will still bend the branch</a:t>
            </a:r>
          </a:p>
          <a:p>
            <a:pPr lvl="1"/>
            <a:r>
              <a:rPr lang="en-US" dirty="0"/>
              <a:t>E.g. if either 2mm and 1.5mm would work, but 1mm wouldn’t, use 1.5mm</a:t>
            </a:r>
          </a:p>
          <a:p>
            <a:pPr>
              <a:buFont typeface="+mj-lt"/>
              <a:buAutoNum type="arabicPeriod"/>
            </a:pPr>
            <a:r>
              <a:rPr lang="en-GB" dirty="0"/>
              <a:t>Always wire two branches together!</a:t>
            </a:r>
          </a:p>
          <a:p>
            <a:pPr lvl="1"/>
            <a:r>
              <a:rPr lang="en-GB" dirty="0"/>
              <a:t>…Or wire a branch to the trunk, or the trunk to the root ball / pot; just don’t try to wire a single branch on its own</a:t>
            </a:r>
            <a:endParaRPr lang="en-GB" dirty="0">
              <a:latin typeface="Trebuchet MS" panose="020B0603020202020204" pitchFamily="34" charset="0"/>
            </a:endParaRPr>
          </a:p>
          <a:p>
            <a:pPr>
              <a:buFont typeface="+mj-lt"/>
              <a:buAutoNum type="arabicPeriod"/>
            </a:pP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955A3E-9BB8-CF04-1F0F-0B07E3004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55889" y="2034737"/>
            <a:ext cx="4849406" cy="4712448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 startAt="4"/>
            </a:pPr>
            <a:r>
              <a:rPr lang="en-GB" dirty="0"/>
              <a:t>Wire at 45</a:t>
            </a:r>
            <a:r>
              <a:rPr lang="en-GB" dirty="0">
                <a:latin typeface="Trebuchet MS" panose="020B0603020202020204" pitchFamily="34" charset="0"/>
              </a:rPr>
              <a:t>º to the branch / trunk</a:t>
            </a:r>
          </a:p>
          <a:p>
            <a:pPr lvl="1"/>
            <a:r>
              <a:rPr lang="en-US" dirty="0">
                <a:latin typeface="Trebuchet MS" panose="020B0603020202020204" pitchFamily="34" charset="0"/>
              </a:rPr>
              <a:t>Rule of thumb: the wire needs to be the length of branch / trunk to be wired × 1.5</a:t>
            </a:r>
            <a:endParaRPr lang="en-GB" dirty="0">
              <a:latin typeface="Trebuchet MS" panose="020B0603020202020204" pitchFamily="34" charset="0"/>
            </a:endParaRPr>
          </a:p>
          <a:p>
            <a:pPr>
              <a:buFont typeface="+mj-lt"/>
              <a:buAutoNum type="arabicPeriod" startAt="4"/>
            </a:pPr>
            <a:r>
              <a:rPr lang="en-GB" dirty="0">
                <a:latin typeface="Trebuchet MS" panose="020B0603020202020204" pitchFamily="34" charset="0"/>
              </a:rPr>
              <a:t>The wire is a </a:t>
            </a:r>
            <a:r>
              <a:rPr lang="en-GB" i="1" dirty="0">
                <a:latin typeface="Trebuchet MS" panose="020B0603020202020204" pitchFamily="34" charset="0"/>
              </a:rPr>
              <a:t>cage</a:t>
            </a:r>
            <a:r>
              <a:rPr lang="en-GB" dirty="0">
                <a:latin typeface="Trebuchet MS" panose="020B0603020202020204" pitchFamily="34" charset="0"/>
              </a:rPr>
              <a:t> not a </a:t>
            </a:r>
            <a:r>
              <a:rPr lang="en-GB" i="1" dirty="0">
                <a:latin typeface="Trebuchet MS" panose="020B0603020202020204" pitchFamily="34" charset="0"/>
              </a:rPr>
              <a:t>corset</a:t>
            </a:r>
            <a:endParaRPr lang="en-GB" dirty="0">
              <a:latin typeface="Trebuchet MS" panose="020B0603020202020204" pitchFamily="34" charset="0"/>
            </a:endParaRPr>
          </a:p>
          <a:p>
            <a:pPr lvl="1"/>
            <a:r>
              <a:rPr lang="en-GB" dirty="0">
                <a:latin typeface="Trebuchet MS" panose="020B0603020202020204" pitchFamily="34" charset="0"/>
              </a:rPr>
              <a:t>I.e. use as little pressure as possible: the less it digs in on Day 1, the longer you have before it leaves wire-marks on the bark</a:t>
            </a:r>
          </a:p>
          <a:p>
            <a:pPr lvl="1"/>
            <a:r>
              <a:rPr lang="en-GB" dirty="0">
                <a:latin typeface="Trebuchet MS" panose="020B0603020202020204" pitchFamily="34" charset="0"/>
              </a:rPr>
              <a:t>It’s OK to leave an “open coil” spiral at the end to gently control green growth</a:t>
            </a:r>
          </a:p>
          <a:p>
            <a:pPr>
              <a:buFont typeface="+mj-lt"/>
              <a:buAutoNum type="arabicPeriod" startAt="4"/>
            </a:pPr>
            <a:r>
              <a:rPr lang="en-GB" dirty="0">
                <a:latin typeface="Trebuchet MS" panose="020B0603020202020204" pitchFamily="34" charset="0"/>
              </a:rPr>
              <a:t>Leave wire on for one growth season</a:t>
            </a:r>
          </a:p>
          <a:p>
            <a:pPr lvl="1"/>
            <a:r>
              <a:rPr lang="en-GB" dirty="0">
                <a:latin typeface="Trebuchet MS" panose="020B0603020202020204" pitchFamily="34" charset="0"/>
              </a:rPr>
              <a:t>Usually 6 months – covering either Spring or Lammas growth - except for some mountain pines which only have one growth flush per year</a:t>
            </a:r>
          </a:p>
          <a:p>
            <a:pPr lvl="1"/>
            <a:r>
              <a:rPr lang="en-GB" dirty="0">
                <a:latin typeface="Trebuchet MS" panose="020B0603020202020204" pitchFamily="34" charset="0"/>
              </a:rPr>
              <a:t>If the branch hasn’t “set” after one flush, you just have to reapply the wire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76309A4-1912-1632-4F78-8A6D214BB1B6}"/>
              </a:ext>
            </a:extLst>
          </p:cNvPr>
          <p:cNvGrpSpPr/>
          <p:nvPr/>
        </p:nvGrpSpPr>
        <p:grpSpPr>
          <a:xfrm>
            <a:off x="4612873" y="496398"/>
            <a:ext cx="1871797" cy="1211818"/>
            <a:chOff x="4612873" y="496398"/>
            <a:chExt cx="1871797" cy="121181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342B210-4D34-B578-7B2B-B164603379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2403" y="628219"/>
              <a:ext cx="31051" cy="2606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0754CEA-04CE-9F56-4371-15F650F3D999}"/>
                </a:ext>
              </a:extLst>
            </p:cNvPr>
            <p:cNvCxnSpPr>
              <a:cxnSpLocks/>
            </p:cNvCxnSpPr>
            <p:nvPr/>
          </p:nvCxnSpPr>
          <p:spPr>
            <a:xfrm>
              <a:off x="5083421" y="496989"/>
              <a:ext cx="28993" cy="217040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6E50B41-C842-3BF1-852E-298540F15694}"/>
                </a:ext>
              </a:extLst>
            </p:cNvPr>
            <p:cNvCxnSpPr>
              <a:cxnSpLocks/>
            </p:cNvCxnSpPr>
            <p:nvPr/>
          </p:nvCxnSpPr>
          <p:spPr>
            <a:xfrm>
              <a:off x="5697274" y="627628"/>
              <a:ext cx="31051" cy="2606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2792943-FC7A-D6C5-8FF8-713CE9F631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8314" y="496398"/>
              <a:ext cx="28993" cy="217040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9ADEF51C-C331-F109-79C3-6544D930F150}"/>
                </a:ext>
              </a:extLst>
            </p:cNvPr>
            <p:cNvSpPr/>
            <p:nvPr/>
          </p:nvSpPr>
          <p:spPr>
            <a:xfrm rot="3525542">
              <a:off x="5904045" y="92750"/>
              <a:ext cx="176360" cy="984890"/>
            </a:xfrm>
            <a:prstGeom prst="trapezoid">
              <a:avLst>
                <a:gd name="adj" fmla="val 40564"/>
              </a:avLst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B2C2D259-3E98-9604-4E8C-00E3B46A5200}"/>
                </a:ext>
              </a:extLst>
            </p:cNvPr>
            <p:cNvSpPr/>
            <p:nvPr/>
          </p:nvSpPr>
          <p:spPr>
            <a:xfrm>
              <a:off x="5366856" y="757909"/>
              <a:ext cx="378066" cy="950307"/>
            </a:xfrm>
            <a:prstGeom prst="trapezoid">
              <a:avLst>
                <a:gd name="adj" fmla="val 10773"/>
              </a:avLst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rapezoid 16">
              <a:extLst>
                <a:ext uri="{FF2B5EF4-FFF2-40B4-BE49-F238E27FC236}">
                  <a16:creationId xmlns:a16="http://schemas.microsoft.com/office/drawing/2014/main" id="{9C29BD8F-42A6-1CE7-BD18-AA42816CB832}"/>
                </a:ext>
              </a:extLst>
            </p:cNvPr>
            <p:cNvSpPr/>
            <p:nvPr/>
          </p:nvSpPr>
          <p:spPr>
            <a:xfrm rot="18074458" flipH="1">
              <a:off x="5024812" y="93772"/>
              <a:ext cx="176360" cy="1000238"/>
            </a:xfrm>
            <a:prstGeom prst="trapezoid">
              <a:avLst>
                <a:gd name="adj" fmla="val 38324"/>
              </a:avLst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3B9284C-86E2-97F9-BA0B-FCCC649C06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259" y="888916"/>
              <a:ext cx="378066" cy="0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AEFAFF6-FD94-94AE-D144-7D596F78AC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2414" y="628219"/>
              <a:ext cx="271040" cy="84061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2EED44E-D601-6DD9-3ABE-6F459BE2ED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6780" y="496989"/>
              <a:ext cx="366641" cy="92982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3EFA209-43A1-F130-5307-508D11439AF4}"/>
                </a:ext>
              </a:extLst>
            </p:cNvPr>
            <p:cNvCxnSpPr>
              <a:cxnSpLocks/>
            </p:cNvCxnSpPr>
            <p:nvPr/>
          </p:nvCxnSpPr>
          <p:spPr>
            <a:xfrm>
              <a:off x="5697274" y="627628"/>
              <a:ext cx="271040" cy="84061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B16ACD5-8D2E-4223-0ECB-DEFDB62038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97307" y="496398"/>
              <a:ext cx="399683" cy="9357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E1D81F3-5360-DBA3-8DE7-CCE10D7A58F9}"/>
              </a:ext>
            </a:extLst>
          </p:cNvPr>
          <p:cNvGrpSpPr/>
          <p:nvPr/>
        </p:nvGrpSpPr>
        <p:grpSpPr>
          <a:xfrm>
            <a:off x="7201204" y="188746"/>
            <a:ext cx="2532956" cy="1640055"/>
            <a:chOff x="7201204" y="188746"/>
            <a:chExt cx="2532956" cy="1640055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8A745CF-85A5-3801-7015-1B4D850544F5}"/>
                </a:ext>
              </a:extLst>
            </p:cNvPr>
            <p:cNvCxnSpPr>
              <a:cxnSpLocks/>
            </p:cNvCxnSpPr>
            <p:nvPr/>
          </p:nvCxnSpPr>
          <p:spPr>
            <a:xfrm>
              <a:off x="8242472" y="991812"/>
              <a:ext cx="378066" cy="230386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D879159-5934-0AE8-D1D6-B9F06BA1585F}"/>
                </a:ext>
              </a:extLst>
            </p:cNvPr>
            <p:cNvCxnSpPr>
              <a:cxnSpLocks/>
            </p:cNvCxnSpPr>
            <p:nvPr/>
          </p:nvCxnSpPr>
          <p:spPr>
            <a:xfrm>
              <a:off x="8242472" y="603670"/>
              <a:ext cx="370073" cy="169416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B8CA4FD-652F-C99B-2C5F-C36236789CFF}"/>
                </a:ext>
              </a:extLst>
            </p:cNvPr>
            <p:cNvCxnSpPr>
              <a:cxnSpLocks/>
            </p:cNvCxnSpPr>
            <p:nvPr/>
          </p:nvCxnSpPr>
          <p:spPr>
            <a:xfrm>
              <a:off x="8089616" y="1212444"/>
              <a:ext cx="134679" cy="234130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C7DDC52-E72E-C88B-7994-2C01BB3E4DD5}"/>
                </a:ext>
              </a:extLst>
            </p:cNvPr>
            <p:cNvCxnSpPr>
              <a:cxnSpLocks/>
            </p:cNvCxnSpPr>
            <p:nvPr/>
          </p:nvCxnSpPr>
          <p:spPr>
            <a:xfrm>
              <a:off x="7681525" y="1107005"/>
              <a:ext cx="253330" cy="27467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6" name="Trapezoid 45">
              <a:extLst>
                <a:ext uri="{FF2B5EF4-FFF2-40B4-BE49-F238E27FC236}">
                  <a16:creationId xmlns:a16="http://schemas.microsoft.com/office/drawing/2014/main" id="{A5143155-7DCD-88DD-18AA-4143FF85F77C}"/>
                </a:ext>
              </a:extLst>
            </p:cNvPr>
            <p:cNvSpPr/>
            <p:nvPr/>
          </p:nvSpPr>
          <p:spPr>
            <a:xfrm rot="16629363" flipH="1">
              <a:off x="7724124" y="650768"/>
              <a:ext cx="212313" cy="1258154"/>
            </a:xfrm>
            <a:prstGeom prst="trapezoid">
              <a:avLst>
                <a:gd name="adj" fmla="val 37911"/>
              </a:avLst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F76A398-F708-BCE7-B371-96C103B2F1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36760" y="1207408"/>
              <a:ext cx="150951" cy="174270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815D4B7-C261-7B1D-3826-2509EC2D835C}"/>
                </a:ext>
              </a:extLst>
            </p:cNvPr>
            <p:cNvCxnSpPr>
              <a:cxnSpLocks/>
            </p:cNvCxnSpPr>
            <p:nvPr/>
          </p:nvCxnSpPr>
          <p:spPr>
            <a:xfrm>
              <a:off x="8620538" y="415529"/>
              <a:ext cx="150951" cy="196215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8045842-1F3E-DDCE-A4F2-AA7401F16AAC}"/>
                </a:ext>
              </a:extLst>
            </p:cNvPr>
            <p:cNvCxnSpPr>
              <a:cxnSpLocks/>
            </p:cNvCxnSpPr>
            <p:nvPr/>
          </p:nvCxnSpPr>
          <p:spPr>
            <a:xfrm>
              <a:off x="8934877" y="412423"/>
              <a:ext cx="170205" cy="138235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3" name="Trapezoid 42">
              <a:extLst>
                <a:ext uri="{FF2B5EF4-FFF2-40B4-BE49-F238E27FC236}">
                  <a16:creationId xmlns:a16="http://schemas.microsoft.com/office/drawing/2014/main" id="{281D1DF8-D0D6-7201-B732-490F61025B6D}"/>
                </a:ext>
              </a:extLst>
            </p:cNvPr>
            <p:cNvSpPr/>
            <p:nvPr/>
          </p:nvSpPr>
          <p:spPr>
            <a:xfrm rot="4970637">
              <a:off x="8998926" y="-152298"/>
              <a:ext cx="212313" cy="1258154"/>
            </a:xfrm>
            <a:prstGeom prst="trapezoid">
              <a:avLst>
                <a:gd name="adj" fmla="val 39244"/>
              </a:avLst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Trapezoid 43">
              <a:extLst>
                <a:ext uri="{FF2B5EF4-FFF2-40B4-BE49-F238E27FC236}">
                  <a16:creationId xmlns:a16="http://schemas.microsoft.com/office/drawing/2014/main" id="{F72F51FF-DBB5-AA68-DD08-00D948B06612}"/>
                </a:ext>
              </a:extLst>
            </p:cNvPr>
            <p:cNvSpPr/>
            <p:nvPr/>
          </p:nvSpPr>
          <p:spPr>
            <a:xfrm>
              <a:off x="8242472" y="293083"/>
              <a:ext cx="378066" cy="1535718"/>
            </a:xfrm>
            <a:prstGeom prst="trapezoid">
              <a:avLst>
                <a:gd name="adj" fmla="val 10773"/>
              </a:avLst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AE44319-7CBA-CB43-CF87-73BBCF0FAD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38662" y="773086"/>
              <a:ext cx="378066" cy="215209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6E2CD89-1A7E-5E96-8D0E-0CAC424680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66451" y="415529"/>
              <a:ext cx="346094" cy="174442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6E4A37E-19E4-3D58-5155-3F3521F759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26486" y="1227252"/>
              <a:ext cx="394052" cy="221481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80287D2-E539-F44A-C307-382B86F9C9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73395" y="414457"/>
              <a:ext cx="150951" cy="199211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C565361-CFBB-7620-96DE-F017731913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082" y="188746"/>
              <a:ext cx="310920" cy="3613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1FE7BB40-2B64-AB18-A32E-7EA848B4BDBA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8001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Stress Management</a:t>
            </a:r>
            <a:br>
              <a:rPr lang="en-US" dirty="0"/>
            </a:br>
            <a:r>
              <a:rPr lang="en-US" dirty="0"/>
              <a:t>…</a:t>
            </a:r>
            <a:r>
              <a:rPr lang="en-US" sz="2800" dirty="0"/>
              <a:t>No, I meant for the </a:t>
            </a:r>
            <a:r>
              <a:rPr lang="en-US" sz="2800" i="1" dirty="0"/>
              <a:t>tree</a:t>
            </a:r>
            <a:endParaRPr lang="en-GB" sz="2800" i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A06A3C-33D2-64DA-8D63-EC5D5FD1E4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8"/>
            <a:ext cx="4184035" cy="44150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Sources of water stress</a:t>
            </a:r>
          </a:p>
          <a:p>
            <a:r>
              <a:rPr lang="en-GB" dirty="0"/>
              <a:t>Root pruning</a:t>
            </a:r>
          </a:p>
          <a:p>
            <a:r>
              <a:rPr lang="en-GB" dirty="0"/>
              <a:t>Under-watering</a:t>
            </a:r>
          </a:p>
          <a:p>
            <a:r>
              <a:rPr lang="en-GB" dirty="0"/>
              <a:t>Over-watering / poor drainage </a:t>
            </a:r>
            <a:r>
              <a:rPr lang="en-US" sz="1800" dirty="0"/>
              <a:t>→ root rot</a:t>
            </a:r>
          </a:p>
          <a:p>
            <a:r>
              <a:rPr lang="en-GB" dirty="0"/>
              <a:t>Over-fertilising</a:t>
            </a:r>
          </a:p>
          <a:p>
            <a:r>
              <a:rPr lang="en-GB" dirty="0"/>
              <a:t>Summer</a:t>
            </a:r>
          </a:p>
          <a:p>
            <a:pPr marL="0" indent="0">
              <a:buNone/>
            </a:pPr>
            <a:r>
              <a:rPr lang="en-GB" dirty="0"/>
              <a:t>Sources of wood stress</a:t>
            </a:r>
          </a:p>
          <a:p>
            <a:r>
              <a:rPr lang="en-GB" dirty="0"/>
              <a:t>Heavy removal of green growth</a:t>
            </a:r>
          </a:p>
          <a:p>
            <a:r>
              <a:rPr lang="en-GB" dirty="0"/>
              <a:t>Branch removal past the “collar”</a:t>
            </a:r>
          </a:p>
          <a:p>
            <a:r>
              <a:rPr lang="en-GB" dirty="0"/>
              <a:t>Some kinds of deadwood work</a:t>
            </a:r>
          </a:p>
          <a:p>
            <a:r>
              <a:rPr lang="en-GB" dirty="0"/>
              <a:t>Insect attacks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0FE443-BDB1-E7F4-3BDB-B80CF0AD8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441502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It’s best to space stresses out over as much time as possible – e.g. 1 major stress per tree per growth season</a:t>
            </a:r>
          </a:p>
          <a:p>
            <a:r>
              <a:rPr lang="en-US" dirty="0"/>
              <a:t>Water stress and wood stress are not (necessarily) additive: if you prune the foliage </a:t>
            </a:r>
            <a:r>
              <a:rPr lang="en-US" i="1" dirty="0"/>
              <a:t>and</a:t>
            </a:r>
            <a:r>
              <a:rPr lang="en-US" dirty="0"/>
              <a:t> the root ball, there is less demand for water so less work for the remaining root surface area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57659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Becoming a Bonsai Practitioner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4784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Practice, Practice, Practice</a:t>
            </a:r>
            <a:br>
              <a:rPr lang="en-US" dirty="0"/>
            </a:br>
            <a:r>
              <a:rPr lang="en-US" sz="2800" dirty="0"/>
              <a:t>Practice, practice, practice, practice… you get the picture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4"/>
            <a:ext cx="10107207" cy="4854389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Keep your tree alive and bonsai-</a:t>
            </a:r>
            <a:r>
              <a:rPr lang="en-US" dirty="0" err="1"/>
              <a:t>ish</a:t>
            </a:r>
            <a:endParaRPr lang="en-US" dirty="0"/>
          </a:p>
          <a:p>
            <a:pPr lvl="1"/>
            <a:r>
              <a:rPr lang="en-US" dirty="0"/>
              <a:t>Remember: WATERING!!!</a:t>
            </a:r>
          </a:p>
          <a:p>
            <a:pPr lvl="1"/>
            <a:r>
              <a:rPr lang="en-US" dirty="0"/>
              <a:t>Remove wire in ~6 months</a:t>
            </a:r>
          </a:p>
          <a:p>
            <a:pPr>
              <a:buFont typeface="+mj-lt"/>
              <a:buAutoNum type="arabicPeriod"/>
            </a:pPr>
            <a:r>
              <a:rPr lang="en-US" dirty="0"/>
              <a:t>Find rogue seedlings to “adopt”, and transfer them to pots</a:t>
            </a:r>
          </a:p>
          <a:p>
            <a:pPr lvl="1"/>
            <a:r>
              <a:rPr lang="en-US" i="1" dirty="0"/>
              <a:t>…Without</a:t>
            </a:r>
            <a:r>
              <a:rPr lang="en-US" dirty="0"/>
              <a:t> killing them, I mean</a:t>
            </a:r>
          </a:p>
          <a:p>
            <a:pPr lvl="1"/>
            <a:r>
              <a:rPr lang="en-US" dirty="0"/>
              <a:t>Once you’re sure they won’t die, prune them and gradually move them to smaller / shallower pots</a:t>
            </a:r>
          </a:p>
          <a:p>
            <a:pPr>
              <a:buFont typeface="+mj-lt"/>
              <a:buAutoNum type="arabicPeriod"/>
            </a:pPr>
            <a:r>
              <a:rPr lang="en-US" dirty="0"/>
              <a:t>Start to build a bonsai toolkit</a:t>
            </a:r>
          </a:p>
          <a:p>
            <a:pPr lvl="1"/>
            <a:r>
              <a:rPr lang="en-US" dirty="0"/>
              <a:t>Start with cheap / improvised tools: chopsticks, pliers, wire-cutters, tamper, nail scissors</a:t>
            </a:r>
          </a:p>
          <a:p>
            <a:pPr lvl="1"/>
            <a:r>
              <a:rPr lang="en-US" dirty="0"/>
              <a:t>Consider buying: root shears, straight-edged branch cutter</a:t>
            </a:r>
          </a:p>
          <a:p>
            <a:pPr>
              <a:buFont typeface="+mj-lt"/>
              <a:buAutoNum type="arabicPeriod"/>
            </a:pPr>
            <a:r>
              <a:rPr lang="en-US" dirty="0"/>
              <a:t>Build a collection of pots for all bonsai styles and phases of development</a:t>
            </a:r>
          </a:p>
          <a:p>
            <a:pPr lvl="1"/>
            <a:r>
              <a:rPr lang="en-US" dirty="0"/>
              <a:t>Make your own – e.g. with crockery and a diamond tile hole saw</a:t>
            </a:r>
          </a:p>
          <a:p>
            <a:pPr>
              <a:buFont typeface="+mj-lt"/>
              <a:buAutoNum type="arabicPeriod"/>
            </a:pPr>
            <a:r>
              <a:rPr lang="en-GB" dirty="0"/>
              <a:t>Contemplate trees in nature</a:t>
            </a:r>
          </a:p>
          <a:p>
            <a:pPr lvl="1"/>
            <a:r>
              <a:rPr lang="en-GB" dirty="0"/>
              <a:t>What principles do they reflect, and how did they get that way??</a:t>
            </a:r>
          </a:p>
        </p:txBody>
      </p:sp>
    </p:spTree>
    <p:extLst>
      <p:ext uri="{BB962C8B-B14F-4D97-AF65-F5344CB8AC3E}">
        <p14:creationId xmlns:p14="http://schemas.microsoft.com/office/powerpoint/2010/main" val="4202278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What &amp; Why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Defining bonsai</a:t>
            </a:r>
          </a:p>
          <a:p>
            <a:r>
              <a:rPr lang="en-US" sz="1600" dirty="0"/>
              <a:t>A bonsai is a </a:t>
            </a:r>
            <a:r>
              <a:rPr lang="en-US" sz="1600" b="1" dirty="0"/>
              <a:t>living trompe-l’oeil</a:t>
            </a:r>
            <a:r>
              <a:rPr lang="en-US" sz="1600" dirty="0"/>
              <a:t>: a small tree that appears to be a scaled-down large tree.</a:t>
            </a:r>
          </a:p>
          <a:p>
            <a:r>
              <a:rPr lang="en-US" sz="1600" dirty="0"/>
              <a:t>Almost any kind of tree can become a bonsai (plus a few things that aren’t trees!)</a:t>
            </a:r>
          </a:p>
          <a:p>
            <a:r>
              <a:rPr lang="en-US" sz="1600" dirty="0"/>
              <a:t>“Bonsai” traditionally referred to Japanese schools, but has become a generic term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Why ’Sai?</a:t>
            </a:r>
          </a:p>
          <a:p>
            <a:r>
              <a:rPr lang="en-GB" sz="1600" dirty="0"/>
              <a:t>Hands-on education in plant science!</a:t>
            </a:r>
          </a:p>
          <a:p>
            <a:r>
              <a:rPr lang="en-GB" sz="1600" dirty="0"/>
              <a:t>Learn to see extra layers of beauty in nature</a:t>
            </a:r>
          </a:p>
          <a:p>
            <a:r>
              <a:rPr lang="en-GB" sz="1600" dirty="0"/>
              <a:t>Good practical hobby with interesting culture</a:t>
            </a:r>
          </a:p>
          <a:p>
            <a:r>
              <a:rPr lang="en-GB" sz="1600" dirty="0"/>
              <a:t>Sense of control and responsibility</a:t>
            </a:r>
          </a:p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2CAF1D-A5FB-F9D5-7210-B2FB0EDB66D4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B62CF5-074B-90CC-9EEB-FCF172E4DA6F}"/>
              </a:ext>
            </a:extLst>
          </p:cNvPr>
          <p:cNvSpPr txBox="1">
            <a:spLocks/>
          </p:cNvSpPr>
          <p:nvPr/>
        </p:nvSpPr>
        <p:spPr>
          <a:xfrm>
            <a:off x="5715000" y="3862388"/>
            <a:ext cx="5069540" cy="248462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To see a World in a Grain of Sand</a:t>
            </a:r>
          </a:p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And a Heaven in a Wild Flower</a:t>
            </a:r>
          </a:p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Hold Infinity in the palm of your hand</a:t>
            </a:r>
          </a:p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And Eternity in an hour</a:t>
            </a:r>
          </a:p>
          <a:p>
            <a:pPr marL="0" indent="0" algn="r">
              <a:buNone/>
            </a:pPr>
            <a:r>
              <a:rPr lang="en-US" sz="2000" dirty="0">
                <a:solidFill>
                  <a:schemeClr val="accent2"/>
                </a:solidFill>
              </a:rPr>
              <a:t>- William Blake</a:t>
            </a:r>
            <a:endParaRPr lang="en-GB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1286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Learn From Others </a:t>
            </a:r>
            <a:br>
              <a:rPr lang="en-US" dirty="0"/>
            </a:br>
            <a:r>
              <a:rPr lang="en-US" sz="2800" dirty="0"/>
              <a:t>Apart from yours truly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Buy a book</a:t>
            </a:r>
          </a:p>
          <a:p>
            <a:pPr lvl="1"/>
            <a:r>
              <a:rPr lang="en-US" dirty="0"/>
              <a:t>I like the DK Bonsai book: https://www.dk.com/uk/book/9781409344087-bonsai/</a:t>
            </a:r>
          </a:p>
          <a:p>
            <a:pPr>
              <a:buFont typeface="+mj-lt"/>
              <a:buAutoNum type="arabicPeriod"/>
            </a:pPr>
            <a:r>
              <a:rPr lang="en-US" dirty="0"/>
              <a:t>UK Bonsai Association: https://www.ukbonsaiassoc.org</a:t>
            </a:r>
          </a:p>
          <a:p>
            <a:pPr>
              <a:buFont typeface="+mj-lt"/>
              <a:buAutoNum type="arabicPeriod"/>
            </a:pPr>
            <a:r>
              <a:rPr lang="en-US" dirty="0"/>
              <a:t>Local clubs</a:t>
            </a:r>
          </a:p>
          <a:p>
            <a:pPr lvl="1"/>
            <a:r>
              <a:rPr lang="en-US" dirty="0"/>
              <a:t>Currently none in central London, but several out in the suburbs</a:t>
            </a:r>
          </a:p>
          <a:p>
            <a:pPr lvl="1"/>
            <a:r>
              <a:rPr lang="en-US" dirty="0"/>
              <a:t>The UKBA site has a very complete list (albeit not the easiest to search)</a:t>
            </a:r>
          </a:p>
          <a:p>
            <a:pPr>
              <a:buFont typeface="+mj-lt"/>
              <a:buAutoNum type="arabicPeriod"/>
            </a:pPr>
            <a:r>
              <a:rPr lang="en-US" dirty="0"/>
              <a:t>Bonsai shows and car boot sales</a:t>
            </a:r>
          </a:p>
          <a:p>
            <a:pPr lvl="1"/>
            <a:r>
              <a:rPr lang="en-US" dirty="0"/>
              <a:t>Again: the UKBA has a calendar</a:t>
            </a:r>
          </a:p>
          <a:p>
            <a:pPr lvl="1"/>
            <a:r>
              <a:rPr lang="en-US" dirty="0"/>
              <a:t>Again: none in central London, but some in Twickenham, Bracknell, Kent…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Youtube</a:t>
            </a:r>
            <a:endParaRPr lang="en-US" dirty="0"/>
          </a:p>
          <a:p>
            <a:pPr lvl="1"/>
            <a:r>
              <a:rPr lang="en-US" dirty="0"/>
              <a:t>Channels: </a:t>
            </a:r>
            <a:r>
              <a:rPr lang="en-US" dirty="0" err="1"/>
              <a:t>Mă-Kè</a:t>
            </a:r>
            <a:r>
              <a:rPr lang="en-US" dirty="0"/>
              <a:t> Bonsai, Herons Bonsai, </a:t>
            </a:r>
            <a:r>
              <a:rPr lang="en-US" dirty="0" err="1"/>
              <a:t>Bonsaify</a:t>
            </a:r>
            <a:r>
              <a:rPr lang="en-US" dirty="0"/>
              <a:t>, Notion Bonsai, Bonsai Empire, …</a:t>
            </a:r>
          </a:p>
          <a:p>
            <a:pPr>
              <a:buFont typeface="+mj-lt"/>
              <a:buAutoNum type="arabicPeriod"/>
            </a:pPr>
            <a:r>
              <a:rPr lang="en-US" dirty="0"/>
              <a:t>Drop me an email! alex@nemeta.co.uk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4349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Attending!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31858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H1</a:t>
            </a:r>
            <a:br>
              <a:rPr lang="en-US" dirty="0"/>
            </a:br>
            <a:r>
              <a:rPr lang="en-US" sz="2800" dirty="0"/>
              <a:t>H2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84640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Appendices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01545-C12C-62BA-6D39-B5D9034B4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US" dirty="0"/>
              <a:t>Miscellaneous Technical Notes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48767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Often To Water</a:t>
            </a:r>
            <a:br>
              <a:rPr lang="en-US" dirty="0"/>
            </a:br>
            <a:r>
              <a:rPr lang="en-US" sz="2800" dirty="0"/>
              <a:t>Some key factors</a:t>
            </a:r>
            <a:endParaRPr lang="en-GB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D4EA2C-3624-B6E0-1DEB-32887D9DA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4184035" cy="47527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Pot</a:t>
            </a:r>
          </a:p>
          <a:p>
            <a:r>
              <a:rPr lang="en-US" sz="1600" dirty="0"/>
              <a:t>Depth: deep → less frequent</a:t>
            </a:r>
          </a:p>
          <a:p>
            <a:r>
              <a:rPr lang="en-US" sz="1600" dirty="0"/>
              <a:t>Shape: bulbous → less, fluting → more</a:t>
            </a:r>
          </a:p>
          <a:p>
            <a:r>
              <a:rPr lang="en-US" sz="1600" dirty="0"/>
              <a:t>Inner surface: glazed → more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Soil</a:t>
            </a:r>
          </a:p>
          <a:p>
            <a:r>
              <a:rPr lang="en-US" sz="1600" dirty="0"/>
              <a:t>Drainage: well-draining → more</a:t>
            </a:r>
          </a:p>
          <a:p>
            <a:r>
              <a:rPr lang="en-US" sz="1600" dirty="0"/>
              <a:t>Degradation: older → harder to water</a:t>
            </a:r>
          </a:p>
          <a:p>
            <a:r>
              <a:rPr lang="en-US" sz="1600" dirty="0"/>
              <a:t>Dressing: dead sphagnum and/or live moss covering → harder to water but slightly less (in theory)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Tree</a:t>
            </a:r>
          </a:p>
          <a:p>
            <a:r>
              <a:rPr lang="en-US" sz="1600" dirty="0"/>
              <a:t>Maturity: older → less (in theory)</a:t>
            </a:r>
          </a:p>
          <a:p>
            <a:r>
              <a:rPr lang="en-US" sz="1600" dirty="0" err="1"/>
              <a:t>Fertilisation</a:t>
            </a:r>
            <a:r>
              <a:rPr lang="en-US" sz="1600" dirty="0"/>
              <a:t>: heavy → more</a:t>
            </a:r>
          </a:p>
          <a:p>
            <a:r>
              <a:rPr lang="en-US" sz="1600" dirty="0"/>
              <a:t>Re-potting: recent → more</a:t>
            </a:r>
            <a:endParaRPr lang="en-GB" sz="1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03B85F-8084-17B5-B8E1-5DD9D4E7B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1930400"/>
            <a:ext cx="4184034" cy="47527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Environment</a:t>
            </a:r>
          </a:p>
          <a:p>
            <a:r>
              <a:rPr lang="en-US" sz="1600" dirty="0"/>
              <a:t>Wind: windier → more</a:t>
            </a:r>
          </a:p>
          <a:p>
            <a:r>
              <a:rPr lang="en-US" sz="1600" dirty="0"/>
              <a:t>Sun: sunny → more, shady → less</a:t>
            </a:r>
          </a:p>
          <a:p>
            <a:r>
              <a:rPr lang="en-US" sz="1600" dirty="0"/>
              <a:t>Heat: hotter → more, colder → less</a:t>
            </a:r>
          </a:p>
          <a:p>
            <a:r>
              <a:rPr lang="en-US" sz="1600" dirty="0"/>
              <a:t>Season: Winter = least, Summer = most</a:t>
            </a:r>
          </a:p>
          <a:p>
            <a:r>
              <a:rPr lang="en-US" sz="1600" dirty="0"/>
              <a:t>Warning: these factors are “non-linear”!  A small increase in e.g. sun can mean a big increase in watering.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dirty="0"/>
              <a:t>…Mostly it’s not worth the effort to figure out the “right” watering frequency.  Just keep checking the pot every day!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47FB60-E52D-5036-77C6-718944035625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80865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Woody Plants: A Family Tree</a:t>
            </a:r>
            <a:br>
              <a:rPr lang="en-US" dirty="0"/>
            </a:br>
            <a:r>
              <a:rPr lang="en-US" sz="2800" dirty="0"/>
              <a:t>Evolution From A Bonsai Pruner’s Perspective</a:t>
            </a:r>
            <a:endParaRPr lang="en-GB" sz="2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9CFC36-B3E1-FA68-A6A7-39DA7E0786A2}"/>
              </a:ext>
            </a:extLst>
          </p:cNvPr>
          <p:cNvSpPr txBox="1">
            <a:spLocks/>
          </p:cNvSpPr>
          <p:nvPr/>
        </p:nvSpPr>
        <p:spPr>
          <a:xfrm>
            <a:off x="4751791" y="1761564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Vascular </a:t>
            </a:r>
            <a:br>
              <a:rPr lang="en-US" dirty="0"/>
            </a:br>
            <a:r>
              <a:rPr lang="en-US" dirty="0"/>
              <a:t>plants</a:t>
            </a: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8BE33B3-EDE4-11C0-6A9C-CFCB368C95BB}"/>
              </a:ext>
            </a:extLst>
          </p:cNvPr>
          <p:cNvSpPr txBox="1">
            <a:spLocks/>
          </p:cNvSpPr>
          <p:nvPr/>
        </p:nvSpPr>
        <p:spPr>
          <a:xfrm>
            <a:off x="2201332" y="2290481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Gymnosperms</a:t>
            </a:r>
            <a:br>
              <a:rPr lang="en-US" sz="1600" dirty="0"/>
            </a:br>
            <a:r>
              <a:rPr lang="en-US" sz="1600" dirty="0"/>
              <a:t>(“Naked Seed”)</a:t>
            </a:r>
            <a:endParaRPr lang="en-GB" sz="16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5EDCAB2-FB4E-4B5D-8C55-C3E5B495EDA9}"/>
              </a:ext>
            </a:extLst>
          </p:cNvPr>
          <p:cNvSpPr txBox="1">
            <a:spLocks/>
          </p:cNvSpPr>
          <p:nvPr/>
        </p:nvSpPr>
        <p:spPr>
          <a:xfrm>
            <a:off x="7425528" y="2290480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Angiosperms</a:t>
            </a:r>
            <a:br>
              <a:rPr lang="en-US" sz="1600" dirty="0"/>
            </a:br>
            <a:r>
              <a:rPr lang="en-US" sz="1600" dirty="0"/>
              <a:t>(“Covered Seed”)</a:t>
            </a:r>
            <a:endParaRPr lang="en-GB" sz="16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9D86FF-8B39-5FB5-E7F4-7319279534A6}"/>
              </a:ext>
            </a:extLst>
          </p:cNvPr>
          <p:cNvSpPr txBox="1">
            <a:spLocks/>
          </p:cNvSpPr>
          <p:nvPr/>
        </p:nvSpPr>
        <p:spPr>
          <a:xfrm>
            <a:off x="289099" y="2655793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Gingko</a:t>
            </a:r>
            <a:endParaRPr lang="en-GB" sz="1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A94FF14-6263-6A1F-5B7C-A3CF0ED65A7D}"/>
              </a:ext>
            </a:extLst>
          </p:cNvPr>
          <p:cNvSpPr txBox="1">
            <a:spLocks/>
          </p:cNvSpPr>
          <p:nvPr/>
        </p:nvSpPr>
        <p:spPr>
          <a:xfrm>
            <a:off x="1018608" y="3316941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Pinaceae</a:t>
            </a:r>
            <a:br>
              <a:rPr lang="en-US" sz="1400" dirty="0"/>
            </a:br>
            <a:r>
              <a:rPr lang="en-US" sz="1400" dirty="0"/>
              <a:t>(“Pine-like conifers”)</a:t>
            </a:r>
            <a:endParaRPr lang="en-GB" sz="14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3E1E2A7-A523-0F98-9873-E195B81A3493}"/>
              </a:ext>
            </a:extLst>
          </p:cNvPr>
          <p:cNvSpPr txBox="1">
            <a:spLocks/>
          </p:cNvSpPr>
          <p:nvPr/>
        </p:nvSpPr>
        <p:spPr>
          <a:xfrm>
            <a:off x="3278594" y="3316940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Cupressaceae</a:t>
            </a:r>
            <a:br>
              <a:rPr lang="en-US" sz="1400" dirty="0"/>
            </a:br>
            <a:r>
              <a:rPr lang="en-US" sz="1400" dirty="0"/>
              <a:t>(“Cypress-like conifers”)</a:t>
            </a:r>
            <a:endParaRPr lang="en-GB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3567C57-15B7-C14A-A7B4-C36937498B3C}"/>
              </a:ext>
            </a:extLst>
          </p:cNvPr>
          <p:cNvSpPr txBox="1">
            <a:spLocks/>
          </p:cNvSpPr>
          <p:nvPr/>
        </p:nvSpPr>
        <p:spPr>
          <a:xfrm>
            <a:off x="398574" y="4421840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Pine</a:t>
            </a:r>
            <a:endParaRPr lang="en-GB" sz="14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9B1FE1F-8001-4017-CF88-8B85090F4DF4}"/>
              </a:ext>
            </a:extLst>
          </p:cNvPr>
          <p:cNvSpPr txBox="1">
            <a:spLocks/>
          </p:cNvSpPr>
          <p:nvPr/>
        </p:nvSpPr>
        <p:spPr>
          <a:xfrm>
            <a:off x="398574" y="4964207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Spruce</a:t>
            </a:r>
            <a:endParaRPr lang="en-GB" sz="14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9B15C15-F0C2-1670-96C3-1489B2CB8627}"/>
              </a:ext>
            </a:extLst>
          </p:cNvPr>
          <p:cNvSpPr txBox="1">
            <a:spLocks/>
          </p:cNvSpPr>
          <p:nvPr/>
        </p:nvSpPr>
        <p:spPr>
          <a:xfrm>
            <a:off x="398573" y="5506574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“True” Cedar</a:t>
            </a:r>
            <a:endParaRPr lang="en-GB" sz="14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110546D-A3A2-8103-BB05-674571BF62EE}"/>
              </a:ext>
            </a:extLst>
          </p:cNvPr>
          <p:cNvSpPr txBox="1">
            <a:spLocks/>
          </p:cNvSpPr>
          <p:nvPr/>
        </p:nvSpPr>
        <p:spPr>
          <a:xfrm>
            <a:off x="413918" y="6048941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Larch</a:t>
            </a:r>
            <a:endParaRPr lang="en-GB" sz="14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AE75923-DBA1-A84B-83C3-332670AD3489}"/>
              </a:ext>
            </a:extLst>
          </p:cNvPr>
          <p:cNvSpPr txBox="1">
            <a:spLocks/>
          </p:cNvSpPr>
          <p:nvPr/>
        </p:nvSpPr>
        <p:spPr>
          <a:xfrm>
            <a:off x="2597949" y="4421839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Yew</a:t>
            </a:r>
            <a:endParaRPr lang="en-GB" sz="14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90F190A-1C10-1694-E7CB-D3AAF75A2B0F}"/>
              </a:ext>
            </a:extLst>
          </p:cNvPr>
          <p:cNvSpPr txBox="1">
            <a:spLocks/>
          </p:cNvSpPr>
          <p:nvPr/>
        </p:nvSpPr>
        <p:spPr>
          <a:xfrm>
            <a:off x="2597948" y="4961964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Redwood</a:t>
            </a:r>
            <a:endParaRPr lang="en-GB" sz="1400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BF95CEF-485A-F165-3C72-6622710A9CCC}"/>
              </a:ext>
            </a:extLst>
          </p:cNvPr>
          <p:cNvSpPr txBox="1">
            <a:spLocks/>
          </p:cNvSpPr>
          <p:nvPr/>
        </p:nvSpPr>
        <p:spPr>
          <a:xfrm>
            <a:off x="2596880" y="550208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Sugi</a:t>
            </a:r>
            <a:endParaRPr lang="en-GB" sz="14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FF5605E-4DE0-8379-68D4-28940F1158AB}"/>
              </a:ext>
            </a:extLst>
          </p:cNvPr>
          <p:cNvSpPr txBox="1">
            <a:spLocks/>
          </p:cNvSpPr>
          <p:nvPr/>
        </p:nvSpPr>
        <p:spPr>
          <a:xfrm>
            <a:off x="4698704" y="4959721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Juniper</a:t>
            </a:r>
            <a:endParaRPr lang="en-GB" sz="1400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53CBD0A-9AFB-1CE7-A427-5116CA93F7B3}"/>
              </a:ext>
            </a:extLst>
          </p:cNvPr>
          <p:cNvSpPr txBox="1">
            <a:spLocks/>
          </p:cNvSpPr>
          <p:nvPr/>
        </p:nvSpPr>
        <p:spPr>
          <a:xfrm>
            <a:off x="4698704" y="4421840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“True” Cypress</a:t>
            </a:r>
            <a:endParaRPr lang="en-GB" sz="1400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6937CCB3-0BA5-683C-E59F-855B6E266062}"/>
              </a:ext>
            </a:extLst>
          </p:cNvPr>
          <p:cNvCxnSpPr>
            <a:stCxn id="6" idx="2"/>
            <a:endCxn id="9" idx="3"/>
          </p:cNvCxnSpPr>
          <p:nvPr/>
        </p:nvCxnSpPr>
        <p:spPr>
          <a:xfrm rot="5400000">
            <a:off x="4960399" y="1778806"/>
            <a:ext cx="194982" cy="149624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8ADDD6E-CA31-A91B-867F-E0049BDE6D23}"/>
              </a:ext>
            </a:extLst>
          </p:cNvPr>
          <p:cNvCxnSpPr>
            <a:cxnSpLocks/>
            <a:stCxn id="6" idx="2"/>
            <a:endCxn id="10" idx="1"/>
          </p:cNvCxnSpPr>
          <p:nvPr/>
        </p:nvCxnSpPr>
        <p:spPr>
          <a:xfrm rot="16200000" flipH="1">
            <a:off x="6518279" y="1717166"/>
            <a:ext cx="194981" cy="161951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B834478-9F29-B67B-5A14-FAD11A11B939}"/>
              </a:ext>
            </a:extLst>
          </p:cNvPr>
          <p:cNvCxnSpPr>
            <a:cxnSpLocks/>
            <a:stCxn id="12" idx="2"/>
            <a:endCxn id="15" idx="3"/>
          </p:cNvCxnSpPr>
          <p:nvPr/>
        </p:nvCxnSpPr>
        <p:spPr>
          <a:xfrm rot="5400000">
            <a:off x="1643602" y="4198803"/>
            <a:ext cx="643216" cy="21523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817AD68-1062-4769-A620-77625F83E4B2}"/>
              </a:ext>
            </a:extLst>
          </p:cNvPr>
          <p:cNvCxnSpPr>
            <a:cxnSpLocks/>
            <a:stCxn id="12" idx="2"/>
            <a:endCxn id="16" idx="3"/>
          </p:cNvCxnSpPr>
          <p:nvPr/>
        </p:nvCxnSpPr>
        <p:spPr>
          <a:xfrm rot="5400000">
            <a:off x="1372419" y="4469986"/>
            <a:ext cx="1185583" cy="21523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031E82B-9FB7-69DA-870E-469141B20FB5}"/>
              </a:ext>
            </a:extLst>
          </p:cNvPr>
          <p:cNvCxnSpPr>
            <a:cxnSpLocks/>
            <a:stCxn id="12" idx="2"/>
            <a:endCxn id="17" idx="3"/>
          </p:cNvCxnSpPr>
          <p:nvPr/>
        </p:nvCxnSpPr>
        <p:spPr>
          <a:xfrm rot="5400000">
            <a:off x="1101235" y="4741170"/>
            <a:ext cx="1727950" cy="21523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CF5CF8F-53FB-3C8E-7518-4E4DB943D906}"/>
              </a:ext>
            </a:extLst>
          </p:cNvPr>
          <p:cNvCxnSpPr>
            <a:cxnSpLocks/>
            <a:stCxn id="12" idx="2"/>
            <a:endCxn id="18" idx="3"/>
          </p:cNvCxnSpPr>
          <p:nvPr/>
        </p:nvCxnSpPr>
        <p:spPr>
          <a:xfrm rot="5400000">
            <a:off x="837724" y="5020025"/>
            <a:ext cx="2270317" cy="19989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E4A64A32-3332-8A38-BDE8-0C9ED575C55D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 rot="5400000">
            <a:off x="3611622" y="3700648"/>
            <a:ext cx="437028" cy="100535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66591E45-518C-E4C4-FFB0-82C104F2FE4D}"/>
              </a:ext>
            </a:extLst>
          </p:cNvPr>
          <p:cNvCxnSpPr>
            <a:cxnSpLocks/>
            <a:stCxn id="13" idx="2"/>
            <a:endCxn id="20" idx="3"/>
          </p:cNvCxnSpPr>
          <p:nvPr/>
        </p:nvCxnSpPr>
        <p:spPr>
          <a:xfrm rot="5400000">
            <a:off x="3603220" y="4438558"/>
            <a:ext cx="1183341" cy="27584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340F6F18-F303-BE50-AAD3-E2EE08F402EF}"/>
              </a:ext>
            </a:extLst>
          </p:cNvPr>
          <p:cNvCxnSpPr>
            <a:cxnSpLocks/>
            <a:stCxn id="13" idx="2"/>
            <a:endCxn id="21" idx="3"/>
          </p:cNvCxnSpPr>
          <p:nvPr/>
        </p:nvCxnSpPr>
        <p:spPr>
          <a:xfrm rot="5400000">
            <a:off x="3332624" y="4708086"/>
            <a:ext cx="1723465" cy="27691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6CCE68D1-3EF1-41DC-6713-578F7D7568F7}"/>
              </a:ext>
            </a:extLst>
          </p:cNvPr>
          <p:cNvCxnSpPr>
            <a:cxnSpLocks/>
            <a:stCxn id="13" idx="2"/>
            <a:endCxn id="22" idx="1"/>
          </p:cNvCxnSpPr>
          <p:nvPr/>
        </p:nvCxnSpPr>
        <p:spPr>
          <a:xfrm rot="16200000" flipH="1">
            <a:off x="3925209" y="4392414"/>
            <a:ext cx="1181098" cy="36589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71B95999-49C1-758E-26B8-A30DEBD83176}"/>
              </a:ext>
            </a:extLst>
          </p:cNvPr>
          <p:cNvCxnSpPr>
            <a:cxnSpLocks/>
            <a:stCxn id="9" idx="1"/>
            <a:endCxn id="11" idx="3"/>
          </p:cNvCxnSpPr>
          <p:nvPr/>
        </p:nvCxnSpPr>
        <p:spPr>
          <a:xfrm rot="10800000" flipV="1">
            <a:off x="1748118" y="2624417"/>
            <a:ext cx="453214" cy="2375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A6719EAA-0F05-3F97-0DCD-4F7C69B2C885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5400000">
            <a:off x="2484895" y="2546284"/>
            <a:ext cx="358589" cy="118272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CD8613F1-3DB9-7C87-342C-35118F92854F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rot="16200000" flipH="1">
            <a:off x="3614888" y="2599015"/>
            <a:ext cx="358588" cy="107726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96ECF587-E6B9-3CA6-780C-C49484881D1A}"/>
              </a:ext>
            </a:extLst>
          </p:cNvPr>
          <p:cNvSpPr txBox="1">
            <a:spLocks/>
          </p:cNvSpPr>
          <p:nvPr/>
        </p:nvSpPr>
        <p:spPr>
          <a:xfrm>
            <a:off x="4695154" y="5499845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“False” Cedar</a:t>
            </a:r>
            <a:endParaRPr lang="en-GB" sz="1400" dirty="0"/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BA2EB879-2706-46D1-783A-7D6C34F3B036}"/>
              </a:ext>
            </a:extLst>
          </p:cNvPr>
          <p:cNvCxnSpPr>
            <a:cxnSpLocks/>
            <a:stCxn id="23" idx="1"/>
            <a:endCxn id="67" idx="1"/>
          </p:cNvCxnSpPr>
          <p:nvPr/>
        </p:nvCxnSpPr>
        <p:spPr>
          <a:xfrm rot="10800000" flipV="1">
            <a:off x="4695154" y="4628027"/>
            <a:ext cx="3550" cy="1078005"/>
          </a:xfrm>
          <a:prstGeom prst="bentConnector3">
            <a:avLst>
              <a:gd name="adj1" fmla="val 5024282"/>
            </a:avLst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0DDEE4E0-3C2C-A6A5-661E-B991470BD3CF}"/>
              </a:ext>
            </a:extLst>
          </p:cNvPr>
          <p:cNvSpPr txBox="1">
            <a:spLocks/>
          </p:cNvSpPr>
          <p:nvPr/>
        </p:nvSpPr>
        <p:spPr>
          <a:xfrm>
            <a:off x="6700288" y="3312758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Asterids</a:t>
            </a:r>
            <a:endParaRPr lang="en-GB" sz="1400" dirty="0"/>
          </a:p>
        </p:txBody>
      </p: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69DC1840-B99A-508B-4856-050EF258AE8F}"/>
              </a:ext>
            </a:extLst>
          </p:cNvPr>
          <p:cNvSpPr txBox="1">
            <a:spLocks/>
          </p:cNvSpPr>
          <p:nvPr/>
        </p:nvSpPr>
        <p:spPr>
          <a:xfrm>
            <a:off x="9170232" y="3312757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Rosids</a:t>
            </a:r>
            <a:endParaRPr lang="en-GB" sz="1400" dirty="0"/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DB52DA43-42B5-0DEA-9A88-D87324F06DB2}"/>
              </a:ext>
            </a:extLst>
          </p:cNvPr>
          <p:cNvSpPr txBox="1">
            <a:spLocks/>
          </p:cNvSpPr>
          <p:nvPr/>
        </p:nvSpPr>
        <p:spPr>
          <a:xfrm>
            <a:off x="9949120" y="2233333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Magnoliids</a:t>
            </a:r>
            <a:endParaRPr lang="en-GB" sz="1400" dirty="0"/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6C9CCD02-DD98-6FC1-B6FB-E2FFD9F65CE2}"/>
              </a:ext>
            </a:extLst>
          </p:cNvPr>
          <p:cNvCxnSpPr>
            <a:cxnSpLocks/>
            <a:stCxn id="10" idx="2"/>
            <a:endCxn id="71" idx="0"/>
          </p:cNvCxnSpPr>
          <p:nvPr/>
        </p:nvCxnSpPr>
        <p:spPr>
          <a:xfrm rot="5400000">
            <a:off x="7939924" y="2772934"/>
            <a:ext cx="354407" cy="72524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8F81D29A-72A2-0163-7E3A-3082FCD76234}"/>
              </a:ext>
            </a:extLst>
          </p:cNvPr>
          <p:cNvCxnSpPr>
            <a:cxnSpLocks/>
            <a:stCxn id="10" idx="3"/>
            <a:endCxn id="73" idx="1"/>
          </p:cNvCxnSpPr>
          <p:nvPr/>
        </p:nvCxnSpPr>
        <p:spPr>
          <a:xfrm flipV="1">
            <a:off x="9533965" y="2567269"/>
            <a:ext cx="415155" cy="5714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C95A3B90-D277-3059-62CA-583B9A43E51F}"/>
              </a:ext>
            </a:extLst>
          </p:cNvPr>
          <p:cNvCxnSpPr>
            <a:cxnSpLocks/>
            <a:stCxn id="10" idx="2"/>
            <a:endCxn id="72" idx="0"/>
          </p:cNvCxnSpPr>
          <p:nvPr/>
        </p:nvCxnSpPr>
        <p:spPr>
          <a:xfrm rot="16200000" flipH="1">
            <a:off x="9174896" y="2263202"/>
            <a:ext cx="354406" cy="174470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ontent Placeholder 2">
            <a:extLst>
              <a:ext uri="{FF2B5EF4-FFF2-40B4-BE49-F238E27FC236}">
                <a16:creationId xmlns:a16="http://schemas.microsoft.com/office/drawing/2014/main" id="{C78D1030-0F90-A018-57E7-F6D0FB225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8051" y="114561"/>
            <a:ext cx="2404850" cy="184897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Prune as:</a:t>
            </a:r>
          </a:p>
          <a:p>
            <a:pPr marL="457200" lvl="1" indent="0">
              <a:buNone/>
            </a:pPr>
            <a:r>
              <a:rPr lang="en-US" sz="1400" dirty="0"/>
              <a:t>Broadleaf</a:t>
            </a:r>
          </a:p>
          <a:p>
            <a:pPr marL="457200" lvl="1" indent="0">
              <a:buNone/>
            </a:pPr>
            <a:r>
              <a:rPr lang="en-US" sz="1400" dirty="0" err="1"/>
              <a:t>Needley</a:t>
            </a:r>
            <a:r>
              <a:rPr lang="en-US" sz="1400" dirty="0"/>
              <a:t> conifer</a:t>
            </a:r>
          </a:p>
          <a:p>
            <a:pPr marL="457200" lvl="1" indent="0">
              <a:buNone/>
            </a:pPr>
            <a:r>
              <a:rPr lang="en-US" sz="1400" dirty="0"/>
              <a:t>Spiky / scaly conifer</a:t>
            </a:r>
          </a:p>
          <a:p>
            <a:pPr marL="457200" lvl="1" indent="0">
              <a:buNone/>
            </a:pPr>
            <a:r>
              <a:rPr lang="en-US" sz="1400" dirty="0"/>
              <a:t>Special case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B920890-DF44-8284-1735-0ADC183281E5}"/>
              </a:ext>
            </a:extLst>
          </p:cNvPr>
          <p:cNvSpPr/>
          <p:nvPr/>
        </p:nvSpPr>
        <p:spPr>
          <a:xfrm>
            <a:off x="9667002" y="488901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648FC26D-195E-FFD7-1CF7-49617DFEDFB5}"/>
              </a:ext>
            </a:extLst>
          </p:cNvPr>
          <p:cNvSpPr/>
          <p:nvPr/>
        </p:nvSpPr>
        <p:spPr>
          <a:xfrm>
            <a:off x="9667002" y="81829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544266B-F319-6379-E355-5AB62FC6E111}"/>
              </a:ext>
            </a:extLst>
          </p:cNvPr>
          <p:cNvSpPr/>
          <p:nvPr/>
        </p:nvSpPr>
        <p:spPr>
          <a:xfrm>
            <a:off x="9667002" y="116904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0162DFE-5965-5454-C23C-F5AECA769F19}"/>
              </a:ext>
            </a:extLst>
          </p:cNvPr>
          <p:cNvSpPr/>
          <p:nvPr/>
        </p:nvSpPr>
        <p:spPr>
          <a:xfrm>
            <a:off x="206132" y="2525801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!</a:t>
            </a:r>
            <a:endParaRPr lang="en-GB" sz="1400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1C134F6-A111-A771-68E4-B84036461F98}"/>
              </a:ext>
            </a:extLst>
          </p:cNvPr>
          <p:cNvSpPr/>
          <p:nvPr/>
        </p:nvSpPr>
        <p:spPr>
          <a:xfrm>
            <a:off x="11137213" y="318336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DB5A115F-47AE-85F1-7F1E-12930F457BA8}"/>
              </a:ext>
            </a:extLst>
          </p:cNvPr>
          <p:cNvSpPr/>
          <p:nvPr/>
        </p:nvSpPr>
        <p:spPr>
          <a:xfrm>
            <a:off x="9856657" y="2106915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5199D31C-AFD9-D3F1-E2DE-71DE739CFB25}"/>
              </a:ext>
            </a:extLst>
          </p:cNvPr>
          <p:cNvSpPr/>
          <p:nvPr/>
        </p:nvSpPr>
        <p:spPr>
          <a:xfrm>
            <a:off x="8631297" y="3201296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8D153F3-FF10-6BC0-0F91-7C42FF778717}"/>
              </a:ext>
            </a:extLst>
          </p:cNvPr>
          <p:cNvSpPr/>
          <p:nvPr/>
        </p:nvSpPr>
        <p:spPr>
          <a:xfrm>
            <a:off x="263040" y="429462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D6BA309-EDE3-1BAA-551F-84763D0240D7}"/>
              </a:ext>
            </a:extLst>
          </p:cNvPr>
          <p:cNvSpPr/>
          <p:nvPr/>
        </p:nvSpPr>
        <p:spPr>
          <a:xfrm>
            <a:off x="249841" y="487403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E25757A-9B98-1D6A-D33C-2F85460ED8A9}"/>
              </a:ext>
            </a:extLst>
          </p:cNvPr>
          <p:cNvSpPr/>
          <p:nvPr/>
        </p:nvSpPr>
        <p:spPr>
          <a:xfrm>
            <a:off x="278918" y="5409672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476C9E2-319F-E22F-802D-B46D4B2F078D}"/>
              </a:ext>
            </a:extLst>
          </p:cNvPr>
          <p:cNvSpPr/>
          <p:nvPr/>
        </p:nvSpPr>
        <p:spPr>
          <a:xfrm>
            <a:off x="289099" y="595150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2DC598AB-94F2-ACF8-9ED6-4EC360DDF1E2}"/>
              </a:ext>
            </a:extLst>
          </p:cNvPr>
          <p:cNvSpPr/>
          <p:nvPr/>
        </p:nvSpPr>
        <p:spPr>
          <a:xfrm>
            <a:off x="2426562" y="429462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28EFB2A-E36E-568B-CB49-7A0DCFD95EA2}"/>
              </a:ext>
            </a:extLst>
          </p:cNvPr>
          <p:cNvSpPr/>
          <p:nvPr/>
        </p:nvSpPr>
        <p:spPr>
          <a:xfrm>
            <a:off x="6049685" y="430267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D092CDD-483E-F126-3EEF-82024A5B1E9D}"/>
              </a:ext>
            </a:extLst>
          </p:cNvPr>
          <p:cNvSpPr/>
          <p:nvPr/>
        </p:nvSpPr>
        <p:spPr>
          <a:xfrm>
            <a:off x="6011555" y="491064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FC73CBA-D8A1-EB4F-5ECA-93CBEF1AE0F6}"/>
              </a:ext>
            </a:extLst>
          </p:cNvPr>
          <p:cNvSpPr/>
          <p:nvPr/>
        </p:nvSpPr>
        <p:spPr>
          <a:xfrm>
            <a:off x="5996851" y="5414920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830A8DFB-BA59-87EF-DD39-F51FFD50B1AC}"/>
              </a:ext>
            </a:extLst>
          </p:cNvPr>
          <p:cNvSpPr/>
          <p:nvPr/>
        </p:nvSpPr>
        <p:spPr>
          <a:xfrm>
            <a:off x="2426562" y="4874585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42FA829A-19FE-F6CE-F72D-E38A8F882134}"/>
              </a:ext>
            </a:extLst>
          </p:cNvPr>
          <p:cNvSpPr/>
          <p:nvPr/>
        </p:nvSpPr>
        <p:spPr>
          <a:xfrm>
            <a:off x="2413584" y="541716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F1D7217-6D7C-5ECA-AA92-4E546086CBB3}"/>
              </a:ext>
            </a:extLst>
          </p:cNvPr>
          <p:cNvSpPr/>
          <p:nvPr/>
        </p:nvSpPr>
        <p:spPr>
          <a:xfrm>
            <a:off x="9669542" y="152316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!</a:t>
            </a:r>
            <a:endParaRPr lang="en-GB" sz="1400" dirty="0"/>
          </a:p>
        </p:txBody>
      </p:sp>
      <p:sp>
        <p:nvSpPr>
          <p:cNvPr id="119" name="Content Placeholder 2">
            <a:extLst>
              <a:ext uri="{FF2B5EF4-FFF2-40B4-BE49-F238E27FC236}">
                <a16:creationId xmlns:a16="http://schemas.microsoft.com/office/drawing/2014/main" id="{6A0B49CB-379A-12BD-6B96-377039B7E00B}"/>
              </a:ext>
            </a:extLst>
          </p:cNvPr>
          <p:cNvSpPr txBox="1">
            <a:spLocks/>
          </p:cNvSpPr>
          <p:nvPr/>
        </p:nvSpPr>
        <p:spPr>
          <a:xfrm>
            <a:off x="6595573" y="442295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Ash</a:t>
            </a:r>
            <a:endParaRPr lang="en-GB" sz="1400" dirty="0"/>
          </a:p>
        </p:txBody>
      </p:sp>
      <p:sp>
        <p:nvSpPr>
          <p:cNvPr id="120" name="Content Placeholder 2">
            <a:extLst>
              <a:ext uri="{FF2B5EF4-FFF2-40B4-BE49-F238E27FC236}">
                <a16:creationId xmlns:a16="http://schemas.microsoft.com/office/drawing/2014/main" id="{AF78E1B9-2672-184F-8164-5A0F9EAC8239}"/>
              </a:ext>
            </a:extLst>
          </p:cNvPr>
          <p:cNvSpPr txBox="1">
            <a:spLocks/>
          </p:cNvSpPr>
          <p:nvPr/>
        </p:nvSpPr>
        <p:spPr>
          <a:xfrm>
            <a:off x="6589309" y="4974462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Elder</a:t>
            </a:r>
            <a:endParaRPr lang="en-GB" sz="1400" dirty="0"/>
          </a:p>
        </p:txBody>
      </p:sp>
      <p:sp>
        <p:nvSpPr>
          <p:cNvPr id="121" name="Content Placeholder 2">
            <a:extLst>
              <a:ext uri="{FF2B5EF4-FFF2-40B4-BE49-F238E27FC236}">
                <a16:creationId xmlns:a16="http://schemas.microsoft.com/office/drawing/2014/main" id="{94E394B5-AB30-6E20-166F-85C6B0F54359}"/>
              </a:ext>
            </a:extLst>
          </p:cNvPr>
          <p:cNvSpPr txBox="1">
            <a:spLocks/>
          </p:cNvSpPr>
          <p:nvPr/>
        </p:nvSpPr>
        <p:spPr>
          <a:xfrm>
            <a:off x="10571715" y="442183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Oak</a:t>
            </a:r>
            <a:endParaRPr lang="en-GB" sz="1400" dirty="0"/>
          </a:p>
        </p:txBody>
      </p:sp>
      <p:sp>
        <p:nvSpPr>
          <p:cNvPr id="133" name="Content Placeholder 2">
            <a:extLst>
              <a:ext uri="{FF2B5EF4-FFF2-40B4-BE49-F238E27FC236}">
                <a16:creationId xmlns:a16="http://schemas.microsoft.com/office/drawing/2014/main" id="{384469BA-51F4-5E1B-BD53-03C70682860B}"/>
              </a:ext>
            </a:extLst>
          </p:cNvPr>
          <p:cNvSpPr txBox="1">
            <a:spLocks/>
          </p:cNvSpPr>
          <p:nvPr/>
        </p:nvSpPr>
        <p:spPr>
          <a:xfrm>
            <a:off x="10571715" y="4974462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Maple</a:t>
            </a:r>
            <a:endParaRPr lang="en-GB" sz="1400" dirty="0"/>
          </a:p>
        </p:txBody>
      </p:sp>
      <p:sp>
        <p:nvSpPr>
          <p:cNvPr id="134" name="Content Placeholder 2">
            <a:extLst>
              <a:ext uri="{FF2B5EF4-FFF2-40B4-BE49-F238E27FC236}">
                <a16:creationId xmlns:a16="http://schemas.microsoft.com/office/drawing/2014/main" id="{ACF38C7D-DB28-7885-C758-38E27A2C3D13}"/>
              </a:ext>
            </a:extLst>
          </p:cNvPr>
          <p:cNvSpPr txBox="1">
            <a:spLocks/>
          </p:cNvSpPr>
          <p:nvPr/>
        </p:nvSpPr>
        <p:spPr>
          <a:xfrm>
            <a:off x="10571715" y="5506574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Lime</a:t>
            </a:r>
            <a:endParaRPr lang="en-GB" sz="1400" dirty="0"/>
          </a:p>
        </p:txBody>
      </p:sp>
      <p:sp>
        <p:nvSpPr>
          <p:cNvPr id="135" name="Content Placeholder 2">
            <a:extLst>
              <a:ext uri="{FF2B5EF4-FFF2-40B4-BE49-F238E27FC236}">
                <a16:creationId xmlns:a16="http://schemas.microsoft.com/office/drawing/2014/main" id="{7551F0EE-826B-4523-A160-C74E81163FD1}"/>
              </a:ext>
            </a:extLst>
          </p:cNvPr>
          <p:cNvSpPr txBox="1">
            <a:spLocks/>
          </p:cNvSpPr>
          <p:nvPr/>
        </p:nvSpPr>
        <p:spPr>
          <a:xfrm>
            <a:off x="10571715" y="6038686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Beech</a:t>
            </a:r>
            <a:endParaRPr lang="en-GB" sz="1400" dirty="0"/>
          </a:p>
        </p:txBody>
      </p:sp>
      <p:sp>
        <p:nvSpPr>
          <p:cNvPr id="136" name="Content Placeholder 2">
            <a:extLst>
              <a:ext uri="{FF2B5EF4-FFF2-40B4-BE49-F238E27FC236}">
                <a16:creationId xmlns:a16="http://schemas.microsoft.com/office/drawing/2014/main" id="{43EDBDEE-2E5E-1976-E182-FD2B8FB575B5}"/>
              </a:ext>
            </a:extLst>
          </p:cNvPr>
          <p:cNvSpPr txBox="1">
            <a:spLocks/>
          </p:cNvSpPr>
          <p:nvPr/>
        </p:nvSpPr>
        <p:spPr>
          <a:xfrm>
            <a:off x="8477983" y="442183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(Crab) Apple</a:t>
            </a:r>
            <a:endParaRPr lang="en-GB" sz="1400" dirty="0"/>
          </a:p>
        </p:txBody>
      </p:sp>
      <p:sp>
        <p:nvSpPr>
          <p:cNvPr id="137" name="Content Placeholder 2">
            <a:extLst>
              <a:ext uri="{FF2B5EF4-FFF2-40B4-BE49-F238E27FC236}">
                <a16:creationId xmlns:a16="http://schemas.microsoft.com/office/drawing/2014/main" id="{41013A49-4B48-44FB-D1C4-0C940AF23743}"/>
              </a:ext>
            </a:extLst>
          </p:cNvPr>
          <p:cNvSpPr txBox="1">
            <a:spLocks/>
          </p:cNvSpPr>
          <p:nvPr/>
        </p:nvSpPr>
        <p:spPr>
          <a:xfrm>
            <a:off x="8474314" y="4974462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Elm</a:t>
            </a:r>
            <a:endParaRPr lang="en-GB" sz="1400" dirty="0"/>
          </a:p>
        </p:txBody>
      </p:sp>
      <p:sp>
        <p:nvSpPr>
          <p:cNvPr id="138" name="Content Placeholder 2">
            <a:extLst>
              <a:ext uri="{FF2B5EF4-FFF2-40B4-BE49-F238E27FC236}">
                <a16:creationId xmlns:a16="http://schemas.microsoft.com/office/drawing/2014/main" id="{A338DEB1-8EA1-3FA0-86E3-7CD6C08E7FC5}"/>
              </a:ext>
            </a:extLst>
          </p:cNvPr>
          <p:cNvSpPr txBox="1">
            <a:spLocks/>
          </p:cNvSpPr>
          <p:nvPr/>
        </p:nvSpPr>
        <p:spPr>
          <a:xfrm>
            <a:off x="6589309" y="5506573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Rhododendron</a:t>
            </a:r>
            <a:endParaRPr lang="en-GB" sz="1400" dirty="0"/>
          </a:p>
        </p:txBody>
      </p:sp>
      <p:sp>
        <p:nvSpPr>
          <p:cNvPr id="139" name="Content Placeholder 2">
            <a:extLst>
              <a:ext uri="{FF2B5EF4-FFF2-40B4-BE49-F238E27FC236}">
                <a16:creationId xmlns:a16="http://schemas.microsoft.com/office/drawing/2014/main" id="{859D490C-A125-8273-608D-EC6BD9FFFC44}"/>
              </a:ext>
            </a:extLst>
          </p:cNvPr>
          <p:cNvSpPr txBox="1">
            <a:spLocks/>
          </p:cNvSpPr>
          <p:nvPr/>
        </p:nvSpPr>
        <p:spPr>
          <a:xfrm>
            <a:off x="6599103" y="618387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Azalea</a:t>
            </a:r>
            <a:endParaRPr lang="en-GB" sz="1400" dirty="0"/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A1C383C3-11B8-83C5-BD3D-5A3AEDADF9AA}"/>
              </a:ext>
            </a:extLst>
          </p:cNvPr>
          <p:cNvCxnSpPr>
            <a:cxnSpLocks/>
            <a:stCxn id="71" idx="1"/>
            <a:endCxn id="119" idx="1"/>
          </p:cNvCxnSpPr>
          <p:nvPr/>
        </p:nvCxnSpPr>
        <p:spPr>
          <a:xfrm rot="10800000" flipV="1">
            <a:off x="6595574" y="3646694"/>
            <a:ext cx="104715" cy="982452"/>
          </a:xfrm>
          <a:prstGeom prst="bentConnector3">
            <a:avLst>
              <a:gd name="adj1" fmla="val 31830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DB9F6D99-32CC-378F-901D-F18B198ADA7A}"/>
              </a:ext>
            </a:extLst>
          </p:cNvPr>
          <p:cNvCxnSpPr>
            <a:cxnSpLocks/>
            <a:stCxn id="71" idx="1"/>
            <a:endCxn id="138" idx="1"/>
          </p:cNvCxnSpPr>
          <p:nvPr/>
        </p:nvCxnSpPr>
        <p:spPr>
          <a:xfrm rot="10800000" flipV="1">
            <a:off x="6589310" y="3646693"/>
            <a:ext cx="110979" cy="2066067"/>
          </a:xfrm>
          <a:prstGeom prst="bentConnector3">
            <a:avLst>
              <a:gd name="adj1" fmla="val 30598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08598CEA-087A-7D91-9CB3-91C61FA317CD}"/>
              </a:ext>
            </a:extLst>
          </p:cNvPr>
          <p:cNvCxnSpPr>
            <a:cxnSpLocks/>
            <a:stCxn id="71" idx="1"/>
            <a:endCxn id="120" idx="1"/>
          </p:cNvCxnSpPr>
          <p:nvPr/>
        </p:nvCxnSpPr>
        <p:spPr>
          <a:xfrm rot="10800000" flipV="1">
            <a:off x="6589310" y="3646694"/>
            <a:ext cx="110979" cy="1533956"/>
          </a:xfrm>
          <a:prstGeom prst="bentConnector3">
            <a:avLst>
              <a:gd name="adj1" fmla="val 30598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8D3749FB-26D5-08CB-FE43-63FA2BD59924}"/>
              </a:ext>
            </a:extLst>
          </p:cNvPr>
          <p:cNvCxnSpPr>
            <a:cxnSpLocks/>
            <a:stCxn id="138" idx="2"/>
            <a:endCxn id="139" idx="0"/>
          </p:cNvCxnSpPr>
          <p:nvPr/>
        </p:nvCxnSpPr>
        <p:spPr>
          <a:xfrm rot="16200000" flipH="1">
            <a:off x="7191251" y="6046516"/>
            <a:ext cx="264930" cy="979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41489CB7-C7DC-9FA4-7F59-F8CC5761246B}"/>
              </a:ext>
            </a:extLst>
          </p:cNvPr>
          <p:cNvCxnSpPr>
            <a:cxnSpLocks/>
            <a:stCxn id="72" idx="2"/>
            <a:endCxn id="121" idx="1"/>
          </p:cNvCxnSpPr>
          <p:nvPr/>
        </p:nvCxnSpPr>
        <p:spPr>
          <a:xfrm rot="16200000" flipH="1">
            <a:off x="10074384" y="4130695"/>
            <a:ext cx="647398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ADA4AFFB-66D9-9F81-D0B1-B436FC8C407D}"/>
              </a:ext>
            </a:extLst>
          </p:cNvPr>
          <p:cNvCxnSpPr>
            <a:cxnSpLocks/>
            <a:stCxn id="72" idx="2"/>
            <a:endCxn id="133" idx="1"/>
          </p:cNvCxnSpPr>
          <p:nvPr/>
        </p:nvCxnSpPr>
        <p:spPr>
          <a:xfrm rot="16200000" flipH="1">
            <a:off x="9798072" y="4407007"/>
            <a:ext cx="1200022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CC262CF1-9F99-A9B2-CF18-213C10923F91}"/>
              </a:ext>
            </a:extLst>
          </p:cNvPr>
          <p:cNvCxnSpPr>
            <a:cxnSpLocks/>
            <a:stCxn id="72" idx="2"/>
            <a:endCxn id="134" idx="1"/>
          </p:cNvCxnSpPr>
          <p:nvPr/>
        </p:nvCxnSpPr>
        <p:spPr>
          <a:xfrm rot="16200000" flipH="1">
            <a:off x="9532016" y="4673063"/>
            <a:ext cx="1732134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AB0AE898-79B8-AF34-F775-F5B7626F1C6D}"/>
              </a:ext>
            </a:extLst>
          </p:cNvPr>
          <p:cNvCxnSpPr>
            <a:cxnSpLocks/>
            <a:endCxn id="135" idx="1"/>
          </p:cNvCxnSpPr>
          <p:nvPr/>
        </p:nvCxnSpPr>
        <p:spPr>
          <a:xfrm rot="16200000" flipH="1">
            <a:off x="9276121" y="4949280"/>
            <a:ext cx="2243924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63D2233A-F09A-9401-4DF3-851B6CD4C4C8}"/>
              </a:ext>
            </a:extLst>
          </p:cNvPr>
          <p:cNvCxnSpPr>
            <a:cxnSpLocks/>
            <a:stCxn id="72" idx="2"/>
            <a:endCxn id="136" idx="3"/>
          </p:cNvCxnSpPr>
          <p:nvPr/>
        </p:nvCxnSpPr>
        <p:spPr>
          <a:xfrm rot="5400000">
            <a:off x="9757028" y="4160603"/>
            <a:ext cx="647398" cy="28744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BAE418C1-2E0E-B084-512F-A2E87091A233}"/>
              </a:ext>
            </a:extLst>
          </p:cNvPr>
          <p:cNvCxnSpPr>
            <a:cxnSpLocks/>
            <a:stCxn id="72" idx="2"/>
            <a:endCxn id="137" idx="3"/>
          </p:cNvCxnSpPr>
          <p:nvPr/>
        </p:nvCxnSpPr>
        <p:spPr>
          <a:xfrm rot="5400000">
            <a:off x="9478881" y="4435080"/>
            <a:ext cx="1200022" cy="29111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Content Placeholder 2">
            <a:extLst>
              <a:ext uri="{FF2B5EF4-FFF2-40B4-BE49-F238E27FC236}">
                <a16:creationId xmlns:a16="http://schemas.microsoft.com/office/drawing/2014/main" id="{236F9850-A888-332F-3FC5-710BA24B16BE}"/>
              </a:ext>
            </a:extLst>
          </p:cNvPr>
          <p:cNvSpPr txBox="1">
            <a:spLocks/>
          </p:cNvSpPr>
          <p:nvPr/>
        </p:nvSpPr>
        <p:spPr>
          <a:xfrm>
            <a:off x="8477982" y="5506572"/>
            <a:ext cx="1459019" cy="1089681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Prunus:</a:t>
            </a:r>
            <a:br>
              <a:rPr lang="en-US" sz="1400" dirty="0"/>
            </a:br>
            <a:r>
              <a:rPr lang="en-US" sz="1400" dirty="0"/>
              <a:t>Cherry, Plum, Apricot, </a:t>
            </a:r>
            <a:r>
              <a:rPr lang="en-US" sz="1400" dirty="0" err="1"/>
              <a:t>etc</a:t>
            </a:r>
            <a:endParaRPr lang="en-GB" sz="1400" dirty="0"/>
          </a:p>
        </p:txBody>
      </p: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A67C616A-0F41-2269-7A8D-72C4CA85891D}"/>
              </a:ext>
            </a:extLst>
          </p:cNvPr>
          <p:cNvCxnSpPr>
            <a:cxnSpLocks/>
            <a:stCxn id="72" idx="2"/>
            <a:endCxn id="174" idx="3"/>
          </p:cNvCxnSpPr>
          <p:nvPr/>
        </p:nvCxnSpPr>
        <p:spPr>
          <a:xfrm rot="5400000">
            <a:off x="9045334" y="4872295"/>
            <a:ext cx="2070785" cy="28745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495920F-608D-4031-F227-398F99555849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48880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642709" y="-310166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Wiring a Bonsai Pot</a:t>
            </a:r>
            <a:br>
              <a:rPr lang="en-US" dirty="0"/>
            </a:br>
            <a:r>
              <a:rPr lang="en-US" sz="2800" dirty="0"/>
              <a:t>What could go wrong?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6E04AE0-7F6E-3209-9ABD-73480984CE23}"/>
              </a:ext>
            </a:extLst>
          </p:cNvPr>
          <p:cNvSpPr/>
          <p:nvPr/>
        </p:nvSpPr>
        <p:spPr>
          <a:xfrm>
            <a:off x="969787" y="2896293"/>
            <a:ext cx="2756647" cy="171375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59FC436-FBC8-C200-05EC-77B212162561}"/>
              </a:ext>
            </a:extLst>
          </p:cNvPr>
          <p:cNvSpPr/>
          <p:nvPr/>
        </p:nvSpPr>
        <p:spPr>
          <a:xfrm>
            <a:off x="1144598" y="3092769"/>
            <a:ext cx="2407024" cy="13208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817C04-335D-7557-74D9-0BF47A65E2C5}"/>
              </a:ext>
            </a:extLst>
          </p:cNvPr>
          <p:cNvSpPr/>
          <p:nvPr/>
        </p:nvSpPr>
        <p:spPr>
          <a:xfrm rot="5400000">
            <a:off x="1862715" y="3294667"/>
            <a:ext cx="943896" cy="943896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735D05-10DD-BA3B-5D27-89DF969441B9}"/>
              </a:ext>
            </a:extLst>
          </p:cNvPr>
          <p:cNvSpPr/>
          <p:nvPr/>
        </p:nvSpPr>
        <p:spPr>
          <a:xfrm rot="5400000">
            <a:off x="1998486" y="3430439"/>
            <a:ext cx="672353" cy="672353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754F60-6732-D235-D782-A8436C7B6DE9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 flipV="1">
            <a:off x="1998486" y="3766615"/>
            <a:ext cx="672353" cy="1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410DA4-A247-5F3E-A06F-F7E8439164C4}"/>
              </a:ext>
            </a:extLst>
          </p:cNvPr>
          <p:cNvCxnSpPr>
            <a:cxnSpLocks/>
          </p:cNvCxnSpPr>
          <p:nvPr/>
        </p:nvCxnSpPr>
        <p:spPr>
          <a:xfrm rot="5400000">
            <a:off x="2171999" y="4211670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DB57BE-6F85-80F4-807E-4FC815181512}"/>
              </a:ext>
            </a:extLst>
          </p:cNvPr>
          <p:cNvCxnSpPr>
            <a:cxnSpLocks/>
          </p:cNvCxnSpPr>
          <p:nvPr/>
        </p:nvCxnSpPr>
        <p:spPr>
          <a:xfrm rot="5400000">
            <a:off x="2172472" y="3294667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A4B71D3-413B-0D1D-3EE9-9CEEA61C86B3}"/>
              </a:ext>
            </a:extLst>
          </p:cNvPr>
          <p:cNvSpPr txBox="1">
            <a:spLocks/>
          </p:cNvSpPr>
          <p:nvPr/>
        </p:nvSpPr>
        <p:spPr>
          <a:xfrm>
            <a:off x="677334" y="1765807"/>
            <a:ext cx="3782124" cy="7288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/>
              <a:t>Mesh &amp; Staple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(Plastic mesh, 2mm alum. wire)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11E81AF-E7BB-EBA8-971F-BF4A2EE8C7EB}"/>
              </a:ext>
            </a:extLst>
          </p:cNvPr>
          <p:cNvSpPr/>
          <p:nvPr/>
        </p:nvSpPr>
        <p:spPr>
          <a:xfrm>
            <a:off x="5455036" y="2896293"/>
            <a:ext cx="2756647" cy="171375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FD1B102-EECA-4B77-8336-93A9141DC4EB}"/>
              </a:ext>
            </a:extLst>
          </p:cNvPr>
          <p:cNvSpPr/>
          <p:nvPr/>
        </p:nvSpPr>
        <p:spPr>
          <a:xfrm>
            <a:off x="5629847" y="3092769"/>
            <a:ext cx="2407024" cy="13208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B1E828-6DBE-E3E4-A1C0-652C66E2EFF8}"/>
              </a:ext>
            </a:extLst>
          </p:cNvPr>
          <p:cNvSpPr/>
          <p:nvPr/>
        </p:nvSpPr>
        <p:spPr>
          <a:xfrm rot="5400000">
            <a:off x="6347964" y="3294667"/>
            <a:ext cx="943896" cy="943896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769894A-17F9-B18E-4296-AA15240CDBA8}"/>
              </a:ext>
            </a:extLst>
          </p:cNvPr>
          <p:cNvSpPr/>
          <p:nvPr/>
        </p:nvSpPr>
        <p:spPr>
          <a:xfrm rot="5400000">
            <a:off x="6483735" y="3430439"/>
            <a:ext cx="672353" cy="672353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E373AD-6B80-9B02-0738-E1D8B5A9F4C0}"/>
              </a:ext>
            </a:extLst>
          </p:cNvPr>
          <p:cNvCxnSpPr>
            <a:stCxn id="17" idx="2"/>
          </p:cNvCxnSpPr>
          <p:nvPr/>
        </p:nvCxnSpPr>
        <p:spPr>
          <a:xfrm rot="5400000" flipV="1">
            <a:off x="6483735" y="3766615"/>
            <a:ext cx="672353" cy="1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BC597F-FDC2-E749-CDA9-E82598A36F8F}"/>
              </a:ext>
            </a:extLst>
          </p:cNvPr>
          <p:cNvCxnSpPr>
            <a:cxnSpLocks/>
          </p:cNvCxnSpPr>
          <p:nvPr/>
        </p:nvCxnSpPr>
        <p:spPr>
          <a:xfrm rot="5400000">
            <a:off x="6657248" y="4211670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D006556-8608-6A0A-B228-EBB606A13F2D}"/>
              </a:ext>
            </a:extLst>
          </p:cNvPr>
          <p:cNvCxnSpPr>
            <a:cxnSpLocks/>
          </p:cNvCxnSpPr>
          <p:nvPr/>
        </p:nvCxnSpPr>
        <p:spPr>
          <a:xfrm rot="5400000">
            <a:off x="6657721" y="3294667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611E626-EA52-751A-4E30-66F8E7A09D2F}"/>
              </a:ext>
            </a:extLst>
          </p:cNvPr>
          <p:cNvSpPr txBox="1">
            <a:spLocks/>
          </p:cNvSpPr>
          <p:nvPr/>
        </p:nvSpPr>
        <p:spPr>
          <a:xfrm>
            <a:off x="5090581" y="1761564"/>
            <a:ext cx="4728668" cy="7245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/>
              <a:t>Guy wires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(1.5mm alum. wire x 2)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3CC1F30-384E-4767-41A8-A9EC83EC9A12}"/>
              </a:ext>
            </a:extLst>
          </p:cNvPr>
          <p:cNvCxnSpPr>
            <a:cxnSpLocks/>
          </p:cNvCxnSpPr>
          <p:nvPr/>
        </p:nvCxnSpPr>
        <p:spPr>
          <a:xfrm>
            <a:off x="1467394" y="2818303"/>
            <a:ext cx="853820" cy="93439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FF03EB65-89B9-0E14-1095-1CF0D71519C3}"/>
              </a:ext>
            </a:extLst>
          </p:cNvPr>
          <p:cNvSpPr txBox="1">
            <a:spLocks/>
          </p:cNvSpPr>
          <p:nvPr/>
        </p:nvSpPr>
        <p:spPr>
          <a:xfrm>
            <a:off x="2422102" y="2576433"/>
            <a:ext cx="2259040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below mesh &amp; pot</a:t>
            </a:r>
            <a:endParaRPr lang="en-US" sz="1400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2334840D-6E5D-E52D-A497-AB06B4935C05}"/>
              </a:ext>
            </a:extLst>
          </p:cNvPr>
          <p:cNvSpPr txBox="1">
            <a:spLocks/>
          </p:cNvSpPr>
          <p:nvPr/>
        </p:nvSpPr>
        <p:spPr>
          <a:xfrm>
            <a:off x="561017" y="2576433"/>
            <a:ext cx="2259040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above mesh</a:t>
            </a:r>
            <a:endParaRPr lang="en-US" sz="14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3B9D37-2439-C38B-6CBA-9549F4A70B69}"/>
              </a:ext>
            </a:extLst>
          </p:cNvPr>
          <p:cNvCxnSpPr>
            <a:cxnSpLocks/>
          </p:cNvCxnSpPr>
          <p:nvPr/>
        </p:nvCxnSpPr>
        <p:spPr>
          <a:xfrm flipH="1">
            <a:off x="2386571" y="2809491"/>
            <a:ext cx="823886" cy="39607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E069F8E-E3BB-A2B4-6D70-EA182BC691B9}"/>
              </a:ext>
            </a:extLst>
          </p:cNvPr>
          <p:cNvCxnSpPr>
            <a:cxnSpLocks/>
          </p:cNvCxnSpPr>
          <p:nvPr/>
        </p:nvCxnSpPr>
        <p:spPr>
          <a:xfrm flipH="1">
            <a:off x="2386571" y="2814263"/>
            <a:ext cx="1202069" cy="148728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61DE2D4-144E-728E-7E14-884AA8D1F715}"/>
              </a:ext>
            </a:extLst>
          </p:cNvPr>
          <p:cNvCxnSpPr>
            <a:cxnSpLocks/>
          </p:cNvCxnSpPr>
          <p:nvPr/>
        </p:nvCxnSpPr>
        <p:spPr>
          <a:xfrm flipV="1">
            <a:off x="6653263" y="3562059"/>
            <a:ext cx="337565" cy="2161"/>
          </a:xfrm>
          <a:prstGeom prst="line">
            <a:avLst/>
          </a:prstGeom>
          <a:ln w="317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34BA1C4-23FB-877A-1EA3-02AEEF9772E4}"/>
              </a:ext>
            </a:extLst>
          </p:cNvPr>
          <p:cNvCxnSpPr>
            <a:cxnSpLocks/>
          </p:cNvCxnSpPr>
          <p:nvPr/>
        </p:nvCxnSpPr>
        <p:spPr>
          <a:xfrm>
            <a:off x="5174274" y="3330703"/>
            <a:ext cx="1476264" cy="23042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F095F32-98B4-816D-5C58-687813A63259}"/>
              </a:ext>
            </a:extLst>
          </p:cNvPr>
          <p:cNvCxnSpPr>
            <a:cxnSpLocks/>
          </p:cNvCxnSpPr>
          <p:nvPr/>
        </p:nvCxnSpPr>
        <p:spPr>
          <a:xfrm flipH="1">
            <a:off x="6984429" y="3339787"/>
            <a:ext cx="1939464" cy="226296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101BD3A-9CBD-A901-BF26-3A3859C489DC}"/>
              </a:ext>
            </a:extLst>
          </p:cNvPr>
          <p:cNvCxnSpPr>
            <a:cxnSpLocks/>
          </p:cNvCxnSpPr>
          <p:nvPr/>
        </p:nvCxnSpPr>
        <p:spPr>
          <a:xfrm>
            <a:off x="6067945" y="2818303"/>
            <a:ext cx="656203" cy="72968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9C917727-F7BF-5535-8328-69280EDAD674}"/>
              </a:ext>
            </a:extLst>
          </p:cNvPr>
          <p:cNvSpPr txBox="1">
            <a:spLocks/>
          </p:cNvSpPr>
          <p:nvPr/>
        </p:nvSpPr>
        <p:spPr>
          <a:xfrm>
            <a:off x="7083743" y="2576433"/>
            <a:ext cx="3601788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above mesh &amp; along sides of pot</a:t>
            </a:r>
            <a:endParaRPr lang="en-US" sz="1400" dirty="0"/>
          </a:p>
        </p:txBody>
      </p: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C60A51E7-39E8-99C3-198F-1C90B3CE7E7C}"/>
              </a:ext>
            </a:extLst>
          </p:cNvPr>
          <p:cNvSpPr txBox="1">
            <a:spLocks/>
          </p:cNvSpPr>
          <p:nvPr/>
        </p:nvSpPr>
        <p:spPr>
          <a:xfrm>
            <a:off x="5161568" y="2576433"/>
            <a:ext cx="2259040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below mesh</a:t>
            </a:r>
            <a:endParaRPr lang="en-US" sz="14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050A6AB-7CA5-BAB9-F2E9-94D19B145E91}"/>
              </a:ext>
            </a:extLst>
          </p:cNvPr>
          <p:cNvCxnSpPr>
            <a:cxnSpLocks/>
          </p:cNvCxnSpPr>
          <p:nvPr/>
        </p:nvCxnSpPr>
        <p:spPr>
          <a:xfrm flipH="1">
            <a:off x="6124935" y="2809491"/>
            <a:ext cx="1686073" cy="62001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1D53113-3E76-D57D-38CA-49E7E9299371}"/>
              </a:ext>
            </a:extLst>
          </p:cNvPr>
          <p:cNvCxnSpPr>
            <a:cxnSpLocks/>
          </p:cNvCxnSpPr>
          <p:nvPr/>
        </p:nvCxnSpPr>
        <p:spPr>
          <a:xfrm flipH="1">
            <a:off x="7784490" y="2814263"/>
            <a:ext cx="404701" cy="62801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D49A3499-174F-4BBD-0755-68D200AEEBDB}"/>
              </a:ext>
            </a:extLst>
          </p:cNvPr>
          <p:cNvSpPr/>
          <p:nvPr/>
        </p:nvSpPr>
        <p:spPr>
          <a:xfrm>
            <a:off x="1317982" y="5119423"/>
            <a:ext cx="2058070" cy="103231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4D6F330E-B1F6-760C-6225-23B5FCFA0D51}"/>
              </a:ext>
            </a:extLst>
          </p:cNvPr>
          <p:cNvSpPr/>
          <p:nvPr/>
        </p:nvSpPr>
        <p:spPr>
          <a:xfrm>
            <a:off x="1411660" y="5119423"/>
            <a:ext cx="1872934" cy="94321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8656620-5B3F-801D-2962-C390E69856FA}"/>
              </a:ext>
            </a:extLst>
          </p:cNvPr>
          <p:cNvSpPr/>
          <p:nvPr/>
        </p:nvSpPr>
        <p:spPr>
          <a:xfrm>
            <a:off x="1236710" y="5167314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0F3D925-1143-12DB-BA8E-DEB68214AA02}"/>
              </a:ext>
            </a:extLst>
          </p:cNvPr>
          <p:cNvSpPr/>
          <p:nvPr/>
        </p:nvSpPr>
        <p:spPr>
          <a:xfrm>
            <a:off x="3284595" y="5167314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D52FBFA-6DE1-9E2E-18EC-A407FF11E26B}"/>
              </a:ext>
            </a:extLst>
          </p:cNvPr>
          <p:cNvSpPr/>
          <p:nvPr/>
        </p:nvSpPr>
        <p:spPr>
          <a:xfrm>
            <a:off x="1144597" y="5084936"/>
            <a:ext cx="2365343" cy="164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DFED797-D4F0-0F15-4909-7D05BF37ED38}"/>
              </a:ext>
            </a:extLst>
          </p:cNvPr>
          <p:cNvSpPr/>
          <p:nvPr/>
        </p:nvSpPr>
        <p:spPr>
          <a:xfrm>
            <a:off x="2000265" y="6058840"/>
            <a:ext cx="672353" cy="117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93D89EC-EE58-629B-D333-B7B138982BA4}"/>
              </a:ext>
            </a:extLst>
          </p:cNvPr>
          <p:cNvSpPr/>
          <p:nvPr/>
        </p:nvSpPr>
        <p:spPr>
          <a:xfrm>
            <a:off x="1864493" y="6007896"/>
            <a:ext cx="943896" cy="50943"/>
          </a:xfrm>
          <a:prstGeom prst="rect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2B817EB-8B6E-E4D2-C1F5-88E277151700}"/>
              </a:ext>
            </a:extLst>
          </p:cNvPr>
          <p:cNvCxnSpPr>
            <a:cxnSpLocks/>
          </p:cNvCxnSpPr>
          <p:nvPr/>
        </p:nvCxnSpPr>
        <p:spPr>
          <a:xfrm>
            <a:off x="2627920" y="6174879"/>
            <a:ext cx="312762" cy="0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038CE37-FDEF-C42B-C23F-FC6EAE25381A}"/>
              </a:ext>
            </a:extLst>
          </p:cNvPr>
          <p:cNvCxnSpPr>
            <a:cxnSpLocks/>
          </p:cNvCxnSpPr>
          <p:nvPr/>
        </p:nvCxnSpPr>
        <p:spPr>
          <a:xfrm>
            <a:off x="1698349" y="6174406"/>
            <a:ext cx="343055" cy="0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58226BC-C27D-E220-3517-4F2CB38232DA}"/>
              </a:ext>
            </a:extLst>
          </p:cNvPr>
          <p:cNvCxnSpPr>
            <a:cxnSpLocks/>
          </p:cNvCxnSpPr>
          <p:nvPr/>
        </p:nvCxnSpPr>
        <p:spPr>
          <a:xfrm flipV="1">
            <a:off x="2041404" y="5982052"/>
            <a:ext cx="0" cy="187934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5481D82-AE5F-DC0A-16A2-0C0DDEFAFAB2}"/>
              </a:ext>
            </a:extLst>
          </p:cNvPr>
          <p:cNvCxnSpPr>
            <a:cxnSpLocks/>
          </p:cNvCxnSpPr>
          <p:nvPr/>
        </p:nvCxnSpPr>
        <p:spPr>
          <a:xfrm flipV="1">
            <a:off x="2627920" y="5982052"/>
            <a:ext cx="0" cy="187934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A9D9ACE-6611-C8B9-333B-BFB3BD34D77C}"/>
              </a:ext>
            </a:extLst>
          </p:cNvPr>
          <p:cNvCxnSpPr>
            <a:cxnSpLocks/>
          </p:cNvCxnSpPr>
          <p:nvPr/>
        </p:nvCxnSpPr>
        <p:spPr>
          <a:xfrm>
            <a:off x="2041404" y="5976084"/>
            <a:ext cx="586516" cy="3797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D18A0AF8-0EFD-8EDC-056D-94AFB7B485FB}"/>
              </a:ext>
            </a:extLst>
          </p:cNvPr>
          <p:cNvSpPr/>
          <p:nvPr/>
        </p:nvSpPr>
        <p:spPr>
          <a:xfrm>
            <a:off x="5493692" y="5119423"/>
            <a:ext cx="2589940" cy="103231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4C5ECD66-F919-348D-F236-F9AF8A60F638}"/>
              </a:ext>
            </a:extLst>
          </p:cNvPr>
          <p:cNvSpPr/>
          <p:nvPr/>
        </p:nvSpPr>
        <p:spPr>
          <a:xfrm>
            <a:off x="5585150" y="5119423"/>
            <a:ext cx="2407024" cy="94321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1856209A-F215-216B-22CE-75185813DF31}"/>
              </a:ext>
            </a:extLst>
          </p:cNvPr>
          <p:cNvSpPr/>
          <p:nvPr/>
        </p:nvSpPr>
        <p:spPr>
          <a:xfrm>
            <a:off x="5414618" y="5171433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C13E42A6-4E79-79EE-6202-A0A2E824B4E8}"/>
              </a:ext>
            </a:extLst>
          </p:cNvPr>
          <p:cNvSpPr/>
          <p:nvPr/>
        </p:nvSpPr>
        <p:spPr>
          <a:xfrm>
            <a:off x="7992174" y="5167314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5931C5B-D3C2-3BDD-574C-5FD8B4855A41}"/>
              </a:ext>
            </a:extLst>
          </p:cNvPr>
          <p:cNvSpPr/>
          <p:nvPr/>
        </p:nvSpPr>
        <p:spPr>
          <a:xfrm>
            <a:off x="5381426" y="5084936"/>
            <a:ext cx="2836094" cy="164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7CA6282-1B6D-4DC4-BBDC-D83006816879}"/>
              </a:ext>
            </a:extLst>
          </p:cNvPr>
          <p:cNvSpPr/>
          <p:nvPr/>
        </p:nvSpPr>
        <p:spPr>
          <a:xfrm>
            <a:off x="6423572" y="6062637"/>
            <a:ext cx="672353" cy="117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F5247CA-7138-4B83-C380-57373DDDEBD9}"/>
              </a:ext>
            </a:extLst>
          </p:cNvPr>
          <p:cNvSpPr/>
          <p:nvPr/>
        </p:nvSpPr>
        <p:spPr>
          <a:xfrm>
            <a:off x="6287800" y="6011693"/>
            <a:ext cx="943896" cy="50943"/>
          </a:xfrm>
          <a:prstGeom prst="rect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CA7CB1A1-3DA7-B388-A7CE-2D294E88B172}"/>
              </a:ext>
            </a:extLst>
          </p:cNvPr>
          <p:cNvCxnSpPr>
            <a:cxnSpLocks/>
          </p:cNvCxnSpPr>
          <p:nvPr/>
        </p:nvCxnSpPr>
        <p:spPr>
          <a:xfrm flipH="1">
            <a:off x="6663113" y="6080183"/>
            <a:ext cx="251139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928B966-5818-4F0B-9FDA-9E8C7319D896}"/>
              </a:ext>
            </a:extLst>
          </p:cNvPr>
          <p:cNvCxnSpPr>
            <a:cxnSpLocks/>
          </p:cNvCxnSpPr>
          <p:nvPr/>
        </p:nvCxnSpPr>
        <p:spPr>
          <a:xfrm flipH="1">
            <a:off x="6901984" y="5995530"/>
            <a:ext cx="129584" cy="85088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B2C5D1D-E128-3FFE-4426-4C98E011501E}"/>
              </a:ext>
            </a:extLst>
          </p:cNvPr>
          <p:cNvCxnSpPr>
            <a:cxnSpLocks/>
          </p:cNvCxnSpPr>
          <p:nvPr/>
        </p:nvCxnSpPr>
        <p:spPr>
          <a:xfrm flipH="1">
            <a:off x="7027532" y="5988571"/>
            <a:ext cx="819007" cy="652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32E1A4F-584A-126D-D47F-5B5583A3C17A}"/>
              </a:ext>
            </a:extLst>
          </p:cNvPr>
          <p:cNvCxnSpPr>
            <a:cxnSpLocks/>
          </p:cNvCxnSpPr>
          <p:nvPr/>
        </p:nvCxnSpPr>
        <p:spPr>
          <a:xfrm flipH="1">
            <a:off x="5706409" y="5995095"/>
            <a:ext cx="830682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3E1C0AF8-583E-EAF3-CF47-196D0822A82C}"/>
              </a:ext>
            </a:extLst>
          </p:cNvPr>
          <p:cNvCxnSpPr>
            <a:cxnSpLocks/>
          </p:cNvCxnSpPr>
          <p:nvPr/>
        </p:nvCxnSpPr>
        <p:spPr>
          <a:xfrm>
            <a:off x="6537092" y="5989830"/>
            <a:ext cx="129584" cy="85088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972811E-1402-6B30-5171-781B1EF76470}"/>
              </a:ext>
            </a:extLst>
          </p:cNvPr>
          <p:cNvCxnSpPr>
            <a:cxnSpLocks/>
          </p:cNvCxnSpPr>
          <p:nvPr/>
        </p:nvCxnSpPr>
        <p:spPr>
          <a:xfrm flipH="1">
            <a:off x="7865764" y="5903587"/>
            <a:ext cx="75732" cy="8498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F28A637C-BE27-86C6-FC06-646AEF76DD0C}"/>
              </a:ext>
            </a:extLst>
          </p:cNvPr>
          <p:cNvCxnSpPr>
            <a:cxnSpLocks/>
          </p:cNvCxnSpPr>
          <p:nvPr/>
        </p:nvCxnSpPr>
        <p:spPr>
          <a:xfrm>
            <a:off x="5630677" y="5908156"/>
            <a:ext cx="75732" cy="8498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2AB4594-FD94-187F-1561-34663C6891F6}"/>
              </a:ext>
            </a:extLst>
          </p:cNvPr>
          <p:cNvCxnSpPr>
            <a:cxnSpLocks/>
          </p:cNvCxnSpPr>
          <p:nvPr/>
        </p:nvCxnSpPr>
        <p:spPr>
          <a:xfrm>
            <a:off x="7941496" y="5202821"/>
            <a:ext cx="0" cy="696125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CF02B440-C7EB-0215-2E9A-8CA5D30CBDA4}"/>
              </a:ext>
            </a:extLst>
          </p:cNvPr>
          <p:cNvCxnSpPr>
            <a:cxnSpLocks/>
          </p:cNvCxnSpPr>
          <p:nvPr/>
        </p:nvCxnSpPr>
        <p:spPr>
          <a:xfrm>
            <a:off x="5630677" y="5212031"/>
            <a:ext cx="0" cy="696125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6869CD1-5ED6-BAAD-EC12-200132F58C7D}"/>
              </a:ext>
            </a:extLst>
          </p:cNvPr>
          <p:cNvCxnSpPr>
            <a:cxnSpLocks/>
          </p:cNvCxnSpPr>
          <p:nvPr/>
        </p:nvCxnSpPr>
        <p:spPr>
          <a:xfrm flipH="1">
            <a:off x="7949256" y="5202821"/>
            <a:ext cx="217868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515C3706-58FC-3BB3-BAF7-37F7077B18E8}"/>
              </a:ext>
            </a:extLst>
          </p:cNvPr>
          <p:cNvCxnSpPr>
            <a:cxnSpLocks/>
          </p:cNvCxnSpPr>
          <p:nvPr/>
        </p:nvCxnSpPr>
        <p:spPr>
          <a:xfrm flipH="1">
            <a:off x="5411979" y="5212031"/>
            <a:ext cx="217868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6677323C-F099-2EEE-5917-39D1D6E840CE}"/>
              </a:ext>
            </a:extLst>
          </p:cNvPr>
          <p:cNvCxnSpPr>
            <a:cxnSpLocks/>
          </p:cNvCxnSpPr>
          <p:nvPr/>
        </p:nvCxnSpPr>
        <p:spPr>
          <a:xfrm flipH="1">
            <a:off x="4985468" y="5212031"/>
            <a:ext cx="426511" cy="523527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9562E4AC-C791-A560-1112-51DC00C4D72B}"/>
              </a:ext>
            </a:extLst>
          </p:cNvPr>
          <p:cNvCxnSpPr>
            <a:cxnSpLocks/>
          </p:cNvCxnSpPr>
          <p:nvPr/>
        </p:nvCxnSpPr>
        <p:spPr>
          <a:xfrm>
            <a:off x="8161480" y="5204292"/>
            <a:ext cx="426511" cy="523527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993372C-A01D-D32B-A8A7-2A0EFF3029C5}"/>
              </a:ext>
            </a:extLst>
          </p:cNvPr>
          <p:cNvCxnSpPr>
            <a:cxnSpLocks/>
          </p:cNvCxnSpPr>
          <p:nvPr/>
        </p:nvCxnSpPr>
        <p:spPr>
          <a:xfrm flipH="1">
            <a:off x="8589622" y="5466055"/>
            <a:ext cx="259425" cy="2617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Content Placeholder 2">
            <a:extLst>
              <a:ext uri="{FF2B5EF4-FFF2-40B4-BE49-F238E27FC236}">
                <a16:creationId xmlns:a16="http://schemas.microsoft.com/office/drawing/2014/main" id="{181F765B-B333-34E5-4A58-E853C52137D4}"/>
              </a:ext>
            </a:extLst>
          </p:cNvPr>
          <p:cNvSpPr txBox="1">
            <a:spLocks/>
          </p:cNvSpPr>
          <p:nvPr/>
        </p:nvSpPr>
        <p:spPr>
          <a:xfrm>
            <a:off x="9298473" y="3394507"/>
            <a:ext cx="1563970" cy="7163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one side of each wire longer than the other</a:t>
            </a:r>
            <a:endParaRPr lang="en-US" sz="1400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06EAF20-8638-51BF-21BE-9ADC34B39158}"/>
              </a:ext>
            </a:extLst>
          </p:cNvPr>
          <p:cNvCxnSpPr>
            <a:cxnSpLocks/>
          </p:cNvCxnSpPr>
          <p:nvPr/>
        </p:nvCxnSpPr>
        <p:spPr>
          <a:xfrm flipH="1" flipV="1">
            <a:off x="8912314" y="3572175"/>
            <a:ext cx="312549" cy="14966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DE1B4518-0644-C0B6-5573-06917B9E52D1}"/>
              </a:ext>
            </a:extLst>
          </p:cNvPr>
          <p:cNvCxnSpPr>
            <a:cxnSpLocks/>
          </p:cNvCxnSpPr>
          <p:nvPr/>
        </p:nvCxnSpPr>
        <p:spPr>
          <a:xfrm flipH="1">
            <a:off x="8943246" y="3820102"/>
            <a:ext cx="281617" cy="16757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Content Placeholder 2">
            <a:extLst>
              <a:ext uri="{FF2B5EF4-FFF2-40B4-BE49-F238E27FC236}">
                <a16:creationId xmlns:a16="http://schemas.microsoft.com/office/drawing/2014/main" id="{8F19E532-FDD5-20E9-4EE6-2A6487ADFBAD}"/>
              </a:ext>
            </a:extLst>
          </p:cNvPr>
          <p:cNvSpPr txBox="1">
            <a:spLocks/>
          </p:cNvSpPr>
          <p:nvPr/>
        </p:nvSpPr>
        <p:spPr>
          <a:xfrm>
            <a:off x="9100310" y="5560093"/>
            <a:ext cx="1773708" cy="1288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extra bend makes it obvious which is the longer side</a:t>
            </a:r>
            <a:endParaRPr lang="en-US" sz="1400" dirty="0"/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42E351B6-17E9-BD55-8F2E-8B0728F54E6D}"/>
              </a:ext>
            </a:extLst>
          </p:cNvPr>
          <p:cNvCxnSpPr>
            <a:cxnSpLocks/>
          </p:cNvCxnSpPr>
          <p:nvPr/>
        </p:nvCxnSpPr>
        <p:spPr>
          <a:xfrm flipH="1" flipV="1">
            <a:off x="8658157" y="5825926"/>
            <a:ext cx="442153" cy="12015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2A4D6AE-EECA-9B58-C43C-AED4EC758516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9C9075F-BB5E-6A25-9B77-A873AAB5E7AF}"/>
              </a:ext>
            </a:extLst>
          </p:cNvPr>
          <p:cNvSpPr/>
          <p:nvPr/>
        </p:nvSpPr>
        <p:spPr>
          <a:xfrm>
            <a:off x="6740406" y="5933846"/>
            <a:ext cx="99663" cy="9966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8EC7BCC-11ED-BC5A-E33E-088952E9D484}"/>
              </a:ext>
            </a:extLst>
          </p:cNvPr>
          <p:cNvSpPr/>
          <p:nvPr/>
        </p:nvSpPr>
        <p:spPr>
          <a:xfrm>
            <a:off x="6738852" y="6119698"/>
            <a:ext cx="99663" cy="9966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F196451-24F1-7F90-2DBB-3788A693A0E0}"/>
              </a:ext>
            </a:extLst>
          </p:cNvPr>
          <p:cNvCxnSpPr>
            <a:cxnSpLocks/>
          </p:cNvCxnSpPr>
          <p:nvPr/>
        </p:nvCxnSpPr>
        <p:spPr>
          <a:xfrm flipV="1">
            <a:off x="6789754" y="5976084"/>
            <a:ext cx="0" cy="187934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E785F280-6E38-9A94-756B-8CC2F5F3A30A}"/>
              </a:ext>
            </a:extLst>
          </p:cNvPr>
          <p:cNvSpPr txBox="1">
            <a:spLocks/>
          </p:cNvSpPr>
          <p:nvPr/>
        </p:nvSpPr>
        <p:spPr>
          <a:xfrm>
            <a:off x="3906937" y="5862653"/>
            <a:ext cx="1474998" cy="83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guy wire will be held in place by staple</a:t>
            </a:r>
            <a:endParaRPr lang="en-US" sz="14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D2004BC-8847-040E-992B-C101CCC7E537}"/>
              </a:ext>
            </a:extLst>
          </p:cNvPr>
          <p:cNvCxnSpPr>
            <a:cxnSpLocks/>
          </p:cNvCxnSpPr>
          <p:nvPr/>
        </p:nvCxnSpPr>
        <p:spPr>
          <a:xfrm flipV="1">
            <a:off x="5224666" y="6164018"/>
            <a:ext cx="1367450" cy="16350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25F18B91-3D11-47B5-0623-426584496B09}"/>
              </a:ext>
            </a:extLst>
          </p:cNvPr>
          <p:cNvSpPr txBox="1">
            <a:spLocks/>
          </p:cNvSpPr>
          <p:nvPr/>
        </p:nvSpPr>
        <p:spPr>
          <a:xfrm>
            <a:off x="1813318" y="5287247"/>
            <a:ext cx="1054894" cy="83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view from short side</a:t>
            </a:r>
            <a:endParaRPr lang="en-US" sz="1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FE9F13-B1F8-028C-2953-826D80E9E1A0}"/>
              </a:ext>
            </a:extLst>
          </p:cNvPr>
          <p:cNvCxnSpPr>
            <a:cxnSpLocks/>
          </p:cNvCxnSpPr>
          <p:nvPr/>
        </p:nvCxnSpPr>
        <p:spPr>
          <a:xfrm flipV="1">
            <a:off x="6650079" y="3962963"/>
            <a:ext cx="337565" cy="2161"/>
          </a:xfrm>
          <a:prstGeom prst="line">
            <a:avLst/>
          </a:prstGeom>
          <a:ln w="317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7FBE1BC-19E6-EAB0-5D8C-5A1AF5C58654}"/>
              </a:ext>
            </a:extLst>
          </p:cNvPr>
          <p:cNvCxnSpPr>
            <a:cxnSpLocks/>
          </p:cNvCxnSpPr>
          <p:nvPr/>
        </p:nvCxnSpPr>
        <p:spPr>
          <a:xfrm flipV="1">
            <a:off x="5177157" y="3962223"/>
            <a:ext cx="1476264" cy="23042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7662BF7-AA9D-8F3D-00D7-7F1A85222EA7}"/>
              </a:ext>
            </a:extLst>
          </p:cNvPr>
          <p:cNvCxnSpPr>
            <a:cxnSpLocks/>
          </p:cNvCxnSpPr>
          <p:nvPr/>
        </p:nvCxnSpPr>
        <p:spPr>
          <a:xfrm flipH="1" flipV="1">
            <a:off x="6980822" y="3960383"/>
            <a:ext cx="1939464" cy="226296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EA220DD7-D58D-E5AB-CD96-4E7B8B40EEC7}"/>
              </a:ext>
            </a:extLst>
          </p:cNvPr>
          <p:cNvSpPr txBox="1">
            <a:spLocks/>
          </p:cNvSpPr>
          <p:nvPr/>
        </p:nvSpPr>
        <p:spPr>
          <a:xfrm>
            <a:off x="6248822" y="5300215"/>
            <a:ext cx="1054894" cy="83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view from long side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275282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Repotting step-by-step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003977"/>
            <a:ext cx="4184035" cy="48271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/>
              <a:t>Regular repotting – often back into the same pot! - helps limit tree size via “root-to-shoot ratio”</a:t>
            </a:r>
          </a:p>
          <a:p>
            <a:pPr marL="0" indent="0">
              <a:buNone/>
            </a:pPr>
            <a:r>
              <a:rPr lang="en-US" dirty="0"/>
              <a:t>1. Prepare pot</a:t>
            </a:r>
          </a:p>
          <a:p>
            <a:r>
              <a:rPr lang="en-US" sz="1600" dirty="0"/>
              <a:t>Pick a (tentative) pot</a:t>
            </a:r>
          </a:p>
          <a:p>
            <a:r>
              <a:rPr lang="en-US" sz="1600" dirty="0"/>
              <a:t>Scrub clean</a:t>
            </a:r>
          </a:p>
          <a:p>
            <a:r>
              <a:rPr lang="en-US" sz="1600" dirty="0"/>
              <a:t>Staple mesh over holes</a:t>
            </a:r>
          </a:p>
          <a:p>
            <a:r>
              <a:rPr lang="en-US" sz="1600" dirty="0"/>
              <a:t>Add guy wires</a:t>
            </a:r>
            <a:br>
              <a:rPr lang="en-US" sz="1600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2. Prepare tree</a:t>
            </a:r>
          </a:p>
          <a:p>
            <a:r>
              <a:rPr lang="en-US" sz="1600" dirty="0"/>
              <a:t>Remove from pot</a:t>
            </a:r>
          </a:p>
          <a:p>
            <a:r>
              <a:rPr lang="en-US" sz="1600" dirty="0"/>
              <a:t>Clean off soil surface</a:t>
            </a:r>
          </a:p>
          <a:p>
            <a:r>
              <a:rPr lang="en-US" sz="1600" dirty="0"/>
              <a:t>Dig down to expose </a:t>
            </a:r>
            <a:r>
              <a:rPr lang="en-US" sz="1600" dirty="0" err="1"/>
              <a:t>nebari</a:t>
            </a:r>
            <a:endParaRPr lang="en-US" sz="1600" dirty="0"/>
          </a:p>
          <a:p>
            <a:r>
              <a:rPr lang="en-US" sz="1600" dirty="0"/>
              <a:t>Dig up / in to define root-ball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5E138C-6EE5-2895-CC89-8FB90D5DD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2030872"/>
            <a:ext cx="4793618" cy="4827128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Untangle lateral roots where poss. (esp. girdling roots)</a:t>
            </a:r>
          </a:p>
          <a:p>
            <a:r>
              <a:rPr lang="en-US" sz="1600" dirty="0"/>
              <a:t>Clear any growth from lower trunk</a:t>
            </a:r>
          </a:p>
          <a:p>
            <a:r>
              <a:rPr lang="en-US" sz="1600" dirty="0"/>
              <a:t>Spray with water if starting to dry!</a:t>
            </a:r>
            <a:br>
              <a:rPr lang="en-US" sz="1600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3. Insert tree into pot</a:t>
            </a:r>
          </a:p>
          <a:p>
            <a:r>
              <a:rPr lang="en-US" sz="1600" dirty="0"/>
              <a:t>Add shallow layer of soil to base</a:t>
            </a:r>
          </a:p>
          <a:p>
            <a:r>
              <a:rPr lang="en-US" sz="1600" dirty="0"/>
              <a:t>Place root ball in pot and pack soil around</a:t>
            </a:r>
          </a:p>
          <a:p>
            <a:r>
              <a:rPr lang="en-US" sz="1600" dirty="0"/>
              <a:t>Compress soil to “brownie” hardness</a:t>
            </a:r>
          </a:p>
          <a:p>
            <a:r>
              <a:rPr lang="en-GB" sz="1600" dirty="0"/>
              <a:t>Pull guy wires over root ball, twist pairs together tightly, and trim to 3-4 twists</a:t>
            </a:r>
          </a:p>
          <a:p>
            <a:r>
              <a:rPr lang="en-GB" sz="1600" dirty="0"/>
              <a:t>Cover with dried, grated, rehydrated sphagnum and compress surface</a:t>
            </a:r>
          </a:p>
          <a:p>
            <a:r>
              <a:rPr lang="en-GB" sz="1600" dirty="0"/>
              <a:t>Sprinkle with grated acrocarpous (upward-growing) moss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388A698-1B8F-B677-8398-81A09942F302}"/>
              </a:ext>
            </a:extLst>
          </p:cNvPr>
          <p:cNvGrpSpPr/>
          <p:nvPr/>
        </p:nvGrpSpPr>
        <p:grpSpPr>
          <a:xfrm>
            <a:off x="9827929" y="2363990"/>
            <a:ext cx="1030866" cy="1351658"/>
            <a:chOff x="8039533" y="461124"/>
            <a:chExt cx="1030866" cy="1351658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96EC410-6382-2278-6BC8-379809AED5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70890" y="1105663"/>
              <a:ext cx="399509" cy="450885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D64AB5A-2961-F3BA-71E5-992EC86222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9047" y="977270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28ACB9E-2DC2-6D77-D4B3-7039D5E305AB}"/>
                </a:ext>
              </a:extLst>
            </p:cNvPr>
            <p:cNvCxnSpPr>
              <a:cxnSpLocks/>
            </p:cNvCxnSpPr>
            <p:nvPr/>
          </p:nvCxnSpPr>
          <p:spPr>
            <a:xfrm>
              <a:off x="8959047" y="972075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CB198F4-23D6-438B-6134-B77D58088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3723" y="466319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795A00C-7353-F6C4-1D2D-E23F06B88928}"/>
                </a:ext>
              </a:extLst>
            </p:cNvPr>
            <p:cNvCxnSpPr>
              <a:cxnSpLocks/>
            </p:cNvCxnSpPr>
            <p:nvPr/>
          </p:nvCxnSpPr>
          <p:spPr>
            <a:xfrm>
              <a:off x="8953723" y="461124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0569753-E957-CB17-3263-D4DB191DE7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3723" y="589517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D809435-49A5-52AD-076A-9BB385F47C68}"/>
                </a:ext>
              </a:extLst>
            </p:cNvPr>
            <p:cNvCxnSpPr>
              <a:cxnSpLocks/>
            </p:cNvCxnSpPr>
            <p:nvPr/>
          </p:nvCxnSpPr>
          <p:spPr>
            <a:xfrm>
              <a:off x="8953723" y="594712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749D662-44A7-A51B-320A-F15042DDCA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3723" y="714614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4394438-38CE-B736-B576-A1BA2D9BEA58}"/>
                </a:ext>
              </a:extLst>
            </p:cNvPr>
            <p:cNvCxnSpPr>
              <a:cxnSpLocks/>
            </p:cNvCxnSpPr>
            <p:nvPr/>
          </p:nvCxnSpPr>
          <p:spPr>
            <a:xfrm>
              <a:off x="8953723" y="709419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5788213-C586-97C6-A3DC-8EE745AA51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3723" y="837812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7EE0124-D309-EF76-8581-20BEDBB15570}"/>
                </a:ext>
              </a:extLst>
            </p:cNvPr>
            <p:cNvCxnSpPr>
              <a:cxnSpLocks/>
            </p:cNvCxnSpPr>
            <p:nvPr/>
          </p:nvCxnSpPr>
          <p:spPr>
            <a:xfrm>
              <a:off x="8953723" y="843007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583E3F5-A0E3-7530-3544-C4EB3E8CEE13}"/>
                </a:ext>
              </a:extLst>
            </p:cNvPr>
            <p:cNvCxnSpPr>
              <a:cxnSpLocks/>
            </p:cNvCxnSpPr>
            <p:nvPr/>
          </p:nvCxnSpPr>
          <p:spPr>
            <a:xfrm>
              <a:off x="8039533" y="1556548"/>
              <a:ext cx="631357" cy="25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23AF4AA-7DC4-0624-177B-7A07A2CCCB2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700194" y="1497104"/>
              <a:ext cx="631357" cy="0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0664D4D-8A63-A248-C074-06C61DCCF09C}"/>
                </a:ext>
              </a:extLst>
            </p:cNvPr>
            <p:cNvCxnSpPr>
              <a:cxnSpLocks/>
            </p:cNvCxnSpPr>
            <p:nvPr/>
          </p:nvCxnSpPr>
          <p:spPr>
            <a:xfrm>
              <a:off x="8959047" y="1100991"/>
              <a:ext cx="56826" cy="80434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4EDE3BE-6070-E7E6-A0DE-32C76DAB1A52}"/>
              </a:ext>
            </a:extLst>
          </p:cNvPr>
          <p:cNvGrpSpPr/>
          <p:nvPr/>
        </p:nvGrpSpPr>
        <p:grpSpPr>
          <a:xfrm>
            <a:off x="9413203" y="4385879"/>
            <a:ext cx="1385604" cy="768424"/>
            <a:chOff x="9978711" y="418145"/>
            <a:chExt cx="1385604" cy="768424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75FD03C-461E-22B9-9B74-069B83E4BF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23823" y="934291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C6C5F56-C05E-23FE-D398-C82B33703B52}"/>
                </a:ext>
              </a:extLst>
            </p:cNvPr>
            <p:cNvCxnSpPr>
              <a:cxnSpLocks/>
            </p:cNvCxnSpPr>
            <p:nvPr/>
          </p:nvCxnSpPr>
          <p:spPr>
            <a:xfrm>
              <a:off x="10623823" y="929096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C2E5AE8-D5FE-D8A9-7E1D-2A0A71DFF4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8499" y="423340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B4F20D2-E942-BB86-131E-DA5630B626D3}"/>
                </a:ext>
              </a:extLst>
            </p:cNvPr>
            <p:cNvCxnSpPr>
              <a:cxnSpLocks/>
            </p:cNvCxnSpPr>
            <p:nvPr/>
          </p:nvCxnSpPr>
          <p:spPr>
            <a:xfrm>
              <a:off x="10618499" y="418145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17EBE58-5E45-4713-088F-2F8775FAA8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8499" y="546538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8F6A03E-B52A-BB49-4B7E-712FC94DAAA3}"/>
                </a:ext>
              </a:extLst>
            </p:cNvPr>
            <p:cNvCxnSpPr>
              <a:cxnSpLocks/>
            </p:cNvCxnSpPr>
            <p:nvPr/>
          </p:nvCxnSpPr>
          <p:spPr>
            <a:xfrm>
              <a:off x="10618499" y="551733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69F7847-1340-8F6D-6DC3-EC23B61990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8499" y="671635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6886420-000E-2CB7-AE3C-78B6688C52FF}"/>
                </a:ext>
              </a:extLst>
            </p:cNvPr>
            <p:cNvCxnSpPr>
              <a:cxnSpLocks/>
            </p:cNvCxnSpPr>
            <p:nvPr/>
          </p:nvCxnSpPr>
          <p:spPr>
            <a:xfrm>
              <a:off x="10618499" y="666440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9DE52C7-2A2A-54AA-E0A1-F6BE7756FC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8499" y="794833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04068AF-3AD1-A893-5F24-81DE6E8558BA}"/>
                </a:ext>
              </a:extLst>
            </p:cNvPr>
            <p:cNvCxnSpPr>
              <a:cxnSpLocks/>
            </p:cNvCxnSpPr>
            <p:nvPr/>
          </p:nvCxnSpPr>
          <p:spPr>
            <a:xfrm>
              <a:off x="10618499" y="800028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B47A112-A610-3D05-0D21-294880DAEE66}"/>
                </a:ext>
              </a:extLst>
            </p:cNvPr>
            <p:cNvCxnSpPr>
              <a:cxnSpLocks/>
            </p:cNvCxnSpPr>
            <p:nvPr/>
          </p:nvCxnSpPr>
          <p:spPr>
            <a:xfrm>
              <a:off x="9978711" y="1183972"/>
              <a:ext cx="631357" cy="25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01B64A1-AE15-C51C-0A78-4FDE00F6850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0732958" y="1177391"/>
              <a:ext cx="631357" cy="0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7CE0D85-3B97-C573-513E-5C3378285C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8499" y="1057933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8BED534-07A4-E01C-F8C6-3BBF34E94702}"/>
                </a:ext>
              </a:extLst>
            </p:cNvPr>
            <p:cNvCxnSpPr>
              <a:cxnSpLocks/>
            </p:cNvCxnSpPr>
            <p:nvPr/>
          </p:nvCxnSpPr>
          <p:spPr>
            <a:xfrm>
              <a:off x="10623419" y="1057489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83" name="Content Placeholder 14">
            <a:extLst>
              <a:ext uri="{FF2B5EF4-FFF2-40B4-BE49-F238E27FC236}">
                <a16:creationId xmlns:a16="http://schemas.microsoft.com/office/drawing/2014/main" id="{6AEBBF43-3DE4-BA02-F559-B50D47623293}"/>
              </a:ext>
            </a:extLst>
          </p:cNvPr>
          <p:cNvSpPr txBox="1">
            <a:spLocks/>
          </p:cNvSpPr>
          <p:nvPr/>
        </p:nvSpPr>
        <p:spPr>
          <a:xfrm>
            <a:off x="10592041" y="184513"/>
            <a:ext cx="779400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4800" dirty="0">
                <a:sym typeface="Wingdings" panose="05000000000000000000" pitchFamily="2" charset="2"/>
              </a:rPr>
              <a:t></a:t>
            </a:r>
            <a:endParaRPr lang="en-GB" sz="4800" dirty="0"/>
          </a:p>
        </p:txBody>
      </p:sp>
      <p:sp>
        <p:nvSpPr>
          <p:cNvPr id="84" name="Content Placeholder 14">
            <a:extLst>
              <a:ext uri="{FF2B5EF4-FFF2-40B4-BE49-F238E27FC236}">
                <a16:creationId xmlns:a16="http://schemas.microsoft.com/office/drawing/2014/main" id="{829A34D9-FAAB-E6B2-51AD-C5AE2ED45D35}"/>
              </a:ext>
            </a:extLst>
          </p:cNvPr>
          <p:cNvSpPr txBox="1">
            <a:spLocks/>
          </p:cNvSpPr>
          <p:nvPr/>
        </p:nvSpPr>
        <p:spPr>
          <a:xfrm>
            <a:off x="10203071" y="4024328"/>
            <a:ext cx="720457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4800" dirty="0">
                <a:sym typeface="Wingdings" panose="05000000000000000000" pitchFamily="2" charset="2"/>
              </a:rPr>
              <a:t></a:t>
            </a:r>
            <a:endParaRPr lang="en-GB" sz="4800" dirty="0"/>
          </a:p>
        </p:txBody>
      </p:sp>
      <p:sp>
        <p:nvSpPr>
          <p:cNvPr id="85" name="Content Placeholder 14">
            <a:extLst>
              <a:ext uri="{FF2B5EF4-FFF2-40B4-BE49-F238E27FC236}">
                <a16:creationId xmlns:a16="http://schemas.microsoft.com/office/drawing/2014/main" id="{36133E30-870D-42DA-4C7A-8C63BBB627D2}"/>
              </a:ext>
            </a:extLst>
          </p:cNvPr>
          <p:cNvSpPr txBox="1">
            <a:spLocks/>
          </p:cNvSpPr>
          <p:nvPr/>
        </p:nvSpPr>
        <p:spPr>
          <a:xfrm>
            <a:off x="9918000" y="2096153"/>
            <a:ext cx="720457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4800" dirty="0">
                <a:sym typeface="Wingdings" panose="05000000000000000000" pitchFamily="2" charset="2"/>
              </a:rPr>
              <a:t></a:t>
            </a:r>
            <a:endParaRPr lang="en-GB" sz="4800" dirty="0"/>
          </a:p>
        </p:txBody>
      </p:sp>
      <p:sp>
        <p:nvSpPr>
          <p:cNvPr id="91" name="Content Placeholder 14">
            <a:extLst>
              <a:ext uri="{FF2B5EF4-FFF2-40B4-BE49-F238E27FC236}">
                <a16:creationId xmlns:a16="http://schemas.microsoft.com/office/drawing/2014/main" id="{9827E5BC-9E9B-2649-3F93-4350DF1BBD74}"/>
              </a:ext>
            </a:extLst>
          </p:cNvPr>
          <p:cNvSpPr txBox="1">
            <a:spLocks/>
          </p:cNvSpPr>
          <p:nvPr/>
        </p:nvSpPr>
        <p:spPr>
          <a:xfrm>
            <a:off x="9661002" y="2575899"/>
            <a:ext cx="1070011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Prone to snapping!</a:t>
            </a:r>
            <a:endParaRPr lang="en-GB" sz="1400" dirty="0"/>
          </a:p>
        </p:txBody>
      </p:sp>
      <p:sp>
        <p:nvSpPr>
          <p:cNvPr id="92" name="Content Placeholder 14">
            <a:extLst>
              <a:ext uri="{FF2B5EF4-FFF2-40B4-BE49-F238E27FC236}">
                <a16:creationId xmlns:a16="http://schemas.microsoft.com/office/drawing/2014/main" id="{90E3E99F-275C-53D4-CCFE-51936BAC5830}"/>
              </a:ext>
            </a:extLst>
          </p:cNvPr>
          <p:cNvSpPr txBox="1">
            <a:spLocks/>
          </p:cNvSpPr>
          <p:nvPr/>
        </p:nvSpPr>
        <p:spPr>
          <a:xfrm>
            <a:off x="10106037" y="4445820"/>
            <a:ext cx="1070011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Prone to snapping!</a:t>
            </a:r>
            <a:endParaRPr lang="en-GB" sz="1400" dirty="0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30D3693-DA29-88FB-0B3D-1BCA34BE6D28}"/>
              </a:ext>
            </a:extLst>
          </p:cNvPr>
          <p:cNvGrpSpPr/>
          <p:nvPr/>
        </p:nvGrpSpPr>
        <p:grpSpPr>
          <a:xfrm>
            <a:off x="9036026" y="280181"/>
            <a:ext cx="2151401" cy="1573895"/>
            <a:chOff x="5482687" y="265988"/>
            <a:chExt cx="2151401" cy="157389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A08A7AE-71FD-74E8-30B5-F2B23C5006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16931" y="1058429"/>
              <a:ext cx="399509" cy="450885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1680F51-9233-1062-44B6-DD5EA8BFDA5C}"/>
                </a:ext>
              </a:extLst>
            </p:cNvPr>
            <p:cNvCxnSpPr>
              <a:cxnSpLocks/>
            </p:cNvCxnSpPr>
            <p:nvPr/>
          </p:nvCxnSpPr>
          <p:spPr>
            <a:xfrm>
              <a:off x="6610283" y="1058429"/>
              <a:ext cx="392448" cy="456080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0AA6F68-6BF7-5F51-2A65-3C574D9717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05088" y="930036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7A37A6E-F7A8-2AB7-2EB4-B9E5744C4D28}"/>
                </a:ext>
              </a:extLst>
            </p:cNvPr>
            <p:cNvCxnSpPr>
              <a:cxnSpLocks/>
            </p:cNvCxnSpPr>
            <p:nvPr/>
          </p:nvCxnSpPr>
          <p:spPr>
            <a:xfrm>
              <a:off x="6605088" y="924841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4D610C1-037E-6882-A44B-235EDE2722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9764" y="419085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7E7705B-BE8E-CD75-70B2-B7FF1BAAD061}"/>
                </a:ext>
              </a:extLst>
            </p:cNvPr>
            <p:cNvCxnSpPr>
              <a:cxnSpLocks/>
            </p:cNvCxnSpPr>
            <p:nvPr/>
          </p:nvCxnSpPr>
          <p:spPr>
            <a:xfrm>
              <a:off x="6599764" y="413890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D97B54-FDE0-15C8-A226-197DA1D6FE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9764" y="542283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2EA44C5-EFD8-0B30-D5B7-D0B866EE3551}"/>
                </a:ext>
              </a:extLst>
            </p:cNvPr>
            <p:cNvCxnSpPr>
              <a:cxnSpLocks/>
            </p:cNvCxnSpPr>
            <p:nvPr/>
          </p:nvCxnSpPr>
          <p:spPr>
            <a:xfrm>
              <a:off x="6599764" y="547478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EEF653A-A3F6-0603-BCF5-11786E9C25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9764" y="667380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40B9832-5B15-3557-95B7-02263AF5A8A2}"/>
                </a:ext>
              </a:extLst>
            </p:cNvPr>
            <p:cNvCxnSpPr>
              <a:cxnSpLocks/>
            </p:cNvCxnSpPr>
            <p:nvPr/>
          </p:nvCxnSpPr>
          <p:spPr>
            <a:xfrm>
              <a:off x="6599764" y="662185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5C98D3B-FB97-2CED-889A-D5340C9F22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9764" y="790578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D5473C8-7A8C-06CB-518D-7DD49D34467B}"/>
                </a:ext>
              </a:extLst>
            </p:cNvPr>
            <p:cNvCxnSpPr>
              <a:cxnSpLocks/>
            </p:cNvCxnSpPr>
            <p:nvPr/>
          </p:nvCxnSpPr>
          <p:spPr>
            <a:xfrm>
              <a:off x="6599764" y="795773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99DC6D1-9D89-5ED9-DBAB-0DAF6F31163F}"/>
                </a:ext>
              </a:extLst>
            </p:cNvPr>
            <p:cNvCxnSpPr>
              <a:cxnSpLocks/>
            </p:cNvCxnSpPr>
            <p:nvPr/>
          </p:nvCxnSpPr>
          <p:spPr>
            <a:xfrm>
              <a:off x="5685574" y="1509314"/>
              <a:ext cx="631357" cy="25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9A80AD-D6BD-653D-76E1-31A188E1160F}"/>
                </a:ext>
              </a:extLst>
            </p:cNvPr>
            <p:cNvCxnSpPr>
              <a:cxnSpLocks/>
            </p:cNvCxnSpPr>
            <p:nvPr/>
          </p:nvCxnSpPr>
          <p:spPr>
            <a:xfrm>
              <a:off x="7002731" y="1515935"/>
              <a:ext cx="631357" cy="0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29D8696-F002-A6D9-E19F-EC18A2B45CA4}"/>
                </a:ext>
              </a:extLst>
            </p:cNvPr>
            <p:cNvSpPr/>
            <p:nvPr/>
          </p:nvSpPr>
          <p:spPr>
            <a:xfrm>
              <a:off x="5932468" y="1053234"/>
              <a:ext cx="452004" cy="35594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35DBC28-D8E0-FF72-60C2-129C7922EE19}"/>
                </a:ext>
              </a:extLst>
            </p:cNvPr>
            <p:cNvSpPr/>
            <p:nvPr/>
          </p:nvSpPr>
          <p:spPr>
            <a:xfrm>
              <a:off x="6963032" y="1053234"/>
              <a:ext cx="452004" cy="35594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80396236-D399-B238-3840-B36582C2DB32}"/>
                </a:ext>
              </a:extLst>
            </p:cNvPr>
            <p:cNvSpPr/>
            <p:nvPr/>
          </p:nvSpPr>
          <p:spPr>
            <a:xfrm rot="3653847">
              <a:off x="6101579" y="1259583"/>
              <a:ext cx="272997" cy="173252"/>
            </a:xfrm>
            <a:prstGeom prst="rightArrow">
              <a:avLst>
                <a:gd name="adj1" fmla="val 38550"/>
                <a:gd name="adj2" fmla="val 27100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Arrow: Right 37">
              <a:extLst>
                <a:ext uri="{FF2B5EF4-FFF2-40B4-BE49-F238E27FC236}">
                  <a16:creationId xmlns:a16="http://schemas.microsoft.com/office/drawing/2014/main" id="{6D88DE27-3A4D-2E66-FCEA-CE27B7F452FE}"/>
                </a:ext>
              </a:extLst>
            </p:cNvPr>
            <p:cNvSpPr/>
            <p:nvPr/>
          </p:nvSpPr>
          <p:spPr>
            <a:xfrm rot="16200000" flipV="1">
              <a:off x="6703163" y="301157"/>
              <a:ext cx="243140" cy="172801"/>
            </a:xfrm>
            <a:prstGeom prst="rightArrow">
              <a:avLst>
                <a:gd name="adj1" fmla="val 38550"/>
                <a:gd name="adj2" fmla="val 27100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49A236D-BA21-9B2E-9E86-C7FA0DE60597}"/>
                </a:ext>
              </a:extLst>
            </p:cNvPr>
            <p:cNvCxnSpPr/>
            <p:nvPr/>
          </p:nvCxnSpPr>
          <p:spPr>
            <a:xfrm flipH="1">
              <a:off x="6648385" y="1171849"/>
              <a:ext cx="14774" cy="66803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Arrow: Right 87">
              <a:extLst>
                <a:ext uri="{FF2B5EF4-FFF2-40B4-BE49-F238E27FC236}">
                  <a16:creationId xmlns:a16="http://schemas.microsoft.com/office/drawing/2014/main" id="{F8473AB6-8396-D456-63CF-0673E698F1AE}"/>
                </a:ext>
              </a:extLst>
            </p:cNvPr>
            <p:cNvSpPr/>
            <p:nvPr/>
          </p:nvSpPr>
          <p:spPr>
            <a:xfrm rot="17946153" flipH="1">
              <a:off x="6962441" y="1267198"/>
              <a:ext cx="272997" cy="173252"/>
            </a:xfrm>
            <a:prstGeom prst="rightArrow">
              <a:avLst>
                <a:gd name="adj1" fmla="val 38550"/>
                <a:gd name="adj2" fmla="val 27100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Block Arc 89">
              <a:extLst>
                <a:ext uri="{FF2B5EF4-FFF2-40B4-BE49-F238E27FC236}">
                  <a16:creationId xmlns:a16="http://schemas.microsoft.com/office/drawing/2014/main" id="{62007DC9-1451-BCDC-BDE2-BB84BDFBD64F}"/>
                </a:ext>
              </a:extLst>
            </p:cNvPr>
            <p:cNvSpPr/>
            <p:nvPr/>
          </p:nvSpPr>
          <p:spPr>
            <a:xfrm flipV="1">
              <a:off x="6353610" y="815879"/>
              <a:ext cx="619097" cy="619097"/>
            </a:xfrm>
            <a:prstGeom prst="blockArc">
              <a:avLst>
                <a:gd name="adj1" fmla="val 14017464"/>
                <a:gd name="adj2" fmla="val 18461169"/>
                <a:gd name="adj3" fmla="val 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3" name="Content Placeholder 14">
              <a:extLst>
                <a:ext uri="{FF2B5EF4-FFF2-40B4-BE49-F238E27FC236}">
                  <a16:creationId xmlns:a16="http://schemas.microsoft.com/office/drawing/2014/main" id="{1FA3939F-35E2-287B-9B2B-42C59C6039E8}"/>
                </a:ext>
              </a:extLst>
            </p:cNvPr>
            <p:cNvSpPr txBox="1">
              <a:spLocks/>
            </p:cNvSpPr>
            <p:nvPr/>
          </p:nvSpPr>
          <p:spPr>
            <a:xfrm>
              <a:off x="5482687" y="752490"/>
              <a:ext cx="1070011" cy="36259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dirty="0"/>
                <a:t>fingers</a:t>
              </a:r>
              <a:endParaRPr lang="en-GB" sz="1400" dirty="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8F1FD6E6-E2DA-C260-84E5-93E820231A15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647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A Potted History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83215"/>
            <a:ext cx="10107207" cy="490269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China</a:t>
            </a:r>
          </a:p>
          <a:p>
            <a:r>
              <a:rPr lang="en-US" dirty="0"/>
              <a:t>Daoist mysticism: recreation of magical sites in miniature</a:t>
            </a:r>
          </a:p>
          <a:p>
            <a:r>
              <a:rPr lang="en-US" dirty="0" err="1"/>
              <a:t>Penjing</a:t>
            </a:r>
            <a:r>
              <a:rPr lang="en-US" dirty="0"/>
              <a:t> (</a:t>
            </a:r>
            <a:r>
              <a:rPr lang="ja-JP" altLang="en-US" dirty="0">
                <a:effectLst/>
              </a:rPr>
              <a:t>盆景</a:t>
            </a:r>
            <a:r>
              <a:rPr lang="en-US" dirty="0"/>
              <a:t>) / </a:t>
            </a:r>
            <a:r>
              <a:rPr lang="en-US" dirty="0" err="1"/>
              <a:t>Penzei</a:t>
            </a:r>
            <a:r>
              <a:rPr lang="en-US" dirty="0"/>
              <a:t> (</a:t>
            </a:r>
            <a:r>
              <a:rPr lang="ja-JP" altLang="en-US" dirty="0"/>
              <a:t>盆栽</a:t>
            </a:r>
            <a:r>
              <a:rPr lang="en-US" dirty="0"/>
              <a:t>) = the art of miniature landscapes (pre 600AD)</a:t>
            </a:r>
          </a:p>
          <a:p>
            <a:r>
              <a:rPr lang="en-US" dirty="0"/>
              <a:t>Popular amongst Buddhist monks, and – later – aristocracy</a:t>
            </a:r>
          </a:p>
          <a:p>
            <a:r>
              <a:rPr lang="en-US" dirty="0"/>
              <a:t>Heavily impacted by Mao’s Cultural Revolution: seen as a bourgeois pastime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Japan</a:t>
            </a:r>
          </a:p>
          <a:p>
            <a:r>
              <a:rPr lang="en-US" dirty="0"/>
              <a:t>First records c. 1200AD; known as </a:t>
            </a:r>
            <a:r>
              <a:rPr lang="en-US" dirty="0" err="1"/>
              <a:t>Hachi</a:t>
            </a:r>
            <a:r>
              <a:rPr lang="en-US" dirty="0"/>
              <a:t>-no-Ki (“potted trees” – also the name of a famous play!)</a:t>
            </a:r>
          </a:p>
          <a:p>
            <a:r>
              <a:rPr lang="en-US" dirty="0"/>
              <a:t>Heavy Zen / Chan Buddhist influence: beauty through austerity, sophistication in simplicity and perfection from imperfection (“wabi-sabi”)</a:t>
            </a:r>
          </a:p>
          <a:p>
            <a:r>
              <a:rPr lang="en-US" dirty="0"/>
              <a:t>Increasingly popular from 1800s onwards; term “bonsai” (</a:t>
            </a:r>
            <a:r>
              <a:rPr lang="ja-JP" altLang="en-US" dirty="0"/>
              <a:t>盆栽 </a:t>
            </a:r>
            <a:r>
              <a:rPr lang="en-US" altLang="ja-JP" dirty="0"/>
              <a:t>– “tray planting”</a:t>
            </a:r>
            <a:r>
              <a:rPr lang="en-US" dirty="0"/>
              <a:t>) adopted</a:t>
            </a:r>
          </a:p>
          <a:p>
            <a:r>
              <a:rPr lang="en-US" dirty="0"/>
              <a:t>Development of distinct styles (dramatic archetypes)</a:t>
            </a:r>
          </a:p>
          <a:p>
            <a:r>
              <a:rPr lang="en-US" dirty="0"/>
              <a:t>Hit hard by World War 2, but revived in the aftermath (partly from enthusiasm of GIs)</a:t>
            </a:r>
          </a:p>
          <a:p>
            <a:r>
              <a:rPr lang="en-US" dirty="0"/>
              <a:t>Exported to West from 1960s onwards, in parallel with Japan’s “economic miracle”</a:t>
            </a:r>
          </a:p>
          <a:p>
            <a:pPr lvl="1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7BBD31-D23E-DEE7-716A-DD9882C77ED3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542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Art &amp; Science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6035"/>
            <a:ext cx="4681307" cy="46123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Good bonsai practice is: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u="sng" dirty="0"/>
              <a:t>Authentic</a:t>
            </a:r>
            <a:r>
              <a:rPr lang="en-US" dirty="0"/>
              <a:t> - makes you think “tree”</a:t>
            </a:r>
          </a:p>
          <a:p>
            <a:endParaRPr lang="en-US" dirty="0"/>
          </a:p>
          <a:p>
            <a:r>
              <a:rPr lang="en-US" b="1" u="sng" dirty="0"/>
              <a:t>Dramatic</a:t>
            </a:r>
            <a:r>
              <a:rPr lang="en-US" dirty="0"/>
              <a:t> – makes you think “TREE”</a:t>
            </a:r>
          </a:p>
          <a:p>
            <a:endParaRPr lang="en-US" dirty="0"/>
          </a:p>
          <a:p>
            <a:r>
              <a:rPr lang="en-US" b="1" u="sng" dirty="0"/>
              <a:t>Pragmatic</a:t>
            </a:r>
            <a:r>
              <a:rPr lang="en-US" dirty="0"/>
              <a:t> – doesn’t make you think “</a:t>
            </a:r>
            <a:r>
              <a:rPr lang="en-US" i="1" dirty="0"/>
              <a:t>dead</a:t>
            </a:r>
            <a:r>
              <a:rPr lang="en-US" dirty="0"/>
              <a:t> tree”…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F22EB1-64F4-9A9A-348D-46422403BBA7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3D940F-928E-4F3F-1A35-158433555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96035"/>
            <a:ext cx="4070047" cy="405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352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Pragmatism 1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Not To Kill Your Tree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272158-87AA-13C1-6A71-3F22A9373E8D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8186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What Kind Of Tree Is A “Bonsai”, Anyway?</a:t>
            </a:r>
            <a:br>
              <a:rPr lang="en-US" dirty="0"/>
            </a:br>
            <a:r>
              <a:rPr lang="en-US" sz="2800" dirty="0"/>
              <a:t>Trick question alert!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6034"/>
            <a:ext cx="5163668" cy="49619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Tree: “</a:t>
            </a:r>
            <a:r>
              <a:rPr lang="en-US" i="1" dirty="0"/>
              <a:t>a large, tall, woody, perennial plant with a single, unbranched, erect, self-supporting stem holding an elevated and distinct crown of branches with a total height greater than ten feet and a diameter greater than three inches</a:t>
            </a:r>
            <a:r>
              <a:rPr lang="en-US" dirty="0"/>
              <a:t>” – oy vey!</a:t>
            </a:r>
          </a:p>
          <a:p>
            <a:r>
              <a:rPr lang="en-US" dirty="0"/>
              <a:t>Almost any tree species can be trained into a bonsai; many smaller plants can too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Requirements for bonsai-</a:t>
            </a:r>
            <a:r>
              <a:rPr lang="en-US" dirty="0" err="1"/>
              <a:t>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Vascular plant (no mosses!)</a:t>
            </a:r>
          </a:p>
          <a:p>
            <a:pPr lvl="1"/>
            <a:r>
              <a:rPr lang="en-US" dirty="0"/>
              <a:t>Woody growth / “lignification” (no daisies!)</a:t>
            </a:r>
          </a:p>
          <a:p>
            <a:pPr lvl="1"/>
            <a:r>
              <a:rPr lang="en-US" dirty="0"/>
              <a:t>Secondary growth of trunk (no palms!)</a:t>
            </a:r>
          </a:p>
          <a:p>
            <a:pPr lvl="1"/>
            <a:r>
              <a:rPr lang="en-US" dirty="0"/>
              <a:t>Free-standing (no lianas!)</a:t>
            </a:r>
          </a:p>
          <a:p>
            <a:pPr lvl="1"/>
            <a:r>
              <a:rPr lang="en-US" dirty="0"/>
              <a:t>Deep roots (no grasses!)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6CE5F4F-D2EC-5305-FFC1-A32E55F1C249}"/>
              </a:ext>
            </a:extLst>
          </p:cNvPr>
          <p:cNvSpPr txBox="1">
            <a:spLocks/>
          </p:cNvSpPr>
          <p:nvPr/>
        </p:nvSpPr>
        <p:spPr>
          <a:xfrm>
            <a:off x="5841002" y="1896035"/>
            <a:ext cx="4943538" cy="4612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Desirable features</a:t>
            </a:r>
          </a:p>
          <a:p>
            <a:pPr lvl="1"/>
            <a:r>
              <a:rPr lang="en-GB" dirty="0"/>
              <a:t>Attractive / interesting species</a:t>
            </a:r>
          </a:p>
          <a:p>
            <a:pPr lvl="1"/>
            <a:r>
              <a:rPr lang="en-GB" dirty="0"/>
              <a:t>Small or pinnate leaves</a:t>
            </a:r>
          </a:p>
          <a:p>
            <a:pPr lvl="1"/>
            <a:r>
              <a:rPr lang="en-GB" dirty="0"/>
              <a:t>Long-lived</a:t>
            </a:r>
          </a:p>
          <a:p>
            <a:pPr lvl="1"/>
            <a:r>
              <a:rPr lang="en-GB" dirty="0"/>
              <a:t>Reasonably fast-growing</a:t>
            </a:r>
          </a:p>
          <a:p>
            <a:pPr lvl="1"/>
            <a:r>
              <a:rPr lang="en-GB" dirty="0"/>
              <a:t>Easy to maintain / shape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“Honorary” bonsai species</a:t>
            </a:r>
          </a:p>
          <a:p>
            <a:pPr lvl="1"/>
            <a:r>
              <a:rPr lang="en-US" dirty="0"/>
              <a:t>Woody climbers: ivy, wisteria, honeysuckle</a:t>
            </a:r>
          </a:p>
          <a:p>
            <a:pPr lvl="1"/>
            <a:r>
              <a:rPr lang="en-US" dirty="0"/>
              <a:t>Succulent / fleshy: dwarf jade, geranium</a:t>
            </a:r>
          </a:p>
          <a:p>
            <a:pPr lvl="1"/>
            <a:r>
              <a:rPr lang="en-US" dirty="0"/>
              <a:t>Chrysanthemum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860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 Had One Once, But It Died</a:t>
            </a:r>
            <a:br>
              <a:rPr lang="en-US" dirty="0"/>
            </a:br>
            <a:r>
              <a:rPr lang="en-US" sz="2800" dirty="0"/>
              <a:t>What a bonsai needs to survive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4540125" cy="4799013"/>
          </a:xfrm>
        </p:spPr>
        <p:txBody>
          <a:bodyPr>
            <a:normAutofit/>
          </a:bodyPr>
          <a:lstStyle/>
          <a:p>
            <a:r>
              <a:rPr lang="en-US" dirty="0"/>
              <a:t>Environment</a:t>
            </a:r>
          </a:p>
          <a:p>
            <a:pPr lvl="1"/>
            <a:r>
              <a:rPr lang="en-US" dirty="0"/>
              <a:t>Indoor vs Outdoor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u="sng" dirty="0"/>
              <a:t>Watering!!!!!</a:t>
            </a:r>
          </a:p>
          <a:p>
            <a:pPr lvl="1"/>
            <a:r>
              <a:rPr lang="en-US" dirty="0"/>
              <a:t>Single biggest killer of bonsai</a:t>
            </a:r>
          </a:p>
          <a:p>
            <a:pPr lvl="1"/>
            <a:r>
              <a:rPr lang="en-US" dirty="0"/>
              <a:t>“Root hairs” die easily in drought</a:t>
            </a:r>
          </a:p>
          <a:p>
            <a:pPr lvl="1"/>
            <a:r>
              <a:rPr lang="en-US" dirty="0"/>
              <a:t>Over-watering is also dangerous!</a:t>
            </a:r>
          </a:p>
          <a:p>
            <a:r>
              <a:rPr lang="en-US" dirty="0"/>
              <a:t>Light</a:t>
            </a:r>
            <a:endParaRPr lang="en-GB" dirty="0"/>
          </a:p>
          <a:p>
            <a:r>
              <a:rPr lang="en-GB" dirty="0"/>
              <a:t>Heat</a:t>
            </a:r>
          </a:p>
          <a:p>
            <a:pPr lvl="1"/>
            <a:r>
              <a:rPr lang="en-GB" dirty="0"/>
              <a:t>Dormancy</a:t>
            </a:r>
          </a:p>
          <a:p>
            <a:r>
              <a:rPr lang="en-US" dirty="0"/>
              <a:t>Airflow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4D427B-95B0-1A31-600F-91AE107DD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60615" y="1923921"/>
            <a:ext cx="5069540" cy="4799012"/>
          </a:xfrm>
        </p:spPr>
        <p:txBody>
          <a:bodyPr>
            <a:normAutofit/>
          </a:bodyPr>
          <a:lstStyle/>
          <a:p>
            <a:r>
              <a:rPr lang="en-US" dirty="0"/>
              <a:t>Pest Control</a:t>
            </a:r>
          </a:p>
          <a:p>
            <a:pPr lvl="1"/>
            <a:r>
              <a:rPr lang="en-GB" dirty="0"/>
              <a:t>Animals: spider mites, scale bugs, aphids, caterpillars, vine weevil, squirrels</a:t>
            </a:r>
          </a:p>
          <a:p>
            <a:pPr lvl="1"/>
            <a:r>
              <a:rPr lang="en-GB" dirty="0"/>
              <a:t>Plants etc: pearlwort, liverwort, wood sorrel, pennywort, nostoc</a:t>
            </a:r>
          </a:p>
          <a:p>
            <a:pPr lvl="1"/>
            <a:r>
              <a:rPr lang="en-GB" dirty="0"/>
              <a:t>Caution: environmental issues!</a:t>
            </a:r>
          </a:p>
          <a:p>
            <a:r>
              <a:rPr lang="en-GB" dirty="0"/>
              <a:t>Fertiliser</a:t>
            </a:r>
          </a:p>
          <a:p>
            <a:pPr lvl="1"/>
            <a:r>
              <a:rPr lang="en-GB" dirty="0"/>
              <a:t>“Balanced”: roughly even NPK</a:t>
            </a:r>
          </a:p>
          <a:p>
            <a:pPr lvl="1"/>
            <a:r>
              <a:rPr lang="en-GB" dirty="0"/>
              <a:t>Organic =&gt; micronutrients</a:t>
            </a:r>
          </a:p>
          <a:p>
            <a:pPr lvl="1"/>
            <a:r>
              <a:rPr lang="en-GB" dirty="0"/>
              <a:t>Caution: environmental &amp; ethical issues!</a:t>
            </a:r>
          </a:p>
          <a:p>
            <a:endParaRPr lang="en-GB" dirty="0"/>
          </a:p>
          <a:p>
            <a:r>
              <a:rPr lang="en-GB" dirty="0"/>
              <a:t>Bonsai are </a:t>
            </a:r>
            <a:r>
              <a:rPr lang="en-GB" u="sng" dirty="0"/>
              <a:t>far</a:t>
            </a:r>
            <a:r>
              <a:rPr lang="en-GB" dirty="0"/>
              <a:t> harder to keep alive than most common pot plants!</a:t>
            </a:r>
          </a:p>
        </p:txBody>
      </p:sp>
    </p:spTree>
    <p:extLst>
      <p:ext uri="{BB962C8B-B14F-4D97-AF65-F5344CB8AC3E}">
        <p14:creationId xmlns:p14="http://schemas.microsoft.com/office/powerpoint/2010/main" val="3529928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Watering Your Bonsai</a:t>
            </a:r>
            <a:br>
              <a:rPr lang="en-US" dirty="0"/>
            </a:br>
            <a:r>
              <a:rPr lang="en-US" sz="2800" dirty="0"/>
              <a:t>No, seriously, this is important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5170138" cy="45510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Why so serious?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Trees usually have deep tap-roots to draw water; they don’t handle drying out well</a:t>
            </a:r>
          </a:p>
          <a:p>
            <a:pPr lvl="1"/>
            <a:r>
              <a:rPr lang="en-US" dirty="0"/>
              <a:t>…Especially conifers, for some reason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Good-quality bonsai soils / pots have really good drainage… so can dry off quickly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Bonsai soil is very compact and often moss-covered… so water tends to run off the surface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Traditional bonsai soil is inorganic, so lacks the “ladders” of plant </a:t>
            </a:r>
            <a:r>
              <a:rPr lang="en-US" sz="1600" dirty="0" err="1"/>
              <a:t>fibre</a:t>
            </a:r>
            <a:r>
              <a:rPr lang="en-US" sz="1600" dirty="0"/>
              <a:t> that let water rise up through the pot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Even gardening experts routinely kill their first bonsai!</a:t>
            </a:r>
          </a:p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173260-C06C-E64C-308E-C5B49B4F8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7472" y="1930400"/>
            <a:ext cx="5170137" cy="45510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Watering methods</a:t>
            </a:r>
          </a:p>
          <a:p>
            <a:r>
              <a:rPr lang="en-GB" sz="1600" dirty="0"/>
              <a:t>Put in bucket of water (to just below brim) and wait for water to bubble up</a:t>
            </a:r>
          </a:p>
          <a:p>
            <a:pPr lvl="1"/>
            <a:r>
              <a:rPr lang="en-GB" dirty="0"/>
              <a:t>…Then take out and allow to drain fully.  </a:t>
            </a:r>
            <a:r>
              <a:rPr lang="en-GB" i="1" dirty="0"/>
              <a:t>Never</a:t>
            </a:r>
            <a:r>
              <a:rPr lang="en-GB" dirty="0"/>
              <a:t> leave standing in water for long periods – roots need oxygen too!</a:t>
            </a:r>
          </a:p>
          <a:p>
            <a:r>
              <a:rPr lang="en-GB" sz="1600" dirty="0"/>
              <a:t>Water from above three times, allowing the water to sink in between passes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Is it watered enough?</a:t>
            </a:r>
          </a:p>
          <a:p>
            <a:r>
              <a:rPr lang="en-GB" sz="1600" dirty="0"/>
              <a:t>Surface feels damp to back of hand</a:t>
            </a:r>
          </a:p>
          <a:p>
            <a:r>
              <a:rPr lang="en-GB" sz="1600" dirty="0"/>
              <a:t>Pot significantly heavier</a:t>
            </a:r>
          </a:p>
          <a:p>
            <a:r>
              <a:rPr lang="en-GB" sz="1600" dirty="0"/>
              <a:t>Water running out of hole in bottom when more is added</a:t>
            </a:r>
          </a:p>
        </p:txBody>
      </p:sp>
    </p:spTree>
    <p:extLst>
      <p:ext uri="{BB962C8B-B14F-4D97-AF65-F5344CB8AC3E}">
        <p14:creationId xmlns:p14="http://schemas.microsoft.com/office/powerpoint/2010/main" val="7570558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55414</TotalTime>
  <Words>3464</Words>
  <Application>Microsoft Office PowerPoint</Application>
  <PresentationFormat>Widescreen</PresentationFormat>
  <Paragraphs>530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Aptos</vt:lpstr>
      <vt:lpstr>Arial</vt:lpstr>
      <vt:lpstr>Trebuchet MS</vt:lpstr>
      <vt:lpstr>Wingdings</vt:lpstr>
      <vt:lpstr>Wingdings 3</vt:lpstr>
      <vt:lpstr>Facet</vt:lpstr>
      <vt:lpstr>Bonsai On A Budget</vt:lpstr>
      <vt:lpstr>Learning Outcomes </vt:lpstr>
      <vt:lpstr>Bonsai: What &amp; Why </vt:lpstr>
      <vt:lpstr>Bonsai: A Potted History </vt:lpstr>
      <vt:lpstr>Bonsai: Art &amp; Science </vt:lpstr>
      <vt:lpstr>Pragmatism 1</vt:lpstr>
      <vt:lpstr>What Kind Of Tree Is A “Bonsai”, Anyway? Trick question alert!</vt:lpstr>
      <vt:lpstr>I Had One Once, But It Died What a bonsai needs to survive</vt:lpstr>
      <vt:lpstr>Watering Your Bonsai No, seriously, this is important</vt:lpstr>
      <vt:lpstr>Authenticity &amp; Drama</vt:lpstr>
      <vt:lpstr>Arboriculture 101 What shapes a tree?</vt:lpstr>
      <vt:lpstr>Authenticity &amp; Age What makes a tree look mature?</vt:lpstr>
      <vt:lpstr>Art à la Japan Catching the eye</vt:lpstr>
      <vt:lpstr>Drama &amp; Perspective What makes a tree stand out?</vt:lpstr>
      <vt:lpstr>Flaws What gives the game away?</vt:lpstr>
      <vt:lpstr>Bonsai Styles The most common four archetypes of… thirty?  Really?!?</vt:lpstr>
      <vt:lpstr>Pragmatism 2</vt:lpstr>
      <vt:lpstr>Bonsai Lifecycle </vt:lpstr>
      <vt:lpstr>Why We Prune It’s not just repressed sadism, honest</vt:lpstr>
      <vt:lpstr>Botany &amp; Pruning (1) Not all trees are alike</vt:lpstr>
      <vt:lpstr>Botany &amp; Pruning (2) Three main types of foliage</vt:lpstr>
      <vt:lpstr>Structural pruning Building a solid foundation</vt:lpstr>
      <vt:lpstr>Pruning Broadleaf Trees Playing in easy mode</vt:lpstr>
      <vt:lpstr>Pruning Needle-Bearing Trees Getting trickier</vt:lpstr>
      <vt:lpstr>Pruning Spiky / Scaly Trees Super fiddly</vt:lpstr>
      <vt:lpstr>Wiring The rules guidelines</vt:lpstr>
      <vt:lpstr>Stress Management …No, I meant for the tree</vt:lpstr>
      <vt:lpstr>Next Steps</vt:lpstr>
      <vt:lpstr>Practice, Practice, Practice Practice, practice, practice, practice… you get the picture</vt:lpstr>
      <vt:lpstr>Learn From Others  Apart from yours truly</vt:lpstr>
      <vt:lpstr>Thanks For Attending!</vt:lpstr>
      <vt:lpstr>H1 H2</vt:lpstr>
      <vt:lpstr>Appendices</vt:lpstr>
      <vt:lpstr>How Often To Water Some key factors</vt:lpstr>
      <vt:lpstr>Woody Plants: A Family Tree Evolution From A Bonsai Pruner’s Perspective</vt:lpstr>
      <vt:lpstr>Wiring a Bonsai Pot What could go wrong?</vt:lpstr>
      <vt:lpstr>Repotting step-by-step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Bonsai On A Budget</dc:title>
  <dc:creator>Alex Labram</dc:creator>
  <cp:lastModifiedBy>Alex Labram</cp:lastModifiedBy>
  <cp:revision>42</cp:revision>
  <dcterms:created xsi:type="dcterms:W3CDTF">2024-04-06T11:33:48Z</dcterms:created>
  <dcterms:modified xsi:type="dcterms:W3CDTF">2024-12-24T17:20:10Z</dcterms:modified>
</cp:coreProperties>
</file>