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modernComment_111_9284A4A2.xml" ContentType="application/vnd.ms-powerpoint.comment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39"/>
  </p:notes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63" r:id="rId11"/>
    <p:sldId id="277" r:id="rId12"/>
    <p:sldId id="267" r:id="rId13"/>
    <p:sldId id="281" r:id="rId14"/>
    <p:sldId id="271" r:id="rId15"/>
    <p:sldId id="272" r:id="rId16"/>
    <p:sldId id="259" r:id="rId17"/>
    <p:sldId id="264" r:id="rId18"/>
    <p:sldId id="279" r:id="rId19"/>
    <p:sldId id="290" r:id="rId20"/>
    <p:sldId id="299" r:id="rId21"/>
    <p:sldId id="300" r:id="rId22"/>
    <p:sldId id="302" r:id="rId23"/>
    <p:sldId id="273" r:id="rId24"/>
    <p:sldId id="293" r:id="rId25"/>
    <p:sldId id="301" r:id="rId26"/>
    <p:sldId id="294" r:id="rId27"/>
    <p:sldId id="295" r:id="rId28"/>
    <p:sldId id="289" r:id="rId29"/>
    <p:sldId id="296" r:id="rId30"/>
    <p:sldId id="297" r:id="rId31"/>
    <p:sldId id="276" r:id="rId32"/>
    <p:sldId id="275" r:id="rId33"/>
    <p:sldId id="278" r:id="rId34"/>
    <p:sldId id="286" r:id="rId35"/>
    <p:sldId id="261" r:id="rId36"/>
    <p:sldId id="285" r:id="rId37"/>
    <p:sldId id="29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F3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>
      <p:cViewPr>
        <p:scale>
          <a:sx n="70" d="100"/>
          <a:sy n="70" d="100"/>
        </p:scale>
        <p:origin x="4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modernComment_111_9284A4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8DC042-6607-46E4-B491-BB63E5F9B9CC}" authorId="{49000DBD-DD57-B9F5-1E22-669DF19DD1E1}" created="2024-06-02T18:12:58.882">
    <pc:sldMkLst xmlns:pc="http://schemas.microsoft.com/office/powerpoint/2013/main/command">
      <pc:docMk/>
      <pc:sldMk cId="2458166434" sldId="273"/>
    </pc:sldMkLst>
    <p188:txBody>
      <a:bodyPr/>
      <a:lstStyle/>
      <a:p>
        <a:r>
          <a:rPr lang="en-GB"/>
          <a:t>I'm still getting my head round how broadleaf, pine and cupressaceae vary.  Perhaps:
1. structural pruning - group pine and cypress as lacking epicormic buds; these require extra shenanigans to replace overly-large branches
2. pruning for ramification - group broadleaf and pine as similar; with cypress you're thinning out a "pre-ramified" branch
Either way: need a precursor slide on reasons for pruning &amp; types thereof (poss. together with wiring? i.e. which shaping forces are replicated).   Also a successor slide for seasonality.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04D6C-E348-4888-BF53-7D9093580813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E7104-07E6-4433-AFA2-7ACC21A32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4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E7104-07E6-4433-AFA2-7ACC21A3279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33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9284A4A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FED29D-3814-2F10-FB43-1B9F6C93C75F}"/>
              </a:ext>
            </a:extLst>
          </p:cNvPr>
          <p:cNvGrpSpPr/>
          <p:nvPr/>
        </p:nvGrpSpPr>
        <p:grpSpPr>
          <a:xfrm>
            <a:off x="606114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2E7D7-465D-67E7-297B-300075C2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982023-5837-5127-BA43-D3D613DB4D9F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657419-78E6-1361-CF7A-12B75EC3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7" y="4914253"/>
            <a:ext cx="2649282" cy="1240600"/>
          </a:xfrm>
          <a:prstGeom prst="rect">
            <a:avLst/>
          </a:prstGeom>
          <a:solidFill>
            <a:srgbClr val="4E5F3F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F5E04-C1D0-78A3-64DD-C1230C15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26" y="4599282"/>
            <a:ext cx="1943746" cy="19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16D504-F53D-5EDF-B94C-F0109325ECB1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Art à la Japan</a:t>
            </a:r>
            <a:br>
              <a:rPr lang="en-US" dirty="0"/>
            </a:br>
            <a:r>
              <a:rPr lang="en-US" sz="2800" dirty="0"/>
              <a:t>Catching the eye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583214"/>
            <a:ext cx="5634317" cy="527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elements of visual design:</a:t>
            </a:r>
          </a:p>
          <a:p>
            <a:r>
              <a:rPr lang="en-US" dirty="0"/>
              <a:t>Movement &amp; rhythm</a:t>
            </a:r>
          </a:p>
          <a:p>
            <a:r>
              <a:rPr lang="en-US" dirty="0"/>
              <a:t>Balance: symmetry vs asymmetry</a:t>
            </a:r>
          </a:p>
          <a:p>
            <a:r>
              <a:rPr lang="en-US" dirty="0"/>
              <a:t>Similarity &amp; harmony vs contrast &amp; variety</a:t>
            </a:r>
          </a:p>
          <a:p>
            <a:r>
              <a:rPr lang="en-US" dirty="0"/>
              <a:t>Perspective &amp; proportion</a:t>
            </a:r>
          </a:p>
          <a:p>
            <a:r>
              <a:rPr lang="en-US" dirty="0"/>
              <a:t>Repetition &amp; continuation</a:t>
            </a:r>
          </a:p>
          <a:p>
            <a:r>
              <a:rPr lang="en-US" dirty="0"/>
              <a:t>Unity: wow factor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Japan-specific additions:</a:t>
            </a:r>
          </a:p>
          <a:p>
            <a:r>
              <a:rPr lang="en-US" dirty="0"/>
              <a:t>“</a:t>
            </a:r>
            <a:r>
              <a:rPr lang="en-US" dirty="0" err="1"/>
              <a:t>Wabisabi</a:t>
            </a:r>
            <a:r>
              <a:rPr lang="en-US" dirty="0"/>
              <a:t>” (</a:t>
            </a:r>
            <a:r>
              <a:rPr lang="ja-JP" altLang="en-US" dirty="0"/>
              <a:t>侘び寂び</a:t>
            </a:r>
            <a:r>
              <a:rPr lang="en-US" dirty="0"/>
              <a:t> – literally “forlorn rusticism”): austere, naturalistic, often hard-worn beauty and elegance</a:t>
            </a:r>
          </a:p>
          <a:p>
            <a:r>
              <a:rPr lang="en-US" dirty="0"/>
              <a:t>Top-right to bottom-left traditional reading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FC98BA-4B9A-F5AB-188B-57B429CF9F30}"/>
              </a:ext>
            </a:extLst>
          </p:cNvPr>
          <p:cNvSpPr txBox="1">
            <a:spLocks/>
          </p:cNvSpPr>
          <p:nvPr/>
        </p:nvSpPr>
        <p:spPr>
          <a:xfrm>
            <a:off x="884332" y="5467529"/>
            <a:ext cx="4206808" cy="115196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It is self-evident that nothing concerning art is self-evident.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accent2"/>
                </a:solidFill>
              </a:rPr>
              <a:t>- Theodore Adorno (1969)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96C86-3601-0048-86C2-673D2B26F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t="15585" r="2614" b="10910"/>
          <a:stretch/>
        </p:blipFill>
        <p:spPr>
          <a:xfrm>
            <a:off x="884332" y="2012522"/>
            <a:ext cx="4206808" cy="32183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88895D-BD49-78A3-101B-EA9976103472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C4FB44-464B-34E0-6225-20A11A47475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C53C465C-E89A-7AF3-7F3B-DCADDE1359B0}"/>
              </a:ext>
            </a:extLst>
          </p:cNvPr>
          <p:cNvSpPr/>
          <p:nvPr/>
        </p:nvSpPr>
        <p:spPr>
          <a:xfrm>
            <a:off x="1806030" y="3362113"/>
            <a:ext cx="151649" cy="159316"/>
          </a:xfrm>
          <a:prstGeom prst="pentagon">
            <a:avLst/>
          </a:prstGeom>
          <a:solidFill>
            <a:srgbClr val="4E5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76FF5051-DEBD-AECB-F8A5-74646C887746}"/>
              </a:ext>
            </a:extLst>
          </p:cNvPr>
          <p:cNvSpPr/>
          <p:nvPr/>
        </p:nvSpPr>
        <p:spPr>
          <a:xfrm rot="1319334">
            <a:off x="1910985" y="3327896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37937DA1-1921-39C1-5D4C-344DB3ADCF6A}"/>
              </a:ext>
            </a:extLst>
          </p:cNvPr>
          <p:cNvSpPr/>
          <p:nvPr/>
        </p:nvSpPr>
        <p:spPr>
          <a:xfrm rot="676979">
            <a:off x="2030453" y="3360898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86FD01-352E-4B79-4995-BE6631C0AA7D}"/>
              </a:ext>
            </a:extLst>
          </p:cNvPr>
          <p:cNvSpPr/>
          <p:nvPr/>
        </p:nvSpPr>
        <p:spPr>
          <a:xfrm>
            <a:off x="3351568" y="3109015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691E47-2641-D59C-9C09-FC2458E2C8D4}"/>
              </a:ext>
            </a:extLst>
          </p:cNvPr>
          <p:cNvSpPr/>
          <p:nvPr/>
        </p:nvSpPr>
        <p:spPr>
          <a:xfrm>
            <a:off x="1960282" y="3113742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Weak / immature-looking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7E75B2-92A3-0846-F602-094528681DB8}"/>
              </a:ext>
            </a:extLst>
          </p:cNvPr>
          <p:cNvSpPr/>
          <p:nvPr/>
        </p:nvSpPr>
        <p:spPr>
          <a:xfrm>
            <a:off x="1353610" y="2102435"/>
            <a:ext cx="2921653" cy="8730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CB8ACAE-042F-7B14-69E1-BB2A74B28DC5}"/>
              </a:ext>
            </a:extLst>
          </p:cNvPr>
          <p:cNvSpPr/>
          <p:nvPr/>
        </p:nvSpPr>
        <p:spPr>
          <a:xfrm flipV="1">
            <a:off x="2148792" y="2650321"/>
            <a:ext cx="1376161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981887C-D465-26A8-9E73-30F8FF6FEF42}"/>
              </a:ext>
            </a:extLst>
          </p:cNvPr>
          <p:cNvSpPr/>
          <p:nvPr/>
        </p:nvSpPr>
        <p:spPr>
          <a:xfrm>
            <a:off x="1797628" y="2102435"/>
            <a:ext cx="2033618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4B3AADB7-038E-90B5-54EE-0094F6A998B0}"/>
              </a:ext>
            </a:extLst>
          </p:cNvPr>
          <p:cNvSpPr/>
          <p:nvPr/>
        </p:nvSpPr>
        <p:spPr>
          <a:xfrm flipV="1">
            <a:off x="1645118" y="3423949"/>
            <a:ext cx="2338636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278BA5-8254-8945-E60F-C2203D50C465}"/>
              </a:ext>
            </a:extLst>
          </p:cNvPr>
          <p:cNvCxnSpPr>
            <a:cxnSpLocks/>
          </p:cNvCxnSpPr>
          <p:nvPr/>
        </p:nvCxnSpPr>
        <p:spPr>
          <a:xfrm flipV="1">
            <a:off x="2372659" y="3187918"/>
            <a:ext cx="999191" cy="18588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A8DDB7-BB56-036B-328A-85DC17EE6523}"/>
              </a:ext>
            </a:extLst>
          </p:cNvPr>
          <p:cNvCxnSpPr>
            <a:cxnSpLocks/>
          </p:cNvCxnSpPr>
          <p:nvPr/>
        </p:nvCxnSpPr>
        <p:spPr>
          <a:xfrm flipV="1">
            <a:off x="2314575" y="2975502"/>
            <a:ext cx="1103966" cy="24083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16A06E-C831-DAAF-7B1D-7CB7CF33AAC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90750" y="3039484"/>
            <a:ext cx="68392" cy="5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D2B7-6A06-56A5-FCC7-8BA985DF1E57}"/>
              </a:ext>
            </a:extLst>
          </p:cNvPr>
          <p:cNvCxnSpPr>
            <a:cxnSpLocks/>
          </p:cNvCxnSpPr>
          <p:nvPr/>
        </p:nvCxnSpPr>
        <p:spPr>
          <a:xfrm>
            <a:off x="2166470" y="3090500"/>
            <a:ext cx="92672" cy="3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DAECB4-2E0D-7990-A548-D6501460C620}"/>
              </a:ext>
            </a:extLst>
          </p:cNvPr>
          <p:cNvCxnSpPr>
            <a:cxnSpLocks/>
          </p:cNvCxnSpPr>
          <p:nvPr/>
        </p:nvCxnSpPr>
        <p:spPr>
          <a:xfrm flipH="1">
            <a:off x="2208163" y="3211606"/>
            <a:ext cx="78729" cy="9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C2DD34AB-EA13-3345-1614-23DB9C23D066}"/>
              </a:ext>
            </a:extLst>
          </p:cNvPr>
          <p:cNvSpPr/>
          <p:nvPr/>
        </p:nvSpPr>
        <p:spPr>
          <a:xfrm>
            <a:off x="1332038" y="1701952"/>
            <a:ext cx="2943225" cy="2675064"/>
          </a:xfrm>
          <a:prstGeom prst="noSmoking">
            <a:avLst>
              <a:gd name="adj" fmla="val 7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9496C1-991B-312C-0031-96670D7474D6}"/>
              </a:ext>
            </a:extLst>
          </p:cNvPr>
          <p:cNvSpPr/>
          <p:nvPr/>
        </p:nvSpPr>
        <p:spPr>
          <a:xfrm>
            <a:off x="1112251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4DA106-6BF0-F94B-67FD-60FB7426E165}"/>
              </a:ext>
            </a:extLst>
          </p:cNvPr>
          <p:cNvSpPr/>
          <p:nvPr/>
        </p:nvSpPr>
        <p:spPr>
          <a:xfrm flipH="1">
            <a:off x="3403940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A03974-4F07-012A-3EBB-C7528BE52BEE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archetypes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taper, especially on conifers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358191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623921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6261497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2C1F74-1334-A05D-CB00-0ABF7D6D8FE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Why We Prune</a:t>
            </a:r>
            <a:br>
              <a:rPr lang="en-US" dirty="0"/>
            </a:br>
            <a:r>
              <a:rPr lang="en-US" sz="2800" dirty="0"/>
              <a:t>It’s not just repressed sadism, honest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>
            <a:normAutofit/>
          </a:bodyPr>
          <a:lstStyle/>
          <a:p>
            <a:r>
              <a:rPr lang="en-GB" dirty="0"/>
              <a:t>Shape the tree</a:t>
            </a:r>
          </a:p>
          <a:p>
            <a:pPr lvl="1"/>
            <a:r>
              <a:rPr lang="en-GB" dirty="0"/>
              <a:t>“Structural” pruning to shape trunk + primary branches and fit a bonsai style / archetype</a:t>
            </a:r>
          </a:p>
          <a:p>
            <a:pPr lvl="1"/>
            <a:r>
              <a:rPr lang="en-GB" dirty="0"/>
              <a:t>Canopy pruning to create rounded-triangle shape(s)</a:t>
            </a:r>
          </a:p>
          <a:p>
            <a:r>
              <a:rPr lang="en-GB" dirty="0"/>
              <a:t>Shape the branch - encourage ramification and taper</a:t>
            </a:r>
          </a:p>
          <a:p>
            <a:pPr lvl="1"/>
            <a:r>
              <a:rPr lang="en-GB" dirty="0"/>
              <a:t>Continuing the ramification past the eye’s limits creates the illusion of infinite depth</a:t>
            </a:r>
          </a:p>
          <a:p>
            <a:r>
              <a:rPr lang="en-GB" dirty="0"/>
              <a:t>Pick winners - before the tree can pick for us!</a:t>
            </a:r>
          </a:p>
          <a:p>
            <a:pPr lvl="1"/>
            <a:r>
              <a:rPr lang="en-GB" dirty="0"/>
              <a:t>Improve spacing and remove congestion and “fluff”</a:t>
            </a:r>
          </a:p>
          <a:p>
            <a:pPr lvl="1"/>
            <a:r>
              <a:rPr lang="en-GB" dirty="0"/>
              <a:t>“Balance energy”: force growth away from the apex towards more interesting (to us) areas</a:t>
            </a:r>
          </a:p>
          <a:p>
            <a:r>
              <a:rPr lang="en-GB" dirty="0"/>
              <a:t>Crowd management - reduction of green mass</a:t>
            </a:r>
          </a:p>
          <a:p>
            <a:pPr lvl="1"/>
            <a:r>
              <a:rPr lang="en-GB" dirty="0"/>
              <a:t>Let light through to lower areas of the tree (pruning for “inner growth”)</a:t>
            </a:r>
          </a:p>
          <a:p>
            <a:pPr lvl="1"/>
            <a:r>
              <a:rPr lang="en-GB" dirty="0"/>
              <a:t>Reduce water shock when re-potting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17E18-8FBC-F29E-544E-05CC635A49B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00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61589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Theory</a:t>
            </a:r>
          </a:p>
          <a:p>
            <a:r>
              <a:rPr lang="en-US" sz="1600" dirty="0"/>
              <a:t>Be aware of the history and culture of bonsai</a:t>
            </a:r>
          </a:p>
          <a:p>
            <a:r>
              <a:rPr lang="en-US" sz="1600" dirty="0"/>
              <a:t>Understand (at a high level) how a bonsai is produced</a:t>
            </a:r>
          </a:p>
          <a:p>
            <a:r>
              <a:rPr lang="en-US" sz="1600" dirty="0"/>
              <a:t>Understand (at a high level) what distinguishes good and bad bonsai</a:t>
            </a:r>
          </a:p>
          <a:p>
            <a:r>
              <a:rPr lang="en-US" sz="1600" dirty="0"/>
              <a:t>Know how to maintain a bonsai on a day-to-day basis</a:t>
            </a:r>
          </a:p>
          <a:p>
            <a:r>
              <a:rPr lang="en-US" sz="1600" dirty="0"/>
              <a:t>Experience the key activities of re-potting, pruning and wiring</a:t>
            </a:r>
          </a:p>
          <a:p>
            <a:r>
              <a:rPr lang="en-GB" sz="1600" dirty="0"/>
              <a:t>Be aware of inexpensive options for further learning and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E9E1B-ABAD-44BB-B6F1-53AFD67B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224" y="1930400"/>
            <a:ext cx="4141694" cy="492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Practical</a:t>
            </a:r>
          </a:p>
          <a:p>
            <a:r>
              <a:rPr lang="en-GB" sz="1600" dirty="0"/>
              <a:t>Watering bonsai</a:t>
            </a:r>
          </a:p>
          <a:p>
            <a:r>
              <a:rPr lang="en-GB" sz="1600" dirty="0"/>
              <a:t>Wiring a bonsai pot for re-potting</a:t>
            </a:r>
          </a:p>
          <a:p>
            <a:r>
              <a:rPr lang="en-GB" sz="1600" dirty="0"/>
              <a:t>Exposing the </a:t>
            </a:r>
            <a:r>
              <a:rPr lang="en-GB" sz="1600" dirty="0" err="1"/>
              <a:t>nebari</a:t>
            </a:r>
            <a:endParaRPr lang="en-GB" sz="1600" dirty="0"/>
          </a:p>
          <a:p>
            <a:r>
              <a:rPr lang="en-GB" sz="1600" dirty="0"/>
              <a:t>Potting the prepared tree</a:t>
            </a:r>
          </a:p>
          <a:p>
            <a:r>
              <a:rPr lang="en-GB" sz="1600" dirty="0"/>
              <a:t>Pruning for bulk, congestion and taper</a:t>
            </a:r>
          </a:p>
          <a:p>
            <a:r>
              <a:rPr lang="en-GB" sz="1600" dirty="0"/>
              <a:t>Wiring for shape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&amp; Pruning (1)</a:t>
            </a:r>
            <a:br>
              <a:rPr lang="en-US" dirty="0"/>
            </a:br>
            <a:r>
              <a:rPr lang="en-US" sz="2800" dirty="0"/>
              <a:t>Not all trees are alike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8197726" cy="4961965"/>
          </a:xfrm>
        </p:spPr>
        <p:txBody>
          <a:bodyPr>
            <a:normAutofit/>
          </a:bodyPr>
          <a:lstStyle/>
          <a:p>
            <a:r>
              <a:rPr lang="en-GB" dirty="0"/>
              <a:t>Types of growth</a:t>
            </a:r>
          </a:p>
          <a:p>
            <a:pPr lvl="1"/>
            <a:r>
              <a:rPr lang="en-GB" b="1" dirty="0"/>
              <a:t>Apical</a:t>
            </a:r>
            <a:r>
              <a:rPr lang="en-GB" dirty="0"/>
              <a:t> growth from the tip of the trunk</a:t>
            </a:r>
          </a:p>
          <a:p>
            <a:pPr lvl="1"/>
            <a:r>
              <a:rPr lang="en-GB" b="1" dirty="0"/>
              <a:t>Terminal</a:t>
            </a:r>
            <a:r>
              <a:rPr lang="en-GB" dirty="0"/>
              <a:t> growth from the tip of branches</a:t>
            </a:r>
          </a:p>
          <a:p>
            <a:pPr lvl="1"/>
            <a:r>
              <a:rPr lang="en-GB" b="1" dirty="0"/>
              <a:t>Lateral</a:t>
            </a:r>
            <a:r>
              <a:rPr lang="en-GB" dirty="0"/>
              <a:t> growth from behind the tip</a:t>
            </a:r>
          </a:p>
          <a:p>
            <a:pPr lvl="1"/>
            <a:r>
              <a:rPr lang="en-GB" b="1" dirty="0"/>
              <a:t>Adventitious</a:t>
            </a:r>
            <a:r>
              <a:rPr lang="en-GB" dirty="0"/>
              <a:t> growth from the base of branches</a:t>
            </a:r>
          </a:p>
          <a:p>
            <a:pPr lvl="1"/>
            <a:r>
              <a:rPr lang="en-GB" b="1" dirty="0"/>
              <a:t>Epicormic</a:t>
            </a:r>
            <a:r>
              <a:rPr lang="en-GB" dirty="0"/>
              <a:t> growth from random spots on the trunk</a:t>
            </a:r>
          </a:p>
          <a:p>
            <a:r>
              <a:rPr lang="en-GB" dirty="0"/>
              <a:t>Back-budding (adventitious + epicormic):  </a:t>
            </a:r>
            <a:r>
              <a:rPr lang="en-GB" sz="1600" dirty="0"/>
              <a:t>Weak back-budding </a:t>
            </a:r>
            <a:r>
              <a:rPr lang="en-US" sz="1600" dirty="0"/>
              <a:t>→</a:t>
            </a:r>
            <a:r>
              <a:rPr lang="en-GB" sz="1600" dirty="0"/>
              <a:t> we have to plan further ahead (e.g. leave sacrificial branches) to thicken the trunk</a:t>
            </a:r>
          </a:p>
          <a:p>
            <a:r>
              <a:rPr lang="en-GB" dirty="0"/>
              <a:t>Lateral growth:  </a:t>
            </a:r>
            <a:r>
              <a:rPr lang="en-GB" sz="1600" dirty="0"/>
              <a:t>Dense lateral growth </a:t>
            </a:r>
            <a:r>
              <a:rPr lang="en-US" sz="1600" dirty="0"/>
              <a:t>→</a:t>
            </a:r>
            <a:r>
              <a:rPr lang="en-GB" sz="1600" dirty="0"/>
              <a:t> we have to think in terms of zones not individual branches</a:t>
            </a:r>
          </a:p>
          <a:p>
            <a:r>
              <a:rPr lang="en-GB" dirty="0"/>
              <a:t>Apical dominance:  </a:t>
            </a:r>
            <a:r>
              <a:rPr lang="en-GB" sz="1600" dirty="0"/>
              <a:t>Some trees (conifers especially) grow more strongly upwards</a:t>
            </a:r>
          </a:p>
          <a:p>
            <a:r>
              <a:rPr lang="en-GB" dirty="0"/>
              <a:t>Flushes per year: </a:t>
            </a:r>
            <a:r>
              <a:rPr lang="en-GB" sz="1600" dirty="0"/>
              <a:t> Usually two (Spring and Lammas) except for mountain-growing pines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E3A6D-2125-2BCB-8A54-AF7F5158E3FD}"/>
              </a:ext>
            </a:extLst>
          </p:cNvPr>
          <p:cNvGrpSpPr/>
          <p:nvPr/>
        </p:nvGrpSpPr>
        <p:grpSpPr>
          <a:xfrm>
            <a:off x="9054353" y="776598"/>
            <a:ext cx="2327751" cy="5304804"/>
            <a:chOff x="9424576" y="112059"/>
            <a:chExt cx="2327751" cy="5304804"/>
          </a:xfrm>
        </p:grpSpPr>
        <p:sp>
          <p:nvSpPr>
            <p:cNvPr id="21" name="Content Placeholder 14">
              <a:extLst>
                <a:ext uri="{FF2B5EF4-FFF2-40B4-BE49-F238E27FC236}">
                  <a16:creationId xmlns:a16="http://schemas.microsoft.com/office/drawing/2014/main" id="{4CF937A7-9BF5-BF51-C278-BB81905EAB8D}"/>
                </a:ext>
              </a:extLst>
            </p:cNvPr>
            <p:cNvSpPr txBox="1">
              <a:spLocks/>
            </p:cNvSpPr>
            <p:nvPr/>
          </p:nvSpPr>
          <p:spPr>
            <a:xfrm>
              <a:off x="9424576" y="112059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Apical</a:t>
              </a:r>
              <a:endParaRPr lang="en-GB" sz="1400" dirty="0"/>
            </a:p>
          </p:txBody>
        </p:sp>
        <p:sp>
          <p:nvSpPr>
            <p:cNvPr id="23" name="Content Placeholder 14">
              <a:extLst>
                <a:ext uri="{FF2B5EF4-FFF2-40B4-BE49-F238E27FC236}">
                  <a16:creationId xmlns:a16="http://schemas.microsoft.com/office/drawing/2014/main" id="{2B0E0692-E6EF-B04D-0B85-732DDA430033}"/>
                </a:ext>
              </a:extLst>
            </p:cNvPr>
            <p:cNvSpPr txBox="1">
              <a:spLocks/>
            </p:cNvSpPr>
            <p:nvPr/>
          </p:nvSpPr>
          <p:spPr>
            <a:xfrm>
              <a:off x="10620212" y="1114066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Terminal</a:t>
              </a:r>
              <a:endParaRPr lang="en-GB" sz="1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A0F265-A70D-C6D8-6C27-EAE462354D4D}"/>
                </a:ext>
              </a:extLst>
            </p:cNvPr>
            <p:cNvGrpSpPr/>
            <p:nvPr/>
          </p:nvGrpSpPr>
          <p:grpSpPr>
            <a:xfrm>
              <a:off x="9733823" y="710279"/>
              <a:ext cx="1399568" cy="4706584"/>
              <a:chOff x="9784567" y="1567253"/>
              <a:chExt cx="1399568" cy="470658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4F6B3E36-B7AA-0FF4-DC79-0B9A3AD54FAB}"/>
                  </a:ext>
                </a:extLst>
              </p:cNvPr>
              <p:cNvSpPr/>
              <p:nvPr/>
            </p:nvSpPr>
            <p:spPr>
              <a:xfrm>
                <a:off x="9784567" y="1567253"/>
                <a:ext cx="413986" cy="4706584"/>
              </a:xfrm>
              <a:prstGeom prst="triangle">
                <a:avLst/>
              </a:prstGeom>
              <a:solidFill>
                <a:srgbClr val="C488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D0F97F60-E9EA-0456-E145-7AFBC9027336}"/>
                  </a:ext>
                </a:extLst>
              </p:cNvPr>
              <p:cNvSpPr/>
              <p:nvPr/>
            </p:nvSpPr>
            <p:spPr>
              <a:xfrm rot="3763539">
                <a:off x="10435649" y="2326730"/>
                <a:ext cx="225404" cy="1271569"/>
              </a:xfrm>
              <a:prstGeom prst="triangle">
                <a:avLst/>
              </a:prstGeom>
              <a:solidFill>
                <a:srgbClr val="C488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4668FF-8F6B-E528-E5A5-57C727FA9F5E}"/>
                  </a:ext>
                </a:extLst>
              </p:cNvPr>
              <p:cNvSpPr/>
              <p:nvPr/>
            </p:nvSpPr>
            <p:spPr>
              <a:xfrm>
                <a:off x="9935099" y="162821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C2079B-39BB-878D-707D-C431385E61DD}"/>
                  </a:ext>
                </a:extLst>
              </p:cNvPr>
              <p:cNvSpPr/>
              <p:nvPr/>
            </p:nvSpPr>
            <p:spPr>
              <a:xfrm>
                <a:off x="11000363" y="2623248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93CC47B-6C74-EA8B-B97A-4C417BE5C58A}"/>
                  </a:ext>
                </a:extLst>
              </p:cNvPr>
              <p:cNvSpPr/>
              <p:nvPr/>
            </p:nvSpPr>
            <p:spPr>
              <a:xfrm>
                <a:off x="10034574" y="3019069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E492CC-42A9-B078-3944-251FA254E8C0}"/>
                  </a:ext>
                </a:extLst>
              </p:cNvPr>
              <p:cNvSpPr/>
              <p:nvPr/>
            </p:nvSpPr>
            <p:spPr>
              <a:xfrm>
                <a:off x="10056123" y="3284781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0187D70-52E3-3D56-E5F8-4A0D39BCC7C1}"/>
                  </a:ext>
                </a:extLst>
              </p:cNvPr>
              <p:cNvSpPr/>
              <p:nvPr/>
            </p:nvSpPr>
            <p:spPr>
              <a:xfrm>
                <a:off x="10116635" y="5101959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102A37D-83F7-C4BC-0206-588C89D1A8B4}"/>
                  </a:ext>
                </a:extLst>
              </p:cNvPr>
              <p:cNvSpPr/>
              <p:nvPr/>
            </p:nvSpPr>
            <p:spPr>
              <a:xfrm>
                <a:off x="10762086" y="282599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B179014-85DE-06E4-1A45-E3F3A9EA5C34}"/>
                  </a:ext>
                </a:extLst>
              </p:cNvPr>
              <p:cNvSpPr/>
              <p:nvPr/>
            </p:nvSpPr>
            <p:spPr>
              <a:xfrm>
                <a:off x="10464302" y="282599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" name="Content Placeholder 14">
              <a:extLst>
                <a:ext uri="{FF2B5EF4-FFF2-40B4-BE49-F238E27FC236}">
                  <a16:creationId xmlns:a16="http://schemas.microsoft.com/office/drawing/2014/main" id="{303D7E70-F326-F686-0CE4-12356AC88088}"/>
                </a:ext>
              </a:extLst>
            </p:cNvPr>
            <p:cNvSpPr txBox="1">
              <a:spLocks/>
            </p:cNvSpPr>
            <p:nvPr/>
          </p:nvSpPr>
          <p:spPr>
            <a:xfrm>
              <a:off x="10682316" y="1919652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Lateral</a:t>
              </a:r>
              <a:endParaRPr lang="en-GB" sz="1400" dirty="0"/>
            </a:p>
          </p:txBody>
        </p:sp>
        <p:sp>
          <p:nvSpPr>
            <p:cNvPr id="27" name="Content Placeholder 14">
              <a:extLst>
                <a:ext uri="{FF2B5EF4-FFF2-40B4-BE49-F238E27FC236}">
                  <a16:creationId xmlns:a16="http://schemas.microsoft.com/office/drawing/2014/main" id="{D8928D55-7561-B8D6-E08E-6C2A1FBBC158}"/>
                </a:ext>
              </a:extLst>
            </p:cNvPr>
            <p:cNvSpPr txBox="1">
              <a:spLocks/>
            </p:cNvSpPr>
            <p:nvPr/>
          </p:nvSpPr>
          <p:spPr>
            <a:xfrm>
              <a:off x="9944850" y="2485099"/>
              <a:ext cx="1233492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Adventitious</a:t>
              </a:r>
              <a:endParaRPr lang="en-GB" sz="1400" dirty="0"/>
            </a:p>
          </p:txBody>
        </p:sp>
        <p:sp>
          <p:nvSpPr>
            <p:cNvPr id="28" name="Content Placeholder 14">
              <a:extLst>
                <a:ext uri="{FF2B5EF4-FFF2-40B4-BE49-F238E27FC236}">
                  <a16:creationId xmlns:a16="http://schemas.microsoft.com/office/drawing/2014/main" id="{802D12E5-B941-B577-42A3-EF4976DEB272}"/>
                </a:ext>
              </a:extLst>
            </p:cNvPr>
            <p:cNvSpPr txBox="1">
              <a:spLocks/>
            </p:cNvSpPr>
            <p:nvPr/>
          </p:nvSpPr>
          <p:spPr>
            <a:xfrm>
              <a:off x="10085206" y="3827880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Epicormic</a:t>
              </a:r>
              <a:endParaRPr lang="en-GB" sz="140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7EA8F0A-1F9C-E86D-F350-87BBAF1EC4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82316" y="2084487"/>
              <a:ext cx="196346" cy="193076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86976E-3CF8-60F0-8012-E5F604C057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87017" y="2352355"/>
              <a:ext cx="474579" cy="294636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6A301F-E358-DF9A-91E8-AC4F2BFADB1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0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&amp; Pruning (2)</a:t>
            </a:r>
            <a:br>
              <a:rPr lang="en-US" dirty="0"/>
            </a:br>
            <a:r>
              <a:rPr lang="en-US" sz="2800" dirty="0"/>
              <a:t>Three main types of foliage</a:t>
            </a:r>
            <a:endParaRPr lang="en-GB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267C19-FC47-6081-C686-899210780598}"/>
              </a:ext>
            </a:extLst>
          </p:cNvPr>
          <p:cNvCxnSpPr>
            <a:cxnSpLocks/>
          </p:cNvCxnSpPr>
          <p:nvPr/>
        </p:nvCxnSpPr>
        <p:spPr>
          <a:xfrm flipH="1" flipV="1">
            <a:off x="5116594" y="4204448"/>
            <a:ext cx="4538394" cy="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CE9F80-5F34-D29C-EDC0-FCDB6F60329F}"/>
              </a:ext>
            </a:extLst>
          </p:cNvPr>
          <p:cNvCxnSpPr>
            <a:cxnSpLocks/>
          </p:cNvCxnSpPr>
          <p:nvPr/>
        </p:nvCxnSpPr>
        <p:spPr>
          <a:xfrm flipH="1">
            <a:off x="4377006" y="4204447"/>
            <a:ext cx="739588" cy="2245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5CC529-3E5F-6B17-55E8-FB021F631C9D}"/>
              </a:ext>
            </a:extLst>
          </p:cNvPr>
          <p:cNvCxnSpPr>
            <a:cxnSpLocks/>
          </p:cNvCxnSpPr>
          <p:nvPr/>
        </p:nvCxnSpPr>
        <p:spPr>
          <a:xfrm flipH="1" flipV="1">
            <a:off x="4377006" y="1947582"/>
            <a:ext cx="739588" cy="2245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2CB77D-378D-5C2B-249C-C79ED3775178}"/>
              </a:ext>
            </a:extLst>
          </p:cNvPr>
          <p:cNvSpPr txBox="1">
            <a:spLocks/>
          </p:cNvSpPr>
          <p:nvPr/>
        </p:nvSpPr>
        <p:spPr>
          <a:xfrm>
            <a:off x="953893" y="2487758"/>
            <a:ext cx="1706347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Broadleaf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856DF6-674D-4B42-7490-2770FD9B49F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or attribute pics!</a:t>
            </a:r>
            <a:endParaRPr lang="en-GB" dirty="0"/>
          </a:p>
        </p:txBody>
      </p:sp>
      <p:pic>
        <p:nvPicPr>
          <p:cNvPr id="1026" name="Picture 2" descr="The Different Oak Trees Native to the UK — An Darach Forest Therapy">
            <a:extLst>
              <a:ext uri="{FF2B5EF4-FFF2-40B4-BE49-F238E27FC236}">
                <a16:creationId xmlns:a16="http://schemas.microsoft.com/office/drawing/2014/main" id="{F9B949A5-88F6-B10D-75F6-0A7A6E03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2" y="2963962"/>
            <a:ext cx="2691640" cy="2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per - Wikipedia">
            <a:extLst>
              <a:ext uri="{FF2B5EF4-FFF2-40B4-BE49-F238E27FC236}">
                <a16:creationId xmlns:a16="http://schemas.microsoft.com/office/drawing/2014/main" id="{8CF13724-585E-C35E-0EF9-F1D77E9C0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35015" y="4520787"/>
            <a:ext cx="2095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14">
            <a:extLst>
              <a:ext uri="{FF2B5EF4-FFF2-40B4-BE49-F238E27FC236}">
                <a16:creationId xmlns:a16="http://schemas.microsoft.com/office/drawing/2014/main" id="{DDD9E606-2909-8581-3328-D1F126016104}"/>
              </a:ext>
            </a:extLst>
          </p:cNvPr>
          <p:cNvSpPr txBox="1">
            <a:spLocks/>
          </p:cNvSpPr>
          <p:nvPr/>
        </p:nvSpPr>
        <p:spPr>
          <a:xfrm>
            <a:off x="5980186" y="4453298"/>
            <a:ext cx="2034261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Spiky / scaly</a:t>
            </a:r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FA7AEF6-A927-AB0A-C0DF-2C34D56CE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6"/>
          <a:stretch/>
        </p:blipFill>
        <p:spPr bwMode="auto">
          <a:xfrm>
            <a:off x="5639920" y="1978330"/>
            <a:ext cx="3491741" cy="21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FD20B54E-05F1-C3D7-EC92-25B613105D6F}"/>
              </a:ext>
            </a:extLst>
          </p:cNvPr>
          <p:cNvSpPr txBox="1">
            <a:spLocks/>
          </p:cNvSpPr>
          <p:nvPr/>
        </p:nvSpPr>
        <p:spPr>
          <a:xfrm>
            <a:off x="5980186" y="1772771"/>
            <a:ext cx="2034261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Needle-bearing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793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pruning</a:t>
            </a:r>
            <a:br>
              <a:rPr lang="en-US" dirty="0"/>
            </a:br>
            <a:r>
              <a:rPr lang="en-US" sz="2800" dirty="0"/>
              <a:t>Building a solid foundation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Often weak adventitious growth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</a:t>
            </a:r>
          </a:p>
          <a:p>
            <a:pPr lvl="1"/>
            <a:r>
              <a:rPr lang="en-US" dirty="0"/>
              <a:t>Leave lower branches as sacrificial branches to thicken up the trunk</a:t>
            </a:r>
          </a:p>
          <a:p>
            <a:pPr lvl="1"/>
            <a:r>
              <a:rPr lang="en-US" dirty="0"/>
              <a:t>Control apical growth carefully to stop premature die-off of lower branches (“energy balancing”)</a:t>
            </a:r>
          </a:p>
          <a:p>
            <a:pPr lvl="1"/>
            <a:r>
              <a:rPr lang="en-US" dirty="0"/>
              <a:t>Cutting back tips (removing current-year terminal growth) is called “de-candling”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C20E33-8E3D-6BFA-FDBE-7B67AD6053B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INCOMPLETE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08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>
            <a:normAutofit/>
          </a:bodyPr>
          <a:lstStyle/>
          <a:p>
            <a:r>
              <a:rPr lang="en-US" dirty="0"/>
              <a:t>Context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sacrificial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CEBA4-8D9C-BE3D-5B11-2DCDDD94270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Needle-Bearing Trees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Often weak adventitious growth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</a:t>
            </a:r>
          </a:p>
          <a:p>
            <a:pPr lvl="1"/>
            <a:r>
              <a:rPr lang="en-US" dirty="0"/>
              <a:t>Leave lower branches as sacrificial branches to thicken up the trunk</a:t>
            </a:r>
          </a:p>
          <a:p>
            <a:pPr lvl="1"/>
            <a:r>
              <a:rPr lang="en-US" dirty="0"/>
              <a:t>Control apical growth carefully to stop premature die-off of lower branches (“energy balancing”)</a:t>
            </a:r>
          </a:p>
          <a:p>
            <a:pPr lvl="1"/>
            <a:r>
              <a:rPr lang="en-US" dirty="0"/>
              <a:t>Cutting back tips (removing current-year terminal growth) is called “de-candling”</a:t>
            </a:r>
          </a:p>
          <a:p>
            <a:pPr lvl="1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48A5C4-1964-0C53-62DC-BAE1DD63B4F8}"/>
              </a:ext>
            </a:extLst>
          </p:cNvPr>
          <p:cNvSpPr/>
          <p:nvPr/>
        </p:nvSpPr>
        <p:spPr>
          <a:xfrm>
            <a:off x="7223312" y="524488"/>
            <a:ext cx="3966882" cy="582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INCOMPLETE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74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7155D258-F098-B7CD-6F9E-605E9AEEEABA}"/>
              </a:ext>
            </a:extLst>
          </p:cNvPr>
          <p:cNvGrpSpPr/>
          <p:nvPr/>
        </p:nvGrpSpPr>
        <p:grpSpPr>
          <a:xfrm>
            <a:off x="2491981" y="4724954"/>
            <a:ext cx="940363" cy="1489803"/>
            <a:chOff x="2491981" y="4724954"/>
            <a:chExt cx="940363" cy="1489803"/>
          </a:xfrm>
        </p:grpSpPr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71BB9084-1B49-B332-14A3-610C95DA883D}"/>
                </a:ext>
              </a:extLst>
            </p:cNvPr>
            <p:cNvSpPr/>
            <p:nvPr/>
          </p:nvSpPr>
          <p:spPr>
            <a:xfrm rot="912540" flipH="1">
              <a:off x="2846595" y="4724954"/>
              <a:ext cx="343668" cy="1489803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rapezoid 52">
              <a:extLst>
                <a:ext uri="{FF2B5EF4-FFF2-40B4-BE49-F238E27FC236}">
                  <a16:creationId xmlns:a16="http://schemas.microsoft.com/office/drawing/2014/main" id="{501DBF6D-ACF7-A180-C22F-A189DBA18F6F}"/>
                </a:ext>
              </a:extLst>
            </p:cNvPr>
            <p:cNvSpPr/>
            <p:nvPr/>
          </p:nvSpPr>
          <p:spPr>
            <a:xfrm rot="18801705" flipH="1">
              <a:off x="2586188" y="5529425"/>
              <a:ext cx="211445" cy="399860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rapezoid 53">
              <a:extLst>
                <a:ext uri="{FF2B5EF4-FFF2-40B4-BE49-F238E27FC236}">
                  <a16:creationId xmlns:a16="http://schemas.microsoft.com/office/drawing/2014/main" id="{8526503E-01E2-481B-9CDD-FB5A3BC3358A}"/>
                </a:ext>
              </a:extLst>
            </p:cNvPr>
            <p:cNvSpPr/>
            <p:nvPr/>
          </p:nvSpPr>
          <p:spPr>
            <a:xfrm rot="18801705" flipH="1">
              <a:off x="2699625" y="5231159"/>
              <a:ext cx="177880" cy="363043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Trapezoid 55">
              <a:extLst>
                <a:ext uri="{FF2B5EF4-FFF2-40B4-BE49-F238E27FC236}">
                  <a16:creationId xmlns:a16="http://schemas.microsoft.com/office/drawing/2014/main" id="{CB03C4EB-6DCA-9A04-3E22-25F9217CE224}"/>
                </a:ext>
              </a:extLst>
            </p:cNvPr>
            <p:cNvSpPr/>
            <p:nvPr/>
          </p:nvSpPr>
          <p:spPr>
            <a:xfrm rot="18801705" flipH="1">
              <a:off x="2848537" y="4990210"/>
              <a:ext cx="123769" cy="34610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rapezoid 57">
              <a:extLst>
                <a:ext uri="{FF2B5EF4-FFF2-40B4-BE49-F238E27FC236}">
                  <a16:creationId xmlns:a16="http://schemas.microsoft.com/office/drawing/2014/main" id="{17FD4E5F-D467-4D42-1B37-5859B623B45B}"/>
                </a:ext>
              </a:extLst>
            </p:cNvPr>
            <p:cNvSpPr/>
            <p:nvPr/>
          </p:nvSpPr>
          <p:spPr>
            <a:xfrm rot="18801705" flipH="1">
              <a:off x="3016461" y="4750570"/>
              <a:ext cx="98737" cy="230968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rapezoid 59">
              <a:extLst>
                <a:ext uri="{FF2B5EF4-FFF2-40B4-BE49-F238E27FC236}">
                  <a16:creationId xmlns:a16="http://schemas.microsoft.com/office/drawing/2014/main" id="{954713F6-0F48-12B2-5ABD-305D74491E2D}"/>
                </a:ext>
              </a:extLst>
            </p:cNvPr>
            <p:cNvSpPr/>
            <p:nvPr/>
          </p:nvSpPr>
          <p:spPr>
            <a:xfrm rot="3933971" flipH="1">
              <a:off x="3124233" y="5532853"/>
              <a:ext cx="123769" cy="34610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rapezoid 60">
              <a:extLst>
                <a:ext uri="{FF2B5EF4-FFF2-40B4-BE49-F238E27FC236}">
                  <a16:creationId xmlns:a16="http://schemas.microsoft.com/office/drawing/2014/main" id="{7A374324-E06B-0EFF-29F5-6E7DB9FF4DBA}"/>
                </a:ext>
              </a:extLst>
            </p:cNvPr>
            <p:cNvSpPr/>
            <p:nvPr/>
          </p:nvSpPr>
          <p:spPr>
            <a:xfrm rot="4187077" flipH="1">
              <a:off x="3191820" y="5277646"/>
              <a:ext cx="123769" cy="34610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13004EB2-48AD-B36E-6766-A50CA81D1942}"/>
                </a:ext>
              </a:extLst>
            </p:cNvPr>
            <p:cNvSpPr/>
            <p:nvPr/>
          </p:nvSpPr>
          <p:spPr>
            <a:xfrm rot="4411661" flipH="1">
              <a:off x="3207166" y="5086169"/>
              <a:ext cx="111227" cy="318388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rapezoid 62">
              <a:extLst>
                <a:ext uri="{FF2B5EF4-FFF2-40B4-BE49-F238E27FC236}">
                  <a16:creationId xmlns:a16="http://schemas.microsoft.com/office/drawing/2014/main" id="{07C8B164-4E30-613F-1E92-3277BCDEC933}"/>
                </a:ext>
              </a:extLst>
            </p:cNvPr>
            <p:cNvSpPr/>
            <p:nvPr/>
          </p:nvSpPr>
          <p:spPr>
            <a:xfrm rot="4414923" flipH="1">
              <a:off x="3209440" y="4866897"/>
              <a:ext cx="101480" cy="344329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rapezoid 63">
              <a:extLst>
                <a:ext uri="{FF2B5EF4-FFF2-40B4-BE49-F238E27FC236}">
                  <a16:creationId xmlns:a16="http://schemas.microsoft.com/office/drawing/2014/main" id="{105E60CC-DE57-01F2-0113-703641A3A597}"/>
                </a:ext>
              </a:extLst>
            </p:cNvPr>
            <p:cNvSpPr/>
            <p:nvPr/>
          </p:nvSpPr>
          <p:spPr>
            <a:xfrm rot="4136176" flipH="1">
              <a:off x="3260279" y="4752001"/>
              <a:ext cx="60482" cy="165195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5700BDF-CFCF-D407-6072-1FDBFDBA10B8}"/>
              </a:ext>
            </a:extLst>
          </p:cNvPr>
          <p:cNvGrpSpPr/>
          <p:nvPr/>
        </p:nvGrpSpPr>
        <p:grpSpPr>
          <a:xfrm flipV="1">
            <a:off x="2537849" y="6232201"/>
            <a:ext cx="940363" cy="1489803"/>
            <a:chOff x="2491981" y="4724954"/>
            <a:chExt cx="940363" cy="1489803"/>
          </a:xfrm>
        </p:grpSpPr>
        <p:sp>
          <p:nvSpPr>
            <p:cNvPr id="125" name="Trapezoid 124">
              <a:extLst>
                <a:ext uri="{FF2B5EF4-FFF2-40B4-BE49-F238E27FC236}">
                  <a16:creationId xmlns:a16="http://schemas.microsoft.com/office/drawing/2014/main" id="{9C685411-572E-737D-F020-7EC1A7FE7D77}"/>
                </a:ext>
              </a:extLst>
            </p:cNvPr>
            <p:cNvSpPr/>
            <p:nvPr/>
          </p:nvSpPr>
          <p:spPr>
            <a:xfrm rot="912540" flipH="1">
              <a:off x="2846595" y="4724954"/>
              <a:ext cx="343668" cy="1489803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rapezoid 125">
              <a:extLst>
                <a:ext uri="{FF2B5EF4-FFF2-40B4-BE49-F238E27FC236}">
                  <a16:creationId xmlns:a16="http://schemas.microsoft.com/office/drawing/2014/main" id="{EC7A0F4E-C230-CF39-E5F3-247ACB19FFE2}"/>
                </a:ext>
              </a:extLst>
            </p:cNvPr>
            <p:cNvSpPr/>
            <p:nvPr/>
          </p:nvSpPr>
          <p:spPr>
            <a:xfrm rot="18801705" flipH="1">
              <a:off x="2586188" y="5529425"/>
              <a:ext cx="211445" cy="399860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Trapezoid 126">
              <a:extLst>
                <a:ext uri="{FF2B5EF4-FFF2-40B4-BE49-F238E27FC236}">
                  <a16:creationId xmlns:a16="http://schemas.microsoft.com/office/drawing/2014/main" id="{3DB64757-4866-2297-DC3A-A55E86D4ED8B}"/>
                </a:ext>
              </a:extLst>
            </p:cNvPr>
            <p:cNvSpPr/>
            <p:nvPr/>
          </p:nvSpPr>
          <p:spPr>
            <a:xfrm rot="18801705" flipH="1">
              <a:off x="2699625" y="5231159"/>
              <a:ext cx="177880" cy="363043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Trapezoid 127">
              <a:extLst>
                <a:ext uri="{FF2B5EF4-FFF2-40B4-BE49-F238E27FC236}">
                  <a16:creationId xmlns:a16="http://schemas.microsoft.com/office/drawing/2014/main" id="{F3B469FD-A4FC-C17E-FE6F-A1BFA6B28043}"/>
                </a:ext>
              </a:extLst>
            </p:cNvPr>
            <p:cNvSpPr/>
            <p:nvPr/>
          </p:nvSpPr>
          <p:spPr>
            <a:xfrm rot="18801705" flipH="1">
              <a:off x="2848537" y="4990210"/>
              <a:ext cx="123769" cy="34610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rapezoid 128">
              <a:extLst>
                <a:ext uri="{FF2B5EF4-FFF2-40B4-BE49-F238E27FC236}">
                  <a16:creationId xmlns:a16="http://schemas.microsoft.com/office/drawing/2014/main" id="{C5593072-769D-1813-BE74-85B0252474B0}"/>
                </a:ext>
              </a:extLst>
            </p:cNvPr>
            <p:cNvSpPr/>
            <p:nvPr/>
          </p:nvSpPr>
          <p:spPr>
            <a:xfrm rot="18801705" flipH="1">
              <a:off x="3016461" y="4750570"/>
              <a:ext cx="98737" cy="230968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Trapezoid 129">
              <a:extLst>
                <a:ext uri="{FF2B5EF4-FFF2-40B4-BE49-F238E27FC236}">
                  <a16:creationId xmlns:a16="http://schemas.microsoft.com/office/drawing/2014/main" id="{C0556656-84D8-57B2-7295-2483C56828AB}"/>
                </a:ext>
              </a:extLst>
            </p:cNvPr>
            <p:cNvSpPr/>
            <p:nvPr/>
          </p:nvSpPr>
          <p:spPr>
            <a:xfrm rot="3933971" flipH="1">
              <a:off x="3124233" y="5532853"/>
              <a:ext cx="123769" cy="34610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Trapezoid 130">
              <a:extLst>
                <a:ext uri="{FF2B5EF4-FFF2-40B4-BE49-F238E27FC236}">
                  <a16:creationId xmlns:a16="http://schemas.microsoft.com/office/drawing/2014/main" id="{50F6CE86-F1E3-3A3C-A0DC-7A0D90A0F2E3}"/>
                </a:ext>
              </a:extLst>
            </p:cNvPr>
            <p:cNvSpPr/>
            <p:nvPr/>
          </p:nvSpPr>
          <p:spPr>
            <a:xfrm rot="4187077" flipH="1">
              <a:off x="3191820" y="5277646"/>
              <a:ext cx="123769" cy="34610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5EBA76A1-8FE6-2DA1-C108-C5D4674CFADE}"/>
                </a:ext>
              </a:extLst>
            </p:cNvPr>
            <p:cNvSpPr/>
            <p:nvPr/>
          </p:nvSpPr>
          <p:spPr>
            <a:xfrm rot="4411661" flipH="1">
              <a:off x="3207166" y="5086169"/>
              <a:ext cx="111227" cy="318388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Trapezoid 132">
              <a:extLst>
                <a:ext uri="{FF2B5EF4-FFF2-40B4-BE49-F238E27FC236}">
                  <a16:creationId xmlns:a16="http://schemas.microsoft.com/office/drawing/2014/main" id="{C248CB9B-F88C-138B-6454-46284355E385}"/>
                </a:ext>
              </a:extLst>
            </p:cNvPr>
            <p:cNvSpPr/>
            <p:nvPr/>
          </p:nvSpPr>
          <p:spPr>
            <a:xfrm rot="4414923" flipH="1">
              <a:off x="3209440" y="4866897"/>
              <a:ext cx="101480" cy="344329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Trapezoid 133">
              <a:extLst>
                <a:ext uri="{FF2B5EF4-FFF2-40B4-BE49-F238E27FC236}">
                  <a16:creationId xmlns:a16="http://schemas.microsoft.com/office/drawing/2014/main" id="{ECF4968E-F0B3-C19D-EB30-43B11EE8658D}"/>
                </a:ext>
              </a:extLst>
            </p:cNvPr>
            <p:cNvSpPr/>
            <p:nvPr/>
          </p:nvSpPr>
          <p:spPr>
            <a:xfrm rot="4136176" flipH="1">
              <a:off x="3260279" y="4752001"/>
              <a:ext cx="60482" cy="165195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2FBE522-C2E5-5B91-8F5D-B59D10068E97}"/>
              </a:ext>
            </a:extLst>
          </p:cNvPr>
          <p:cNvGrpSpPr/>
          <p:nvPr/>
        </p:nvGrpSpPr>
        <p:grpSpPr>
          <a:xfrm flipV="1">
            <a:off x="1828699" y="6182710"/>
            <a:ext cx="732967" cy="1320680"/>
            <a:chOff x="1961183" y="4941635"/>
            <a:chExt cx="732967" cy="1320680"/>
          </a:xfrm>
        </p:grpSpPr>
        <p:sp>
          <p:nvSpPr>
            <p:cNvPr id="116" name="Trapezoid 115">
              <a:extLst>
                <a:ext uri="{FF2B5EF4-FFF2-40B4-BE49-F238E27FC236}">
                  <a16:creationId xmlns:a16="http://schemas.microsoft.com/office/drawing/2014/main" id="{BB92DD33-5019-5C78-6A01-3D3874A4560A}"/>
                </a:ext>
              </a:extLst>
            </p:cNvPr>
            <p:cNvSpPr/>
            <p:nvPr/>
          </p:nvSpPr>
          <p:spPr>
            <a:xfrm rot="912540" flipH="1">
              <a:off x="2257289" y="4941635"/>
              <a:ext cx="283310" cy="1320680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Trapezoid 116">
              <a:extLst>
                <a:ext uri="{FF2B5EF4-FFF2-40B4-BE49-F238E27FC236}">
                  <a16:creationId xmlns:a16="http://schemas.microsoft.com/office/drawing/2014/main" id="{0B748DDA-F9A2-E02C-CC5D-2DFF8A9A6172}"/>
                </a:ext>
              </a:extLst>
            </p:cNvPr>
            <p:cNvSpPr/>
            <p:nvPr/>
          </p:nvSpPr>
          <p:spPr>
            <a:xfrm rot="18801705" flipH="1">
              <a:off x="2073347" y="5488329"/>
              <a:ext cx="183390" cy="40771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D4DB1813-ADFF-E863-449B-6F3A43A27267}"/>
                </a:ext>
              </a:extLst>
            </p:cNvPr>
            <p:cNvSpPr/>
            <p:nvPr/>
          </p:nvSpPr>
          <p:spPr>
            <a:xfrm rot="18801705" flipH="1">
              <a:off x="2196010" y="5244499"/>
              <a:ext cx="132812" cy="31118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Trapezoid 118">
              <a:extLst>
                <a:ext uri="{FF2B5EF4-FFF2-40B4-BE49-F238E27FC236}">
                  <a16:creationId xmlns:a16="http://schemas.microsoft.com/office/drawing/2014/main" id="{DEF4F3C5-EA2B-9378-2A1E-8C39D3B7DFAE}"/>
                </a:ext>
              </a:extLst>
            </p:cNvPr>
            <p:cNvSpPr/>
            <p:nvPr/>
          </p:nvSpPr>
          <p:spPr>
            <a:xfrm rot="18801705" flipH="1">
              <a:off x="2325155" y="5101661"/>
              <a:ext cx="108396" cy="205838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Trapezoid 119">
              <a:extLst>
                <a:ext uri="{FF2B5EF4-FFF2-40B4-BE49-F238E27FC236}">
                  <a16:creationId xmlns:a16="http://schemas.microsoft.com/office/drawing/2014/main" id="{1CE06A2F-6A20-154E-3786-02912ABA9BB8}"/>
                </a:ext>
              </a:extLst>
            </p:cNvPr>
            <p:cNvSpPr/>
            <p:nvPr/>
          </p:nvSpPr>
          <p:spPr>
            <a:xfrm rot="18801705" flipH="1">
              <a:off x="2433193" y="4953542"/>
              <a:ext cx="60482" cy="165195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Trapezoid 120">
              <a:extLst>
                <a:ext uri="{FF2B5EF4-FFF2-40B4-BE49-F238E27FC236}">
                  <a16:creationId xmlns:a16="http://schemas.microsoft.com/office/drawing/2014/main" id="{034301EE-C124-EAEF-FFA0-8D8F27C0AE19}"/>
                </a:ext>
              </a:extLst>
            </p:cNvPr>
            <p:cNvSpPr/>
            <p:nvPr/>
          </p:nvSpPr>
          <p:spPr>
            <a:xfrm rot="4237931" flipH="1">
              <a:off x="2472151" y="5578839"/>
              <a:ext cx="132812" cy="31118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Trapezoid 121">
              <a:extLst>
                <a:ext uri="{FF2B5EF4-FFF2-40B4-BE49-F238E27FC236}">
                  <a16:creationId xmlns:a16="http://schemas.microsoft.com/office/drawing/2014/main" id="{39996D8C-B96B-BFC4-BC90-CBFC489786FD}"/>
                </a:ext>
              </a:extLst>
            </p:cNvPr>
            <p:cNvSpPr/>
            <p:nvPr/>
          </p:nvSpPr>
          <p:spPr>
            <a:xfrm rot="4414212" flipH="1">
              <a:off x="2503657" y="5378640"/>
              <a:ext cx="108396" cy="205838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Trapezoid 122">
              <a:extLst>
                <a:ext uri="{FF2B5EF4-FFF2-40B4-BE49-F238E27FC236}">
                  <a16:creationId xmlns:a16="http://schemas.microsoft.com/office/drawing/2014/main" id="{56335DC2-B90F-C2E2-9AE6-EE61BD5A883D}"/>
                </a:ext>
              </a:extLst>
            </p:cNvPr>
            <p:cNvSpPr/>
            <p:nvPr/>
          </p:nvSpPr>
          <p:spPr>
            <a:xfrm rot="4163219" flipH="1">
              <a:off x="2575792" y="5172480"/>
              <a:ext cx="60482" cy="165195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Spiky / Scaly Trees</a:t>
            </a:r>
            <a:br>
              <a:rPr lang="en-US" dirty="0"/>
            </a:br>
            <a:r>
              <a:rPr lang="en-US" sz="2800" dirty="0"/>
              <a:t>…Until you get bored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Lateral growth is already present!</a:t>
            </a:r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Spiky foliage is often “immature”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AD9E73-D608-3423-DE08-2668B4CA0E10}"/>
              </a:ext>
            </a:extLst>
          </p:cNvPr>
          <p:cNvSpPr txBox="1">
            <a:spLocks/>
          </p:cNvSpPr>
          <p:nvPr/>
        </p:nvSpPr>
        <p:spPr>
          <a:xfrm>
            <a:off x="5763835" y="1752601"/>
            <a:ext cx="4722618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Branches should form fractal “fishbones”</a:t>
            </a:r>
          </a:p>
          <a:p>
            <a:pPr lvl="1"/>
            <a:r>
              <a:rPr lang="en-US" dirty="0"/>
              <a:t>Per branch: </a:t>
            </a:r>
            <a:br>
              <a:rPr lang="en-US" dirty="0"/>
            </a:br>
            <a:r>
              <a:rPr lang="en-US" dirty="0"/>
              <a:t>(1) remove tip entirely; </a:t>
            </a:r>
            <a:br>
              <a:rPr lang="en-US" dirty="0"/>
            </a:br>
            <a:r>
              <a:rPr lang="en-US" dirty="0"/>
              <a:t>(2) remove growth out of the layer (i.e. up or down if branch is horizontal)</a:t>
            </a:r>
            <a:br>
              <a:rPr lang="en-US" dirty="0"/>
            </a:br>
            <a:r>
              <a:rPr lang="en-US" dirty="0"/>
              <a:t>(3) remove growth nearest trunk; </a:t>
            </a:r>
            <a:br>
              <a:rPr lang="en-US" dirty="0"/>
            </a:br>
            <a:r>
              <a:rPr lang="en-US" dirty="0"/>
              <a:t>(4) thin out growth in 2</a:t>
            </a:r>
            <a:r>
              <a:rPr lang="en-US" baseline="30000" dirty="0"/>
              <a:t>nd</a:t>
            </a:r>
            <a:r>
              <a:rPr lang="en-US" dirty="0"/>
              <a:t> quarter; </a:t>
            </a:r>
            <a:br>
              <a:rPr lang="en-US" dirty="0"/>
            </a:br>
            <a:r>
              <a:rPr lang="en-US" dirty="0"/>
              <a:t>(5) shape-prune growth in 3</a:t>
            </a:r>
            <a:r>
              <a:rPr lang="en-US" baseline="30000" dirty="0"/>
              <a:t>rd</a:t>
            </a:r>
            <a:r>
              <a:rPr lang="en-US" dirty="0"/>
              <a:t> quarter</a:t>
            </a:r>
          </a:p>
          <a:p>
            <a:pPr lvl="1"/>
            <a:r>
              <a:rPr lang="en-US" dirty="0"/>
              <a:t>…Then repeat (fractally!) for each branch in 2</a:t>
            </a:r>
            <a:r>
              <a:rPr lang="en-US" baseline="30000" dirty="0"/>
              <a:t>nd</a:t>
            </a:r>
            <a:r>
              <a:rPr lang="en-US" dirty="0"/>
              <a:t> quarter</a:t>
            </a:r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0837DA7A-67ED-E3E1-12AE-4E7A20D7E81C}"/>
              </a:ext>
            </a:extLst>
          </p:cNvPr>
          <p:cNvSpPr/>
          <p:nvPr/>
        </p:nvSpPr>
        <p:spPr>
          <a:xfrm>
            <a:off x="102892" y="5361585"/>
            <a:ext cx="1823779" cy="1773630"/>
          </a:xfrm>
          <a:prstGeom prst="pie">
            <a:avLst>
              <a:gd name="adj1" fmla="val 16148334"/>
              <a:gd name="adj2" fmla="val 53902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6ACADDB6-EFC9-6106-E87E-41F759650023}"/>
              </a:ext>
            </a:extLst>
          </p:cNvPr>
          <p:cNvSpPr/>
          <p:nvPr/>
        </p:nvSpPr>
        <p:spPr>
          <a:xfrm rot="5400000">
            <a:off x="5850549" y="1929585"/>
            <a:ext cx="399845" cy="8596666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EB708F-5B2B-5951-9DC7-98AD484EAFF5}"/>
              </a:ext>
            </a:extLst>
          </p:cNvPr>
          <p:cNvSpPr/>
          <p:nvPr/>
        </p:nvSpPr>
        <p:spPr>
          <a:xfrm>
            <a:off x="5629313" y="1979643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2387D8B-6D38-BC71-5E50-7AB12BD43D16}"/>
              </a:ext>
            </a:extLst>
          </p:cNvPr>
          <p:cNvSpPr txBox="1">
            <a:spLocks/>
          </p:cNvSpPr>
          <p:nvPr/>
        </p:nvSpPr>
        <p:spPr>
          <a:xfrm>
            <a:off x="1008307" y="60503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top</a:t>
            </a:r>
            <a:endParaRPr lang="en-US" sz="1400" dirty="0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CC907DA2-BDE2-F037-3CE6-D61CC049BC39}"/>
              </a:ext>
            </a:extLst>
          </p:cNvPr>
          <p:cNvSpPr/>
          <p:nvPr/>
        </p:nvSpPr>
        <p:spPr>
          <a:xfrm rot="912540" flipH="1">
            <a:off x="3529226" y="4594518"/>
            <a:ext cx="308840" cy="1617913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4D4956BF-4A0E-B038-0EAD-63F7E42568CC}"/>
              </a:ext>
            </a:extLst>
          </p:cNvPr>
          <p:cNvSpPr/>
          <p:nvPr/>
        </p:nvSpPr>
        <p:spPr>
          <a:xfrm rot="912540" flipH="1">
            <a:off x="4274286" y="4524904"/>
            <a:ext cx="286024" cy="1701840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2E9CD9B5-9E93-1502-90D3-DA23F98DE59F}"/>
              </a:ext>
            </a:extLst>
          </p:cNvPr>
          <p:cNvSpPr/>
          <p:nvPr/>
        </p:nvSpPr>
        <p:spPr>
          <a:xfrm rot="1094466" flipH="1">
            <a:off x="4978995" y="4504123"/>
            <a:ext cx="286024" cy="1701840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09DD8594-5B92-3EA7-D59F-D099A39D492A}"/>
              </a:ext>
            </a:extLst>
          </p:cNvPr>
          <p:cNvSpPr/>
          <p:nvPr/>
        </p:nvSpPr>
        <p:spPr>
          <a:xfrm rot="1217663" flipH="1">
            <a:off x="5686714" y="4637384"/>
            <a:ext cx="304875" cy="1632508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E321C84C-A5AF-EE94-482A-A5247C0E1A2D}"/>
              </a:ext>
            </a:extLst>
          </p:cNvPr>
          <p:cNvSpPr/>
          <p:nvPr/>
        </p:nvSpPr>
        <p:spPr>
          <a:xfrm rot="1821468" flipH="1">
            <a:off x="6362392" y="4752158"/>
            <a:ext cx="261661" cy="1594608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BD0232EE-C939-C85D-5A80-8085C58F6FD0}"/>
              </a:ext>
            </a:extLst>
          </p:cNvPr>
          <p:cNvSpPr/>
          <p:nvPr/>
        </p:nvSpPr>
        <p:spPr>
          <a:xfrm rot="2219632" flipH="1">
            <a:off x="7205652" y="4783884"/>
            <a:ext cx="179816" cy="1594608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27DDCA28-7525-CB01-5EE0-FFFBE5A566BD}"/>
              </a:ext>
            </a:extLst>
          </p:cNvPr>
          <p:cNvSpPr/>
          <p:nvPr/>
        </p:nvSpPr>
        <p:spPr>
          <a:xfrm rot="2916432" flipH="1">
            <a:off x="7963461" y="5030142"/>
            <a:ext cx="153199" cy="1444993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9BFEB2DA-CDF0-0005-A4B2-47513AC00725}"/>
              </a:ext>
            </a:extLst>
          </p:cNvPr>
          <p:cNvSpPr/>
          <p:nvPr/>
        </p:nvSpPr>
        <p:spPr>
          <a:xfrm rot="3496305" flipH="1">
            <a:off x="8733759" y="5245759"/>
            <a:ext cx="162182" cy="1253604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rapezoid 26">
            <a:extLst>
              <a:ext uri="{FF2B5EF4-FFF2-40B4-BE49-F238E27FC236}">
                <a16:creationId xmlns:a16="http://schemas.microsoft.com/office/drawing/2014/main" id="{9CDF1870-91D0-7DD0-E8EE-812BF1A68002}"/>
              </a:ext>
            </a:extLst>
          </p:cNvPr>
          <p:cNvSpPr/>
          <p:nvPr/>
        </p:nvSpPr>
        <p:spPr>
          <a:xfrm rot="3496305" flipH="1">
            <a:off x="9361078" y="5563715"/>
            <a:ext cx="132169" cy="833557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BB5B11CE-7FEE-C023-914D-79CF73DEBF59}"/>
              </a:ext>
            </a:extLst>
          </p:cNvPr>
          <p:cNvSpPr/>
          <p:nvPr/>
        </p:nvSpPr>
        <p:spPr>
          <a:xfrm rot="4204802" flipH="1">
            <a:off x="9939866" y="5791484"/>
            <a:ext cx="67803" cy="664832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661958-AE29-803E-E929-98F7CBDD60F8}"/>
              </a:ext>
            </a:extLst>
          </p:cNvPr>
          <p:cNvSpPr/>
          <p:nvPr/>
        </p:nvSpPr>
        <p:spPr>
          <a:xfrm>
            <a:off x="7022357" y="6024685"/>
            <a:ext cx="621773" cy="39984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12B400-331C-AF08-F92E-1B680A8F9C5D}"/>
              </a:ext>
            </a:extLst>
          </p:cNvPr>
          <p:cNvCxnSpPr>
            <a:cxnSpLocks/>
          </p:cNvCxnSpPr>
          <p:nvPr/>
        </p:nvCxnSpPr>
        <p:spPr>
          <a:xfrm>
            <a:off x="1893978" y="6026301"/>
            <a:ext cx="1231931" cy="2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EE086F-DB2E-0766-AF97-BEA409DBC9A3}"/>
              </a:ext>
            </a:extLst>
          </p:cNvPr>
          <p:cNvCxnSpPr>
            <a:cxnSpLocks/>
          </p:cNvCxnSpPr>
          <p:nvPr/>
        </p:nvCxnSpPr>
        <p:spPr>
          <a:xfrm flipH="1">
            <a:off x="3145918" y="4498496"/>
            <a:ext cx="416034" cy="15509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84A6E2-1BDE-1CA1-A23D-2750A95D88B3}"/>
              </a:ext>
            </a:extLst>
          </p:cNvPr>
          <p:cNvCxnSpPr>
            <a:cxnSpLocks/>
          </p:cNvCxnSpPr>
          <p:nvPr/>
        </p:nvCxnSpPr>
        <p:spPr>
          <a:xfrm flipH="1">
            <a:off x="7911397" y="5095272"/>
            <a:ext cx="1313422" cy="11087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836D62-C78E-AF31-48BF-CFB19F35CF6D}"/>
              </a:ext>
            </a:extLst>
          </p:cNvPr>
          <p:cNvCxnSpPr>
            <a:cxnSpLocks/>
          </p:cNvCxnSpPr>
          <p:nvPr/>
        </p:nvCxnSpPr>
        <p:spPr>
          <a:xfrm flipH="1" flipV="1">
            <a:off x="7910680" y="6232986"/>
            <a:ext cx="1313422" cy="11087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8EC23E5-FAFE-AE53-03A6-6EE5B6D2A49B}"/>
              </a:ext>
            </a:extLst>
          </p:cNvPr>
          <p:cNvGrpSpPr/>
          <p:nvPr/>
        </p:nvGrpSpPr>
        <p:grpSpPr>
          <a:xfrm>
            <a:off x="1961183" y="4941635"/>
            <a:ext cx="732967" cy="1320680"/>
            <a:chOff x="1961183" y="4941635"/>
            <a:chExt cx="732967" cy="1320680"/>
          </a:xfrm>
        </p:grpSpPr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F7C01A2E-A3DD-1C11-E49A-3A7B8AD35DDA}"/>
                </a:ext>
              </a:extLst>
            </p:cNvPr>
            <p:cNvSpPr/>
            <p:nvPr/>
          </p:nvSpPr>
          <p:spPr>
            <a:xfrm rot="912540" flipH="1">
              <a:off x="2257289" y="4941635"/>
              <a:ext cx="283310" cy="1320680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rapezoid 44">
              <a:extLst>
                <a:ext uri="{FF2B5EF4-FFF2-40B4-BE49-F238E27FC236}">
                  <a16:creationId xmlns:a16="http://schemas.microsoft.com/office/drawing/2014/main" id="{E8DEA56B-806B-A3FA-4960-1B19FD28C115}"/>
                </a:ext>
              </a:extLst>
            </p:cNvPr>
            <p:cNvSpPr/>
            <p:nvPr/>
          </p:nvSpPr>
          <p:spPr>
            <a:xfrm rot="18801705" flipH="1">
              <a:off x="2073347" y="5488329"/>
              <a:ext cx="183390" cy="40771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606E9920-E411-BEBA-9C5F-93B3B61B8653}"/>
                </a:ext>
              </a:extLst>
            </p:cNvPr>
            <p:cNvSpPr/>
            <p:nvPr/>
          </p:nvSpPr>
          <p:spPr>
            <a:xfrm rot="18801705" flipH="1">
              <a:off x="2196010" y="5244499"/>
              <a:ext cx="132812" cy="31118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rapezoid 47">
              <a:extLst>
                <a:ext uri="{FF2B5EF4-FFF2-40B4-BE49-F238E27FC236}">
                  <a16:creationId xmlns:a16="http://schemas.microsoft.com/office/drawing/2014/main" id="{48185CAD-AEE9-E5EA-9C30-383C4D5D4721}"/>
                </a:ext>
              </a:extLst>
            </p:cNvPr>
            <p:cNvSpPr/>
            <p:nvPr/>
          </p:nvSpPr>
          <p:spPr>
            <a:xfrm rot="18801705" flipH="1">
              <a:off x="2325155" y="5101661"/>
              <a:ext cx="108396" cy="205838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3E0E1E7D-235D-F899-4F45-C9E34F557CE2}"/>
                </a:ext>
              </a:extLst>
            </p:cNvPr>
            <p:cNvSpPr/>
            <p:nvPr/>
          </p:nvSpPr>
          <p:spPr>
            <a:xfrm rot="18801705" flipH="1">
              <a:off x="2433193" y="4953542"/>
              <a:ext cx="60482" cy="165195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rapezoid 49">
              <a:extLst>
                <a:ext uri="{FF2B5EF4-FFF2-40B4-BE49-F238E27FC236}">
                  <a16:creationId xmlns:a16="http://schemas.microsoft.com/office/drawing/2014/main" id="{CCA5CBC1-BF22-163D-44C9-C16D5BCE278C}"/>
                </a:ext>
              </a:extLst>
            </p:cNvPr>
            <p:cNvSpPr/>
            <p:nvPr/>
          </p:nvSpPr>
          <p:spPr>
            <a:xfrm rot="4237931" flipH="1">
              <a:off x="2472151" y="5578839"/>
              <a:ext cx="132812" cy="31118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Trapezoid 50">
              <a:extLst>
                <a:ext uri="{FF2B5EF4-FFF2-40B4-BE49-F238E27FC236}">
                  <a16:creationId xmlns:a16="http://schemas.microsoft.com/office/drawing/2014/main" id="{65CCEEDC-171A-BCE0-2BE6-CDA0BE3E1E80}"/>
                </a:ext>
              </a:extLst>
            </p:cNvPr>
            <p:cNvSpPr/>
            <p:nvPr/>
          </p:nvSpPr>
          <p:spPr>
            <a:xfrm rot="4414212" flipH="1">
              <a:off x="2503657" y="5378640"/>
              <a:ext cx="108396" cy="205838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rapezoid 51">
              <a:extLst>
                <a:ext uri="{FF2B5EF4-FFF2-40B4-BE49-F238E27FC236}">
                  <a16:creationId xmlns:a16="http://schemas.microsoft.com/office/drawing/2014/main" id="{71A920BF-FA04-C007-1677-86E92F397082}"/>
                </a:ext>
              </a:extLst>
            </p:cNvPr>
            <p:cNvSpPr/>
            <p:nvPr/>
          </p:nvSpPr>
          <p:spPr>
            <a:xfrm rot="4163219" flipH="1">
              <a:off x="2575792" y="5172480"/>
              <a:ext cx="60482" cy="165195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53D104-3A8F-C533-7915-436CDDE31D72}"/>
              </a:ext>
            </a:extLst>
          </p:cNvPr>
          <p:cNvCxnSpPr>
            <a:cxnSpLocks/>
          </p:cNvCxnSpPr>
          <p:nvPr/>
        </p:nvCxnSpPr>
        <p:spPr>
          <a:xfrm flipV="1">
            <a:off x="1926671" y="6396880"/>
            <a:ext cx="1231931" cy="2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B429F7-3856-54C2-2608-C17431D6FEC6}"/>
              </a:ext>
            </a:extLst>
          </p:cNvPr>
          <p:cNvCxnSpPr>
            <a:cxnSpLocks/>
          </p:cNvCxnSpPr>
          <p:nvPr/>
        </p:nvCxnSpPr>
        <p:spPr>
          <a:xfrm flipH="1" flipV="1">
            <a:off x="3168377" y="6409695"/>
            <a:ext cx="416034" cy="15509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56FFF55-F332-A9C3-6979-7A714704F4B5}"/>
              </a:ext>
            </a:extLst>
          </p:cNvPr>
          <p:cNvCxnSpPr>
            <a:cxnSpLocks/>
          </p:cNvCxnSpPr>
          <p:nvPr/>
        </p:nvCxnSpPr>
        <p:spPr>
          <a:xfrm>
            <a:off x="3954427" y="6017991"/>
            <a:ext cx="541373" cy="1950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AC12187-4D9B-9F9A-051B-302062B26671}"/>
              </a:ext>
            </a:extLst>
          </p:cNvPr>
          <p:cNvSpPr/>
          <p:nvPr/>
        </p:nvSpPr>
        <p:spPr>
          <a:xfrm>
            <a:off x="2112075" y="5864549"/>
            <a:ext cx="738304" cy="718003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5" name="Trapezoid 84">
            <a:extLst>
              <a:ext uri="{FF2B5EF4-FFF2-40B4-BE49-F238E27FC236}">
                <a16:creationId xmlns:a16="http://schemas.microsoft.com/office/drawing/2014/main" id="{80814D09-9CDB-787E-89F3-649B6EE5D1E6}"/>
              </a:ext>
            </a:extLst>
          </p:cNvPr>
          <p:cNvSpPr/>
          <p:nvPr/>
        </p:nvSpPr>
        <p:spPr>
          <a:xfrm rot="912540" flipH="1">
            <a:off x="5297642" y="2603961"/>
            <a:ext cx="343668" cy="1489803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rapezoid 85">
            <a:extLst>
              <a:ext uri="{FF2B5EF4-FFF2-40B4-BE49-F238E27FC236}">
                <a16:creationId xmlns:a16="http://schemas.microsoft.com/office/drawing/2014/main" id="{CF39D8DE-8B47-0932-DD7C-2897F320BB51}"/>
              </a:ext>
            </a:extLst>
          </p:cNvPr>
          <p:cNvSpPr/>
          <p:nvPr/>
        </p:nvSpPr>
        <p:spPr>
          <a:xfrm rot="18801705" flipH="1">
            <a:off x="5037235" y="3408432"/>
            <a:ext cx="211445" cy="399860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rapezoid 86">
            <a:extLst>
              <a:ext uri="{FF2B5EF4-FFF2-40B4-BE49-F238E27FC236}">
                <a16:creationId xmlns:a16="http://schemas.microsoft.com/office/drawing/2014/main" id="{E0949CDD-393C-85BA-9C74-296245D5CFFE}"/>
              </a:ext>
            </a:extLst>
          </p:cNvPr>
          <p:cNvSpPr/>
          <p:nvPr/>
        </p:nvSpPr>
        <p:spPr>
          <a:xfrm rot="18801705" flipH="1">
            <a:off x="5150672" y="3110166"/>
            <a:ext cx="177880" cy="363043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rapezoid 87">
            <a:extLst>
              <a:ext uri="{FF2B5EF4-FFF2-40B4-BE49-F238E27FC236}">
                <a16:creationId xmlns:a16="http://schemas.microsoft.com/office/drawing/2014/main" id="{D25AA797-1714-F545-B3C7-7104CA03C8CE}"/>
              </a:ext>
            </a:extLst>
          </p:cNvPr>
          <p:cNvSpPr/>
          <p:nvPr/>
        </p:nvSpPr>
        <p:spPr>
          <a:xfrm rot="18801705" flipH="1">
            <a:off x="5299584" y="2869217"/>
            <a:ext cx="123769" cy="346107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rapezoid 88">
            <a:extLst>
              <a:ext uri="{FF2B5EF4-FFF2-40B4-BE49-F238E27FC236}">
                <a16:creationId xmlns:a16="http://schemas.microsoft.com/office/drawing/2014/main" id="{59234031-AE35-3D50-D4BA-FE90DC8C555B}"/>
              </a:ext>
            </a:extLst>
          </p:cNvPr>
          <p:cNvSpPr/>
          <p:nvPr/>
        </p:nvSpPr>
        <p:spPr>
          <a:xfrm rot="18801705" flipH="1">
            <a:off x="5467508" y="2629577"/>
            <a:ext cx="98737" cy="230968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rapezoid 89">
            <a:extLst>
              <a:ext uri="{FF2B5EF4-FFF2-40B4-BE49-F238E27FC236}">
                <a16:creationId xmlns:a16="http://schemas.microsoft.com/office/drawing/2014/main" id="{106233C2-FA2D-5CD3-9A29-E4D75AB3955E}"/>
              </a:ext>
            </a:extLst>
          </p:cNvPr>
          <p:cNvSpPr/>
          <p:nvPr/>
        </p:nvSpPr>
        <p:spPr>
          <a:xfrm rot="3933971" flipH="1">
            <a:off x="5575280" y="3411860"/>
            <a:ext cx="123769" cy="346107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rapezoid 90">
            <a:extLst>
              <a:ext uri="{FF2B5EF4-FFF2-40B4-BE49-F238E27FC236}">
                <a16:creationId xmlns:a16="http://schemas.microsoft.com/office/drawing/2014/main" id="{EC36B613-7E52-C4B0-C8E9-D2FFF04260DB}"/>
              </a:ext>
            </a:extLst>
          </p:cNvPr>
          <p:cNvSpPr/>
          <p:nvPr/>
        </p:nvSpPr>
        <p:spPr>
          <a:xfrm rot="4187077" flipH="1">
            <a:off x="5642867" y="3156653"/>
            <a:ext cx="123769" cy="346107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rapezoid 91">
            <a:extLst>
              <a:ext uri="{FF2B5EF4-FFF2-40B4-BE49-F238E27FC236}">
                <a16:creationId xmlns:a16="http://schemas.microsoft.com/office/drawing/2014/main" id="{AA775215-BF5B-3AA7-0EE2-474D54CD4FCF}"/>
              </a:ext>
            </a:extLst>
          </p:cNvPr>
          <p:cNvSpPr/>
          <p:nvPr/>
        </p:nvSpPr>
        <p:spPr>
          <a:xfrm rot="4411661" flipH="1">
            <a:off x="5658213" y="2965176"/>
            <a:ext cx="111227" cy="318388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rapezoid 92">
            <a:extLst>
              <a:ext uri="{FF2B5EF4-FFF2-40B4-BE49-F238E27FC236}">
                <a16:creationId xmlns:a16="http://schemas.microsoft.com/office/drawing/2014/main" id="{C4E6E685-6FE3-2823-31FD-1D7680FB4AA0}"/>
              </a:ext>
            </a:extLst>
          </p:cNvPr>
          <p:cNvSpPr/>
          <p:nvPr/>
        </p:nvSpPr>
        <p:spPr>
          <a:xfrm rot="4414923" flipH="1">
            <a:off x="5660487" y="2745904"/>
            <a:ext cx="101480" cy="344329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rapezoid 93">
            <a:extLst>
              <a:ext uri="{FF2B5EF4-FFF2-40B4-BE49-F238E27FC236}">
                <a16:creationId xmlns:a16="http://schemas.microsoft.com/office/drawing/2014/main" id="{D811F0F0-02A2-4BE5-4A45-0B488E82F461}"/>
              </a:ext>
            </a:extLst>
          </p:cNvPr>
          <p:cNvSpPr/>
          <p:nvPr/>
        </p:nvSpPr>
        <p:spPr>
          <a:xfrm rot="4136176" flipH="1">
            <a:off x="5711326" y="2631008"/>
            <a:ext cx="60482" cy="165195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F160171-C5CE-E7CC-1226-57A67CF0F4C0}"/>
              </a:ext>
            </a:extLst>
          </p:cNvPr>
          <p:cNvCxnSpPr>
            <a:cxnSpLocks/>
          </p:cNvCxnSpPr>
          <p:nvPr/>
        </p:nvCxnSpPr>
        <p:spPr>
          <a:xfrm flipV="1">
            <a:off x="3276738" y="6427497"/>
            <a:ext cx="541373" cy="1950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1703E37-9F58-0CD5-AE4B-E8F7DE534BFD}"/>
              </a:ext>
            </a:extLst>
          </p:cNvPr>
          <p:cNvCxnSpPr>
            <a:cxnSpLocks/>
          </p:cNvCxnSpPr>
          <p:nvPr/>
        </p:nvCxnSpPr>
        <p:spPr>
          <a:xfrm flipV="1">
            <a:off x="4582862" y="6382623"/>
            <a:ext cx="541373" cy="1950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4B4FBB2-2176-D8E8-E86B-2EC4C79697F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INCOMPLETE</a:t>
            </a:r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AED1498-07E4-E292-8507-92E54FB358B5}"/>
              </a:ext>
            </a:extLst>
          </p:cNvPr>
          <p:cNvSpPr/>
          <p:nvPr/>
        </p:nvSpPr>
        <p:spPr>
          <a:xfrm>
            <a:off x="9321850" y="5312462"/>
            <a:ext cx="446294" cy="4667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3DCA3BD-C5CE-A5F6-AE8D-54C800A10591}"/>
              </a:ext>
            </a:extLst>
          </p:cNvPr>
          <p:cNvSpPr/>
          <p:nvPr/>
        </p:nvSpPr>
        <p:spPr>
          <a:xfrm>
            <a:off x="3972287" y="5970496"/>
            <a:ext cx="446294" cy="4667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54C89E7-2E8B-15DF-EF81-E5B5951A7AF6}"/>
              </a:ext>
            </a:extLst>
          </p:cNvPr>
          <p:cNvCxnSpPr>
            <a:cxnSpLocks/>
          </p:cNvCxnSpPr>
          <p:nvPr/>
        </p:nvCxnSpPr>
        <p:spPr>
          <a:xfrm>
            <a:off x="3246532" y="6032391"/>
            <a:ext cx="0" cy="39011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A7B4958-B5CE-6E20-02DD-0BADDFB3C7B0}"/>
              </a:ext>
            </a:extLst>
          </p:cNvPr>
          <p:cNvCxnSpPr>
            <a:cxnSpLocks/>
          </p:cNvCxnSpPr>
          <p:nvPr/>
        </p:nvCxnSpPr>
        <p:spPr>
          <a:xfrm>
            <a:off x="5904432" y="6104830"/>
            <a:ext cx="0" cy="29161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C157D7E-B59F-757A-7BC8-B55DC3EE2455}"/>
              </a:ext>
            </a:extLst>
          </p:cNvPr>
          <p:cNvCxnSpPr>
            <a:cxnSpLocks/>
          </p:cNvCxnSpPr>
          <p:nvPr/>
        </p:nvCxnSpPr>
        <p:spPr>
          <a:xfrm>
            <a:off x="7912141" y="6047811"/>
            <a:ext cx="0" cy="39011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2C6C8D6-EEF5-1E63-F16C-013BACEF76D4}"/>
              </a:ext>
            </a:extLst>
          </p:cNvPr>
          <p:cNvSpPr/>
          <p:nvPr/>
        </p:nvSpPr>
        <p:spPr>
          <a:xfrm>
            <a:off x="1913504" y="4883852"/>
            <a:ext cx="446294" cy="4667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DD9E634-2B3B-CCF5-BC72-3DF732B7A8E1}"/>
              </a:ext>
            </a:extLst>
          </p:cNvPr>
          <p:cNvSpPr/>
          <p:nvPr/>
        </p:nvSpPr>
        <p:spPr>
          <a:xfrm>
            <a:off x="5993430" y="5971547"/>
            <a:ext cx="446294" cy="4667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52A5358-BB70-C548-EA52-8E5471F72F43}"/>
              </a:ext>
            </a:extLst>
          </p:cNvPr>
          <p:cNvCxnSpPr>
            <a:cxnSpLocks/>
          </p:cNvCxnSpPr>
          <p:nvPr/>
        </p:nvCxnSpPr>
        <p:spPr>
          <a:xfrm>
            <a:off x="5307329" y="6067506"/>
            <a:ext cx="541373" cy="1950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09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0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The </a:t>
            </a:r>
            <a:r>
              <a:rPr lang="en-US" sz="2800" strike="sngStrike" dirty="0"/>
              <a:t>rules</a:t>
            </a:r>
            <a:r>
              <a:rPr lang="en-US" sz="2800" dirty="0"/>
              <a:t> guidelines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60090"/>
            <a:ext cx="4849407" cy="4712447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If it’s daft and it works, it’s not daft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anodised</a:t>
            </a:r>
            <a:r>
              <a:rPr lang="en-US" dirty="0"/>
              <a:t> </a:t>
            </a:r>
            <a:r>
              <a:rPr lang="en-US" dirty="0" err="1"/>
              <a:t>aluminium</a:t>
            </a:r>
            <a:r>
              <a:rPr lang="en-US" dirty="0"/>
              <a:t> wire because it is an easy and attractive way of imitating the effect of gravity on a larger tree</a:t>
            </a:r>
          </a:p>
          <a:p>
            <a:pPr lvl="1"/>
            <a:r>
              <a:rPr lang="en-US" dirty="0"/>
              <a:t>Weights, strings, corks, rubber bands, </a:t>
            </a:r>
            <a:r>
              <a:rPr lang="en-US" dirty="0" err="1"/>
              <a:t>etc</a:t>
            </a:r>
            <a:r>
              <a:rPr lang="en-US" dirty="0"/>
              <a:t> are all completely valid alternatives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the thinnest gauge of wire that will still bend the branch</a:t>
            </a:r>
          </a:p>
          <a:p>
            <a:pPr lvl="1"/>
            <a:r>
              <a:rPr lang="en-US" dirty="0"/>
              <a:t>E.g. if either 2mm and 1.5mm would work, but 1mm wouldn’t, use 1.5mm</a:t>
            </a:r>
          </a:p>
          <a:p>
            <a:pPr>
              <a:buFont typeface="+mj-lt"/>
              <a:buAutoNum type="arabicPeriod"/>
            </a:pPr>
            <a:r>
              <a:rPr lang="en-GB" dirty="0"/>
              <a:t>Always wire two branches together!</a:t>
            </a:r>
          </a:p>
          <a:p>
            <a:pPr lvl="1"/>
            <a:r>
              <a:rPr lang="en-GB" dirty="0"/>
              <a:t>…Or wire a branch to the trunk, or the trunk to the root ball / pot; just don’t try to wire a single branch on its own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955A3E-9BB8-CF04-1F0F-0B07E3004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5889" y="2034737"/>
            <a:ext cx="4849406" cy="4712448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4"/>
            </a:pPr>
            <a:r>
              <a:rPr lang="en-GB" dirty="0"/>
              <a:t>Wire at 45</a:t>
            </a:r>
            <a:r>
              <a:rPr lang="en-GB" dirty="0">
                <a:latin typeface="Trebuchet MS" panose="020B0603020202020204" pitchFamily="34" charset="0"/>
              </a:rPr>
              <a:t>º to the branch / trunk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Rule of thumb: the wire needs to be the length of branch / trunk to be wired × 1.5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The wire is a </a:t>
            </a:r>
            <a:r>
              <a:rPr lang="en-GB" i="1" dirty="0">
                <a:latin typeface="Trebuchet MS" panose="020B0603020202020204" pitchFamily="34" charset="0"/>
              </a:rPr>
              <a:t>cage</a:t>
            </a:r>
            <a:r>
              <a:rPr lang="en-GB" dirty="0">
                <a:latin typeface="Trebuchet MS" panose="020B0603020202020204" pitchFamily="34" charset="0"/>
              </a:rPr>
              <a:t> not a </a:t>
            </a:r>
            <a:r>
              <a:rPr lang="en-GB" i="1" dirty="0">
                <a:latin typeface="Trebuchet MS" panose="020B0603020202020204" pitchFamily="34" charset="0"/>
              </a:rPr>
              <a:t>corset</a:t>
            </a:r>
            <a:endParaRPr lang="en-GB" dirty="0">
              <a:latin typeface="Trebuchet MS" panose="020B0603020202020204" pitchFamily="34" charset="0"/>
            </a:endParaRP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I.e. use as little pressure as possible: the less it digs in on Day 1, the longer you have before it leaves wire-marks on the bark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It’s OK to leave an “open coil” spiral at the end to gently control green growth</a:t>
            </a: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Leave wire on for one growth season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Usually 6 months – covering either Spring or Lammas growth - except for some mountain pines which only have one growth flush per year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If the branch hasn’t “set” after one flush, you just have to reapply the wire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6309A4-1912-1632-4F78-8A6D214BB1B6}"/>
              </a:ext>
            </a:extLst>
          </p:cNvPr>
          <p:cNvGrpSpPr/>
          <p:nvPr/>
        </p:nvGrpSpPr>
        <p:grpSpPr>
          <a:xfrm>
            <a:off x="4612873" y="496398"/>
            <a:ext cx="1871797" cy="1211818"/>
            <a:chOff x="4612873" y="496398"/>
            <a:chExt cx="1871797" cy="121181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42B210-4D34-B578-7B2B-B16460337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2403" y="628219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754CEA-04CE-9F56-4371-15F650F3D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83421" y="496989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E50B41-C842-3BF1-852E-298540F1569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792943-FC7A-D6C5-8FF8-713CE9F63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314" y="496398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9ADEF51C-C331-F109-79C3-6544D930F150}"/>
                </a:ext>
              </a:extLst>
            </p:cNvPr>
            <p:cNvSpPr/>
            <p:nvPr/>
          </p:nvSpPr>
          <p:spPr>
            <a:xfrm rot="3525542">
              <a:off x="5904045" y="92750"/>
              <a:ext cx="176360" cy="984890"/>
            </a:xfrm>
            <a:prstGeom prst="trapezoid">
              <a:avLst>
                <a:gd name="adj" fmla="val 4056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2C2D259-3E98-9604-4E8C-00E3B46A5200}"/>
                </a:ext>
              </a:extLst>
            </p:cNvPr>
            <p:cNvSpPr/>
            <p:nvPr/>
          </p:nvSpPr>
          <p:spPr>
            <a:xfrm>
              <a:off x="5366856" y="757909"/>
              <a:ext cx="378066" cy="950307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9C29BD8F-42A6-1CE7-BD18-AA42816CB832}"/>
                </a:ext>
              </a:extLst>
            </p:cNvPr>
            <p:cNvSpPr/>
            <p:nvPr/>
          </p:nvSpPr>
          <p:spPr>
            <a:xfrm rot="18074458" flipH="1">
              <a:off x="5024812" y="93772"/>
              <a:ext cx="176360" cy="1000238"/>
            </a:xfrm>
            <a:prstGeom prst="trapezoid">
              <a:avLst>
                <a:gd name="adj" fmla="val 3832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B9284C-86E2-97F9-BA0B-FCCC649C0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259" y="888916"/>
              <a:ext cx="378066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EFAFF6-FD94-94AE-D144-7D596F78A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414" y="628219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EED44E-D601-6DD9-3ABE-6F459BE2E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780" y="496989"/>
              <a:ext cx="366641" cy="9298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3EFA209-43A1-F130-5307-508D11439AF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B16ACD5-8D2E-4223-0ECB-DEFDB62038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7307" y="496398"/>
              <a:ext cx="399683" cy="935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E1D81F3-5360-DBA3-8DE7-CCE10D7A58F9}"/>
              </a:ext>
            </a:extLst>
          </p:cNvPr>
          <p:cNvGrpSpPr/>
          <p:nvPr/>
        </p:nvGrpSpPr>
        <p:grpSpPr>
          <a:xfrm>
            <a:off x="7201204" y="188746"/>
            <a:ext cx="2532956" cy="1640055"/>
            <a:chOff x="7201204" y="188746"/>
            <a:chExt cx="2532956" cy="164005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A745CF-85A5-3801-7015-1B4D850544F5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991812"/>
              <a:ext cx="378066" cy="23038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879159-5934-0AE8-D1D6-B9F06BA1585F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603670"/>
              <a:ext cx="370073" cy="16941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8CA4FD-652F-C99B-2C5F-C36236789CFF}"/>
                </a:ext>
              </a:extLst>
            </p:cNvPr>
            <p:cNvCxnSpPr>
              <a:cxnSpLocks/>
            </p:cNvCxnSpPr>
            <p:nvPr/>
          </p:nvCxnSpPr>
          <p:spPr>
            <a:xfrm>
              <a:off x="8089616" y="1212444"/>
              <a:ext cx="134679" cy="23413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7DDC52-E72E-C88B-7994-2C01BB3E4DD5}"/>
                </a:ext>
              </a:extLst>
            </p:cNvPr>
            <p:cNvCxnSpPr>
              <a:cxnSpLocks/>
            </p:cNvCxnSpPr>
            <p:nvPr/>
          </p:nvCxnSpPr>
          <p:spPr>
            <a:xfrm>
              <a:off x="7681525" y="1107005"/>
              <a:ext cx="253330" cy="2746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A5143155-7DCD-88DD-18AA-4143FF85F77C}"/>
                </a:ext>
              </a:extLst>
            </p:cNvPr>
            <p:cNvSpPr/>
            <p:nvPr/>
          </p:nvSpPr>
          <p:spPr>
            <a:xfrm rot="16629363" flipH="1">
              <a:off x="7724124" y="650768"/>
              <a:ext cx="212313" cy="1258154"/>
            </a:xfrm>
            <a:prstGeom prst="trapezoid">
              <a:avLst>
                <a:gd name="adj" fmla="val 37911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76A398-F708-BCE7-B371-96C103B2F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760" y="1207408"/>
              <a:ext cx="150951" cy="17427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15D4B7-C261-7B1D-3826-2509EC2D835C}"/>
                </a:ext>
              </a:extLst>
            </p:cNvPr>
            <p:cNvCxnSpPr>
              <a:cxnSpLocks/>
            </p:cNvCxnSpPr>
            <p:nvPr/>
          </p:nvCxnSpPr>
          <p:spPr>
            <a:xfrm>
              <a:off x="8620538" y="415529"/>
              <a:ext cx="150951" cy="19621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045842-1F3E-DDCE-A4F2-AA7401F16AAC}"/>
                </a:ext>
              </a:extLst>
            </p:cNvPr>
            <p:cNvCxnSpPr>
              <a:cxnSpLocks/>
            </p:cNvCxnSpPr>
            <p:nvPr/>
          </p:nvCxnSpPr>
          <p:spPr>
            <a:xfrm>
              <a:off x="8934877" y="412423"/>
              <a:ext cx="170205" cy="13823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281D1DF8-D0D6-7201-B732-490F61025B6D}"/>
                </a:ext>
              </a:extLst>
            </p:cNvPr>
            <p:cNvSpPr/>
            <p:nvPr/>
          </p:nvSpPr>
          <p:spPr>
            <a:xfrm rot="4970637">
              <a:off x="8998926" y="-152298"/>
              <a:ext cx="212313" cy="1258154"/>
            </a:xfrm>
            <a:prstGeom prst="trapezoid">
              <a:avLst>
                <a:gd name="adj" fmla="val 3924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2F51FF-DBB5-AA68-DD08-00D948B06612}"/>
                </a:ext>
              </a:extLst>
            </p:cNvPr>
            <p:cNvSpPr/>
            <p:nvPr/>
          </p:nvSpPr>
          <p:spPr>
            <a:xfrm>
              <a:off x="8242472" y="293083"/>
              <a:ext cx="378066" cy="1535718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AE44319-7CBA-CB43-CF87-73BBCF0FA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8662" y="773086"/>
              <a:ext cx="378066" cy="215209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E2CD89-1A7E-5E96-8D0E-0CAC42468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451" y="415529"/>
              <a:ext cx="346094" cy="17444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E4A37E-19E4-3D58-5155-3F3521F759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6486" y="1227252"/>
              <a:ext cx="394052" cy="22148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0287D2-E539-F44A-C307-382B86F9C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395" y="414457"/>
              <a:ext cx="150951" cy="19921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C565361-CFBB-7620-96DE-F01773191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082" y="188746"/>
              <a:ext cx="310920" cy="3613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FE7BB40-2B64-AB18-A32E-7EA848B4BDB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001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Stress Management</a:t>
            </a:r>
            <a:br>
              <a:rPr lang="en-US" dirty="0"/>
            </a:br>
            <a:r>
              <a:rPr lang="en-US" dirty="0"/>
              <a:t>…</a:t>
            </a:r>
            <a:r>
              <a:rPr lang="en-US" sz="2800" dirty="0"/>
              <a:t>No, I meant for the </a:t>
            </a:r>
            <a:r>
              <a:rPr lang="en-US" sz="2800" i="1" dirty="0"/>
              <a:t>tree</a:t>
            </a:r>
            <a:endParaRPr lang="en-GB" sz="2800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06A3C-33D2-64DA-8D63-EC5D5FD1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150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Sources of water stress</a:t>
            </a:r>
          </a:p>
          <a:p>
            <a:r>
              <a:rPr lang="en-GB" dirty="0"/>
              <a:t>Root pruning</a:t>
            </a:r>
          </a:p>
          <a:p>
            <a:r>
              <a:rPr lang="en-GB" dirty="0"/>
              <a:t>Under-watering</a:t>
            </a:r>
          </a:p>
          <a:p>
            <a:r>
              <a:rPr lang="en-GB" dirty="0"/>
              <a:t>Over-watering / poor drainage </a:t>
            </a:r>
            <a:r>
              <a:rPr lang="en-US" sz="1800" dirty="0"/>
              <a:t>→ root rot</a:t>
            </a:r>
          </a:p>
          <a:p>
            <a:r>
              <a:rPr lang="en-GB" dirty="0"/>
              <a:t>Over-fertilising</a:t>
            </a:r>
          </a:p>
          <a:p>
            <a:r>
              <a:rPr lang="en-GB" dirty="0"/>
              <a:t>Summer</a:t>
            </a:r>
          </a:p>
          <a:p>
            <a:pPr marL="0" indent="0">
              <a:buNone/>
            </a:pPr>
            <a:r>
              <a:rPr lang="en-GB" dirty="0"/>
              <a:t>Sources of wood stress</a:t>
            </a:r>
          </a:p>
          <a:p>
            <a:r>
              <a:rPr lang="en-GB" dirty="0"/>
              <a:t>Heavy removal of green growth</a:t>
            </a:r>
          </a:p>
          <a:p>
            <a:r>
              <a:rPr lang="en-GB" dirty="0"/>
              <a:t>Branch removal past the “collar”</a:t>
            </a:r>
          </a:p>
          <a:p>
            <a:r>
              <a:rPr lang="en-GB" dirty="0"/>
              <a:t>Some kinds of deadwood work</a:t>
            </a:r>
          </a:p>
          <a:p>
            <a:r>
              <a:rPr lang="en-GB" dirty="0"/>
              <a:t>Insect attacks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FE443-BDB1-E7F4-3BDB-B80CF0AD8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415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It’s best to space stresses out over as much time as possible – e.g. 1 major stress per tree per growth season</a:t>
            </a:r>
          </a:p>
          <a:p>
            <a:r>
              <a:rPr lang="en-US" dirty="0"/>
              <a:t>Water stress and wood stress are not (necessarily) additive: if you prune the foliage </a:t>
            </a:r>
            <a:r>
              <a:rPr lang="en-US" i="1" dirty="0"/>
              <a:t>and</a:t>
            </a:r>
            <a:r>
              <a:rPr lang="en-US" dirty="0"/>
              <a:t> the root ball, there is less demand for water so less work for the remaining root surface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765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Becoming a Bonsai Practitioner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8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Practice, Practice, Practice</a:t>
            </a:r>
            <a:br>
              <a:rPr lang="en-US" dirty="0"/>
            </a:br>
            <a:r>
              <a:rPr lang="en-US" sz="2800" dirty="0"/>
              <a:t>Practice, practice, practice, practice… you get the picture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85438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Keep your tree alive and bonsai-</a:t>
            </a:r>
            <a:r>
              <a:rPr lang="en-US" dirty="0" err="1"/>
              <a:t>ish</a:t>
            </a:r>
            <a:endParaRPr lang="en-US" dirty="0"/>
          </a:p>
          <a:p>
            <a:pPr lvl="1"/>
            <a:r>
              <a:rPr lang="en-US" dirty="0"/>
              <a:t>Remember: WATERING!!!</a:t>
            </a:r>
          </a:p>
          <a:p>
            <a:pPr lvl="1"/>
            <a:r>
              <a:rPr lang="en-US" dirty="0"/>
              <a:t>Remove wire in ~6 months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 rogue seedlings to “adopt”, and transfer them to pots</a:t>
            </a:r>
          </a:p>
          <a:p>
            <a:pPr lvl="1"/>
            <a:r>
              <a:rPr lang="en-US" i="1" dirty="0"/>
              <a:t>…Without</a:t>
            </a:r>
            <a:r>
              <a:rPr lang="en-US" dirty="0"/>
              <a:t> killing them, I mean</a:t>
            </a:r>
          </a:p>
          <a:p>
            <a:pPr lvl="1"/>
            <a:r>
              <a:rPr lang="en-US" dirty="0"/>
              <a:t>Once you’re sure they won’t die, prune them and gradually move them to smaller / shallower pots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 to build a bonsai toolkit</a:t>
            </a:r>
          </a:p>
          <a:p>
            <a:pPr lvl="1"/>
            <a:r>
              <a:rPr lang="en-US" dirty="0"/>
              <a:t>Start with cheap / improvised tools: chopsticks, pliers, wire-cutters, tamper, nail scissors</a:t>
            </a:r>
          </a:p>
          <a:p>
            <a:pPr lvl="1"/>
            <a:r>
              <a:rPr lang="en-US" dirty="0"/>
              <a:t>Consider buying: root shears, straight-edged branch cutter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a collection of pots for all bonsai styles and phases of development</a:t>
            </a:r>
          </a:p>
          <a:p>
            <a:pPr lvl="1"/>
            <a:r>
              <a:rPr lang="en-US" dirty="0"/>
              <a:t>Make your own – e.g. with crockery and a diamond tile hole saw</a:t>
            </a:r>
          </a:p>
          <a:p>
            <a:pPr>
              <a:buFont typeface="+mj-lt"/>
              <a:buAutoNum type="arabicPeriod"/>
            </a:pPr>
            <a:r>
              <a:rPr lang="en-GB" dirty="0"/>
              <a:t>Contemplate trees in nature</a:t>
            </a:r>
          </a:p>
          <a:p>
            <a:pPr lvl="1"/>
            <a:r>
              <a:rPr lang="en-GB" dirty="0"/>
              <a:t>What principles do they reflect, and how did they get that way??</a:t>
            </a:r>
          </a:p>
        </p:txBody>
      </p:sp>
    </p:spTree>
    <p:extLst>
      <p:ext uri="{BB962C8B-B14F-4D97-AF65-F5344CB8AC3E}">
        <p14:creationId xmlns:p14="http://schemas.microsoft.com/office/powerpoint/2010/main" val="420227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 From Others </a:t>
            </a:r>
            <a:br>
              <a:rPr lang="en-US" dirty="0"/>
            </a:br>
            <a:r>
              <a:rPr lang="en-US" sz="2800" dirty="0"/>
              <a:t>Apart from yours truly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Buy a book</a:t>
            </a:r>
          </a:p>
          <a:p>
            <a:pPr lvl="1"/>
            <a:r>
              <a:rPr lang="en-US" dirty="0"/>
              <a:t>I like the DK Bonsai book: https://www.dk.com/uk/book/9781409344087-bonsai/</a:t>
            </a:r>
          </a:p>
          <a:p>
            <a:pPr>
              <a:buFont typeface="+mj-lt"/>
              <a:buAutoNum type="arabicPeriod"/>
            </a:pPr>
            <a:r>
              <a:rPr lang="en-US" dirty="0"/>
              <a:t>UK Bonsai Association: https://www.ukbonsaiassoc.org</a:t>
            </a:r>
          </a:p>
          <a:p>
            <a:pPr>
              <a:buFont typeface="+mj-lt"/>
              <a:buAutoNum type="arabicPeriod"/>
            </a:pPr>
            <a:r>
              <a:rPr lang="en-US" dirty="0"/>
              <a:t>Local clubs</a:t>
            </a:r>
          </a:p>
          <a:p>
            <a:pPr lvl="1"/>
            <a:r>
              <a:rPr lang="en-US" dirty="0"/>
              <a:t>Currently none in central London, but several out in the suburbs</a:t>
            </a:r>
          </a:p>
          <a:p>
            <a:pPr lvl="1"/>
            <a:r>
              <a:rPr lang="en-US" dirty="0"/>
              <a:t>The UKBA site has a very complete list (albeit not the easiest to search)</a:t>
            </a:r>
          </a:p>
          <a:p>
            <a:pPr>
              <a:buFont typeface="+mj-lt"/>
              <a:buAutoNum type="arabicPeriod"/>
            </a:pPr>
            <a:r>
              <a:rPr lang="en-US" dirty="0"/>
              <a:t>Bonsai shows and car boot sales</a:t>
            </a:r>
          </a:p>
          <a:p>
            <a:pPr lvl="1"/>
            <a:r>
              <a:rPr lang="en-US" dirty="0"/>
              <a:t>Again: the UKBA has a calendar</a:t>
            </a:r>
          </a:p>
          <a:p>
            <a:pPr lvl="1"/>
            <a:r>
              <a:rPr lang="en-US" dirty="0"/>
              <a:t>Again: none in central London, but some in Twickenham, Bracknell, Kent…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Youtube</a:t>
            </a:r>
            <a:endParaRPr lang="en-US" dirty="0"/>
          </a:p>
          <a:p>
            <a:pPr lvl="1"/>
            <a:r>
              <a:rPr lang="en-US" dirty="0"/>
              <a:t>Channels: </a:t>
            </a:r>
            <a:r>
              <a:rPr lang="en-US" dirty="0" err="1"/>
              <a:t>Mă-Kè</a:t>
            </a:r>
            <a:r>
              <a:rPr lang="en-US" dirty="0"/>
              <a:t> Bonsai, Herons Bonsai, </a:t>
            </a:r>
            <a:r>
              <a:rPr lang="en-US" dirty="0" err="1"/>
              <a:t>Bonsaify</a:t>
            </a:r>
            <a:r>
              <a:rPr lang="en-US" dirty="0"/>
              <a:t>, Notion Bonsai, Bonsai Empire, …</a:t>
            </a:r>
          </a:p>
          <a:p>
            <a:pPr>
              <a:buFont typeface="+mj-lt"/>
              <a:buAutoNum type="arabicPeriod"/>
            </a:pPr>
            <a:r>
              <a:rPr lang="en-US" dirty="0"/>
              <a:t>Drop me an email! alex@nemeta.co.uk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349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→ less frequent</a:t>
            </a:r>
          </a:p>
          <a:p>
            <a:r>
              <a:rPr lang="en-US" sz="1600" dirty="0"/>
              <a:t>Shape: bulbous → less, fluting → more</a:t>
            </a:r>
          </a:p>
          <a:p>
            <a:r>
              <a:rPr lang="en-US" sz="1600" dirty="0"/>
              <a:t>Inner surface: glazed →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→ more</a:t>
            </a:r>
          </a:p>
          <a:p>
            <a:r>
              <a:rPr lang="en-US" sz="1600" dirty="0"/>
              <a:t>Degradation: older → harder to water</a:t>
            </a:r>
          </a:p>
          <a:p>
            <a:r>
              <a:rPr lang="en-US" sz="1600" dirty="0"/>
              <a:t>Dressing: dead sphagnum and/or live moss covering → harder to water but slightly less (in theory)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→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→ more</a:t>
            </a:r>
          </a:p>
          <a:p>
            <a:r>
              <a:rPr lang="en-US" sz="1600" dirty="0"/>
              <a:t>Re-potting: recent →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→ more</a:t>
            </a:r>
          </a:p>
          <a:p>
            <a:r>
              <a:rPr lang="en-US" sz="1600" dirty="0"/>
              <a:t>Sun: sunny → more, shady → less</a:t>
            </a:r>
          </a:p>
          <a:p>
            <a:r>
              <a:rPr lang="en-US" sz="1600" dirty="0"/>
              <a:t>Heat: hotter → more, colder →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A small increase in e.g. sun can mean a big increase in watering.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7FB60-E52D-5036-77C6-71894403562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495920F-608D-4031-F227-398F9955584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642709" y="-310166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 rot="5400000">
            <a:off x="1862715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 rot="5400000">
            <a:off x="1998486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V="1">
            <a:off x="1998486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 rot="5400000">
            <a:off x="2171999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 rot="5400000">
            <a:off x="2172472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 rot="5400000">
            <a:off x="6347964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 rot="5400000">
            <a:off x="6483735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rot="5400000" flipV="1">
            <a:off x="6483735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 rot="5400000">
            <a:off x="6657248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 rot="5400000">
            <a:off x="6657721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2386571" y="2809491"/>
            <a:ext cx="823886" cy="396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386571" y="2814263"/>
            <a:ext cx="1202069" cy="1487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 flipV="1">
            <a:off x="6653263" y="3562059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174274" y="333070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6984429" y="333978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656203" cy="729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6124935" y="2809491"/>
            <a:ext cx="1686073" cy="620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784490" y="2814263"/>
            <a:ext cx="404701" cy="628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317982" y="5119423"/>
            <a:ext cx="205807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411660" y="5119423"/>
            <a:ext cx="187293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236710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284595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1144597" y="5084936"/>
            <a:ext cx="2365343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00265" y="6058840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64493" y="6007896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27920" y="6174879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698349" y="6174406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41404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27920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41404" y="5976084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11942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11942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17143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08493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06263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01169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663113" y="6080183"/>
            <a:ext cx="25113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01984" y="59955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027532" y="5988571"/>
            <a:ext cx="819007" cy="652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5995095"/>
            <a:ext cx="83068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537092" y="59898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590358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590815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20282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21203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20282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21203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21203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20429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46605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56009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82592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A4D6AE-EECA-9B58-C43C-AED4EC75851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C9075F-BB5E-6A25-9B77-A873AAB5E7AF}"/>
              </a:ext>
            </a:extLst>
          </p:cNvPr>
          <p:cNvSpPr/>
          <p:nvPr/>
        </p:nvSpPr>
        <p:spPr>
          <a:xfrm>
            <a:off x="6740406" y="5933846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C7BCC-11ED-BC5A-E33E-088952E9D484}"/>
              </a:ext>
            </a:extLst>
          </p:cNvPr>
          <p:cNvSpPr/>
          <p:nvPr/>
        </p:nvSpPr>
        <p:spPr>
          <a:xfrm>
            <a:off x="6738852" y="6119698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789754" y="5976084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785F280-6E38-9A94-756B-8CC2F5F3A30A}"/>
              </a:ext>
            </a:extLst>
          </p:cNvPr>
          <p:cNvSpPr txBox="1">
            <a:spLocks/>
          </p:cNvSpPr>
          <p:nvPr/>
        </p:nvSpPr>
        <p:spPr>
          <a:xfrm>
            <a:off x="3906937" y="5862653"/>
            <a:ext cx="1474998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guy wire will be held in place by staple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004BC-8847-040E-992B-C101CCC7E537}"/>
              </a:ext>
            </a:extLst>
          </p:cNvPr>
          <p:cNvCxnSpPr>
            <a:cxnSpLocks/>
          </p:cNvCxnSpPr>
          <p:nvPr/>
        </p:nvCxnSpPr>
        <p:spPr>
          <a:xfrm flipV="1">
            <a:off x="5224666" y="6164018"/>
            <a:ext cx="1367450" cy="1635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5F18B91-3D11-47B5-0623-426584496B09}"/>
              </a:ext>
            </a:extLst>
          </p:cNvPr>
          <p:cNvSpPr txBox="1">
            <a:spLocks/>
          </p:cNvSpPr>
          <p:nvPr/>
        </p:nvSpPr>
        <p:spPr>
          <a:xfrm>
            <a:off x="1813318" y="5287247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short side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E9F13-B1F8-028C-2953-826D80E9E1A0}"/>
              </a:ext>
            </a:extLst>
          </p:cNvPr>
          <p:cNvCxnSpPr>
            <a:cxnSpLocks/>
          </p:cNvCxnSpPr>
          <p:nvPr/>
        </p:nvCxnSpPr>
        <p:spPr>
          <a:xfrm flipV="1">
            <a:off x="6650079" y="3962963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177157" y="396222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6980822" y="396038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A220DD7-D58D-E5AB-CD96-4E7B8B40EEC7}"/>
              </a:ext>
            </a:extLst>
          </p:cNvPr>
          <p:cNvSpPr txBox="1">
            <a:spLocks/>
          </p:cNvSpPr>
          <p:nvPr/>
        </p:nvSpPr>
        <p:spPr>
          <a:xfrm>
            <a:off x="6248822" y="53002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long 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 step-by-step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03977"/>
            <a:ext cx="4184035" cy="4827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030872"/>
            <a:ext cx="4793618" cy="482712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388A698-1B8F-B677-8398-81A09942F302}"/>
              </a:ext>
            </a:extLst>
          </p:cNvPr>
          <p:cNvGrpSpPr/>
          <p:nvPr/>
        </p:nvGrpSpPr>
        <p:grpSpPr>
          <a:xfrm>
            <a:off x="9827929" y="2363990"/>
            <a:ext cx="1030866" cy="1351658"/>
            <a:chOff x="8039533" y="461124"/>
            <a:chExt cx="1030866" cy="135165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6EC410-6382-2278-6BC8-379809AED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890" y="1105663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4AB5A-2961-F3BA-71E5-992EC8622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9047" y="97727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8ACB9E-2DC2-6D77-D4B3-7039D5E305AB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97207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B198F4-23D6-438B-6134-B77D58088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46631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5A00C-7353-F6C4-1D2D-E23F06B8892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461124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569753-E957-CB17-3263-D4DB191DE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589517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809435-49A5-52AD-076A-9BB385F47C6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594712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49D662-44A7-A51B-320A-F15042DDC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714614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394438-38CE-B736-B576-A1BA2D9BEA5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709419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788213-C586-97C6-A3DC-8EE745AA5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837812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EE0124-D309-EF76-8581-20BEDBB15570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843007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83E3F5-A0E3-7530-3544-C4EB3E8CEE13}"/>
                </a:ext>
              </a:extLst>
            </p:cNvPr>
            <p:cNvCxnSpPr>
              <a:cxnSpLocks/>
            </p:cNvCxnSpPr>
            <p:nvPr/>
          </p:nvCxnSpPr>
          <p:spPr>
            <a:xfrm>
              <a:off x="8039533" y="1556548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3AF4AA-7DC4-0624-177B-7A07A2CCC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00194" y="1497104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664D4D-8A63-A248-C074-06C61DCCF09C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1100991"/>
              <a:ext cx="56826" cy="80434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EDE3BE-6070-E7E6-A0DE-32C76DAB1A52}"/>
              </a:ext>
            </a:extLst>
          </p:cNvPr>
          <p:cNvGrpSpPr/>
          <p:nvPr/>
        </p:nvGrpSpPr>
        <p:grpSpPr>
          <a:xfrm>
            <a:off x="9413203" y="4385879"/>
            <a:ext cx="1385604" cy="768424"/>
            <a:chOff x="9978711" y="418145"/>
            <a:chExt cx="1385604" cy="76842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5FD03C-461E-22B9-9B74-069B83E4B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3823" y="934291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6C5F56-C05E-23FE-D398-C82B33703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823" y="929096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2E5AE8-D5FE-D8A9-7E1D-2A0A71DFF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42334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B4F20D2-E942-BB86-131E-DA5630B626D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41814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7EBE58-5E45-4713-088F-2F8775FAA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54653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F6A03E-B52A-BB49-4B7E-712FC94DA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55173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9F7847-1340-8F6D-6DC3-EC23B6199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67163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886420-000E-2CB7-AE3C-78B6688C52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66644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DE52C7-2A2A-54AA-E0A1-F6BE7756F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7948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4068AF-3AD1-A893-5F24-81DE6E8558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80002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47A112-A610-3D05-0D21-294880DAEE66}"/>
                </a:ext>
              </a:extLst>
            </p:cNvPr>
            <p:cNvCxnSpPr>
              <a:cxnSpLocks/>
            </p:cNvCxnSpPr>
            <p:nvPr/>
          </p:nvCxnSpPr>
          <p:spPr>
            <a:xfrm>
              <a:off x="9978711" y="1183972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1B64A1-AE15-C51C-0A78-4FDE00F685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32958" y="1177391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7CE0D85-3B97-C573-513E-5C3378285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10579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8BED534-07A4-E01C-F8C6-3BBF34E94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419" y="105748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6AEBBF43-3DE4-BA02-F559-B50D47623293}"/>
              </a:ext>
            </a:extLst>
          </p:cNvPr>
          <p:cNvSpPr txBox="1">
            <a:spLocks/>
          </p:cNvSpPr>
          <p:nvPr/>
        </p:nvSpPr>
        <p:spPr>
          <a:xfrm>
            <a:off x="10592041" y="184513"/>
            <a:ext cx="779400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</a:t>
            </a:r>
            <a:endParaRPr lang="en-GB" sz="4800" dirty="0"/>
          </a:p>
        </p:txBody>
      </p:sp>
      <p:sp>
        <p:nvSpPr>
          <p:cNvPr id="84" name="Content Placeholder 14">
            <a:extLst>
              <a:ext uri="{FF2B5EF4-FFF2-40B4-BE49-F238E27FC236}">
                <a16:creationId xmlns:a16="http://schemas.microsoft.com/office/drawing/2014/main" id="{829A34D9-FAAB-E6B2-51AD-C5AE2ED45D35}"/>
              </a:ext>
            </a:extLst>
          </p:cNvPr>
          <p:cNvSpPr txBox="1">
            <a:spLocks/>
          </p:cNvSpPr>
          <p:nvPr/>
        </p:nvSpPr>
        <p:spPr>
          <a:xfrm>
            <a:off x="10203071" y="4024328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85" name="Content Placeholder 14">
            <a:extLst>
              <a:ext uri="{FF2B5EF4-FFF2-40B4-BE49-F238E27FC236}">
                <a16:creationId xmlns:a16="http://schemas.microsoft.com/office/drawing/2014/main" id="{36133E30-870D-42DA-4C7A-8C63BBB627D2}"/>
              </a:ext>
            </a:extLst>
          </p:cNvPr>
          <p:cNvSpPr txBox="1">
            <a:spLocks/>
          </p:cNvSpPr>
          <p:nvPr/>
        </p:nvSpPr>
        <p:spPr>
          <a:xfrm>
            <a:off x="9918000" y="2096153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91" name="Content Placeholder 14">
            <a:extLst>
              <a:ext uri="{FF2B5EF4-FFF2-40B4-BE49-F238E27FC236}">
                <a16:creationId xmlns:a16="http://schemas.microsoft.com/office/drawing/2014/main" id="{9827E5BC-9E9B-2649-3F93-4350DF1BBD74}"/>
              </a:ext>
            </a:extLst>
          </p:cNvPr>
          <p:cNvSpPr txBox="1">
            <a:spLocks/>
          </p:cNvSpPr>
          <p:nvPr/>
        </p:nvSpPr>
        <p:spPr>
          <a:xfrm>
            <a:off x="9661002" y="257589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sp>
        <p:nvSpPr>
          <p:cNvPr id="92" name="Content Placeholder 14">
            <a:extLst>
              <a:ext uri="{FF2B5EF4-FFF2-40B4-BE49-F238E27FC236}">
                <a16:creationId xmlns:a16="http://schemas.microsoft.com/office/drawing/2014/main" id="{90E3E99F-275C-53D4-CCFE-51936BAC5830}"/>
              </a:ext>
            </a:extLst>
          </p:cNvPr>
          <p:cNvSpPr txBox="1">
            <a:spLocks/>
          </p:cNvSpPr>
          <p:nvPr/>
        </p:nvSpPr>
        <p:spPr>
          <a:xfrm>
            <a:off x="10106037" y="444582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0D3693-DA29-88FB-0B3D-1BCA34BE6D28}"/>
              </a:ext>
            </a:extLst>
          </p:cNvPr>
          <p:cNvGrpSpPr/>
          <p:nvPr/>
        </p:nvGrpSpPr>
        <p:grpSpPr>
          <a:xfrm>
            <a:off x="9036026" y="280181"/>
            <a:ext cx="2151401" cy="1573895"/>
            <a:chOff x="5482687" y="265988"/>
            <a:chExt cx="2151401" cy="157389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08A7AE-71FD-74E8-30B5-F2B23C50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6931" y="1058429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680F51-9233-1062-44B6-DD5EA8BFDA5C}"/>
                </a:ext>
              </a:extLst>
            </p:cNvPr>
            <p:cNvCxnSpPr>
              <a:cxnSpLocks/>
            </p:cNvCxnSpPr>
            <p:nvPr/>
          </p:nvCxnSpPr>
          <p:spPr>
            <a:xfrm>
              <a:off x="6610283" y="1058429"/>
              <a:ext cx="392448" cy="45608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AA6F68-6BF7-5F51-2A65-3C574D971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088" y="930036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A37A6E-F7A8-2AB7-2EB4-B9E5744C4D28}"/>
                </a:ext>
              </a:extLst>
            </p:cNvPr>
            <p:cNvCxnSpPr>
              <a:cxnSpLocks/>
            </p:cNvCxnSpPr>
            <p:nvPr/>
          </p:nvCxnSpPr>
          <p:spPr>
            <a:xfrm>
              <a:off x="6605088" y="924841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610C1-037E-6882-A44B-235EDE272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41908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E7705B-BE8E-CD75-70B2-B7FF1BA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41389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D97B54-FDE0-15C8-A226-197DA1D6F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54228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EA44C5-EFD8-0B30-D5B7-D0B866EE355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54747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EF653A-A3F6-0603-BCF5-11786E9C2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66738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0B9832-5B15-3557-95B7-02263AF5A8A2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66218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C98D3B-FB97-2CED-889A-D5340C9F2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79057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5473C8-7A8C-06CB-518D-7DD49D3446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79577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99DC6D1-9D89-5ED9-DBAB-0DAF6F31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685574" y="1509314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9A80AD-D6BD-653D-76E1-31A188E1160F}"/>
                </a:ext>
              </a:extLst>
            </p:cNvPr>
            <p:cNvCxnSpPr>
              <a:cxnSpLocks/>
            </p:cNvCxnSpPr>
            <p:nvPr/>
          </p:nvCxnSpPr>
          <p:spPr>
            <a:xfrm>
              <a:off x="7002731" y="1515935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9D8696-F002-A6D9-E19F-EC18A2B45CA4}"/>
                </a:ext>
              </a:extLst>
            </p:cNvPr>
            <p:cNvSpPr/>
            <p:nvPr/>
          </p:nvSpPr>
          <p:spPr>
            <a:xfrm>
              <a:off x="5932468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5DBC28-D8E0-FF72-60C2-129C7922EE19}"/>
                </a:ext>
              </a:extLst>
            </p:cNvPr>
            <p:cNvSpPr/>
            <p:nvPr/>
          </p:nvSpPr>
          <p:spPr>
            <a:xfrm>
              <a:off x="6963032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0396236-D399-B238-3840-B36582C2DB32}"/>
                </a:ext>
              </a:extLst>
            </p:cNvPr>
            <p:cNvSpPr/>
            <p:nvPr/>
          </p:nvSpPr>
          <p:spPr>
            <a:xfrm rot="3653847">
              <a:off x="6101579" y="1259583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D88DE27-3A4D-2E66-FCEA-CE27B7F452FE}"/>
                </a:ext>
              </a:extLst>
            </p:cNvPr>
            <p:cNvSpPr/>
            <p:nvPr/>
          </p:nvSpPr>
          <p:spPr>
            <a:xfrm rot="16200000" flipV="1">
              <a:off x="6703163" y="301157"/>
              <a:ext cx="243140" cy="172801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49A236D-BA21-9B2E-9E86-C7FA0DE60597}"/>
                </a:ext>
              </a:extLst>
            </p:cNvPr>
            <p:cNvCxnSpPr/>
            <p:nvPr/>
          </p:nvCxnSpPr>
          <p:spPr>
            <a:xfrm flipH="1">
              <a:off x="6648385" y="1171849"/>
              <a:ext cx="14774" cy="6680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F8473AB6-8396-D456-63CF-0673E698F1AE}"/>
                </a:ext>
              </a:extLst>
            </p:cNvPr>
            <p:cNvSpPr/>
            <p:nvPr/>
          </p:nvSpPr>
          <p:spPr>
            <a:xfrm rot="17946153" flipH="1">
              <a:off x="6962441" y="1267198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Block Arc 89">
              <a:extLst>
                <a:ext uri="{FF2B5EF4-FFF2-40B4-BE49-F238E27FC236}">
                  <a16:creationId xmlns:a16="http://schemas.microsoft.com/office/drawing/2014/main" id="{62007DC9-1451-BCDC-BDE2-BB84BDFBD64F}"/>
                </a:ext>
              </a:extLst>
            </p:cNvPr>
            <p:cNvSpPr/>
            <p:nvPr/>
          </p:nvSpPr>
          <p:spPr>
            <a:xfrm flipV="1">
              <a:off x="6353610" y="815879"/>
              <a:ext cx="619097" cy="619097"/>
            </a:xfrm>
            <a:prstGeom prst="blockArc">
              <a:avLst>
                <a:gd name="adj1" fmla="val 14017464"/>
                <a:gd name="adj2" fmla="val 18461169"/>
                <a:gd name="adj3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3" name="Content Placeholder 14">
              <a:extLst>
                <a:ext uri="{FF2B5EF4-FFF2-40B4-BE49-F238E27FC236}">
                  <a16:creationId xmlns:a16="http://schemas.microsoft.com/office/drawing/2014/main" id="{1FA3939F-35E2-287B-9B2B-42C59C6039E8}"/>
                </a:ext>
              </a:extLst>
            </p:cNvPr>
            <p:cNvSpPr txBox="1">
              <a:spLocks/>
            </p:cNvSpPr>
            <p:nvPr/>
          </p:nvSpPr>
          <p:spPr>
            <a:xfrm>
              <a:off x="5482687" y="752490"/>
              <a:ext cx="1070011" cy="362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fingers</a:t>
              </a:r>
              <a:endParaRPr lang="en-GB" sz="14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F1FD6E6-E2DA-C260-84E5-93E820231A1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4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Trick question alert!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8B924-B16B-C8E4-F010-7F4F30AF043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“ladders”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 when more is added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56D6F-617F-26AF-07E4-A73DE95D103F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55378</TotalTime>
  <Words>3420</Words>
  <Application>Microsoft Office PowerPoint</Application>
  <PresentationFormat>Widescreen</PresentationFormat>
  <Paragraphs>533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Aptos</vt:lpstr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Trick question alert!</vt:lpstr>
      <vt:lpstr>I Had One Once, But It Died What a bonsai needs to survive</vt:lpstr>
      <vt:lpstr>Watering Your Bonsai No, seriously, this is important</vt:lpstr>
      <vt:lpstr>Authenticity &amp; Drama</vt:lpstr>
      <vt:lpstr>Arboriculture 101 What shapes a tree?</vt:lpstr>
      <vt:lpstr>Authenticity &amp; Age What makes a tree look mature?</vt:lpstr>
      <vt:lpstr>Art à la Japan Catching the eye</vt:lpstr>
      <vt:lpstr>Drama &amp; Perspective What makes a tree stand out?</vt:lpstr>
      <vt:lpstr>Flaws What gives the game away?</vt:lpstr>
      <vt:lpstr>Bonsai Styles The most common four archetypes of… thirty?  Really?!?</vt:lpstr>
      <vt:lpstr>Pragmatism 2</vt:lpstr>
      <vt:lpstr>Bonsai Lifecycle </vt:lpstr>
      <vt:lpstr>Why We Prune It’s not just repressed sadism, honest</vt:lpstr>
      <vt:lpstr>Botany &amp; Pruning (1) Not all trees are alike</vt:lpstr>
      <vt:lpstr>Botany &amp; Pruning (2) Three main types of foliage</vt:lpstr>
      <vt:lpstr>Structural pruning Building a solid foundation</vt:lpstr>
      <vt:lpstr>Pruning Broadleaf Trees Playing in easy mode</vt:lpstr>
      <vt:lpstr>Pruning Needle-Bearing Trees Getting trickier</vt:lpstr>
      <vt:lpstr>Pruning Spiky / Scaly Trees …Until you get bored</vt:lpstr>
      <vt:lpstr>Wiring The rules guidelines</vt:lpstr>
      <vt:lpstr>Stress Management …No, I meant for the tree</vt:lpstr>
      <vt:lpstr>Next Steps</vt:lpstr>
      <vt:lpstr>Practice, Practice, Practice Practice, practice, practice, practice… you get the picture</vt:lpstr>
      <vt:lpstr>Learn From Others  Apart from yours truly</vt:lpstr>
      <vt:lpstr>Thanks For Attending!</vt:lpstr>
      <vt:lpstr>H1 H2</vt:lpstr>
      <vt:lpstr>Appendices</vt:lpstr>
      <vt:lpstr>How Often To Water Some key factors</vt:lpstr>
      <vt:lpstr>Woody Plants: A Family Tree Evolution From A Bonsai Pruner’s Perspective</vt:lpstr>
      <vt:lpstr>Wiring a Bonsai Pot What could go wrong?</vt:lpstr>
      <vt:lpstr>Repotting step-by-step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41</cp:revision>
  <dcterms:created xsi:type="dcterms:W3CDTF">2024-04-06T11:33:48Z</dcterms:created>
  <dcterms:modified xsi:type="dcterms:W3CDTF">2024-12-24T15:22:49Z</dcterms:modified>
</cp:coreProperties>
</file>