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1" r:id="rId21"/>
    <p:sldId id="273" r:id="rId22"/>
    <p:sldId id="293" r:id="rId23"/>
    <p:sldId id="294" r:id="rId24"/>
    <p:sldId id="295" r:id="rId25"/>
    <p:sldId id="289" r:id="rId26"/>
    <p:sldId id="296" r:id="rId27"/>
    <p:sldId id="297" r:id="rId28"/>
    <p:sldId id="276" r:id="rId29"/>
    <p:sldId id="275" r:id="rId30"/>
    <p:sldId id="278" r:id="rId31"/>
    <p:sldId id="261" r:id="rId32"/>
    <p:sldId id="285" r:id="rId33"/>
    <p:sldId id="298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 naturalistic beauty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88895D-BD49-78A3-101B-EA997610347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03974-4F07-012A-3EBB-C7528BE52B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C1F74-1334-A05D-CB00-0ABF7D6D8FE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Japanese bonsai style (archetype)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Continuing the ramification past the eye’s limits creates the illusion of infinite depth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 to fight apical dominance and force growth in more interesting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and Pruning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GB" dirty="0"/>
              <a:t>Back-budding</a:t>
            </a:r>
          </a:p>
          <a:p>
            <a:pPr lvl="1"/>
            <a:r>
              <a:rPr lang="en-GB" dirty="0" err="1"/>
              <a:t>Broadleafs</a:t>
            </a:r>
            <a:r>
              <a:rPr lang="en-GB" dirty="0"/>
              <a:t> (e.g. Japanese maple) typically have </a:t>
            </a:r>
            <a:r>
              <a:rPr lang="en-GB" b="1" dirty="0"/>
              <a:t>lateral</a:t>
            </a:r>
            <a:r>
              <a:rPr lang="en-GB" dirty="0"/>
              <a:t> growth from behind the tip, </a:t>
            </a:r>
            <a:r>
              <a:rPr lang="en-GB" b="1" dirty="0"/>
              <a:t>adventitious</a:t>
            </a:r>
            <a:r>
              <a:rPr lang="en-GB" dirty="0"/>
              <a:t> growth from the base of branches, and </a:t>
            </a:r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pPr lvl="1"/>
            <a:r>
              <a:rPr lang="en-GB" dirty="0"/>
              <a:t>Needle-carrying conifers (e.g. Japanese black pine) typically have strong lateral growth, weak adventitious growth and no epicormic growth</a:t>
            </a:r>
          </a:p>
          <a:p>
            <a:pPr lvl="1"/>
            <a:r>
              <a:rPr lang="en-GB" dirty="0"/>
              <a:t>Spiky/scaly conifers (e.g. </a:t>
            </a:r>
            <a:r>
              <a:rPr lang="en-GB" dirty="0" err="1"/>
              <a:t>Itoigawa</a:t>
            </a:r>
            <a:r>
              <a:rPr lang="en-GB" dirty="0"/>
              <a:t> juniper) don’t have any </a:t>
            </a:r>
            <a:r>
              <a:rPr lang="en-GB" i="1" dirty="0"/>
              <a:t>more</a:t>
            </a:r>
            <a:r>
              <a:rPr lang="en-GB" dirty="0"/>
              <a:t> lateral growth – all the growth tips are already active – and have weak adventitious growth and no epicormic growth</a:t>
            </a:r>
          </a:p>
          <a:p>
            <a:pPr lvl="1"/>
            <a:r>
              <a:rPr lang="en-GB" dirty="0"/>
              <a:t>Weak or no back-budding (adventitious + epicormic) means we have to plan further ahead and maintain more sacrificial branches to thicken the trunk</a:t>
            </a:r>
          </a:p>
          <a:p>
            <a:pPr lvl="1"/>
            <a:r>
              <a:rPr lang="en-GB" dirty="0"/>
              <a:t>Densely ramified growth (per spiky/scaly) means we have to think in terms of zones rather than / as well as individual branches</a:t>
            </a:r>
          </a:p>
          <a:p>
            <a:r>
              <a:rPr lang="en-GB" dirty="0"/>
              <a:t>For </a:t>
            </a:r>
            <a:r>
              <a:rPr lang="en-GB" dirty="0" err="1"/>
              <a:t>broadleafs</a:t>
            </a:r>
            <a:r>
              <a:rPr lang="en-GB" dirty="0"/>
              <a:t>: opposite vs alternate branches – leave three nodes vs two pairs of nodes</a:t>
            </a:r>
          </a:p>
          <a:p>
            <a:r>
              <a:rPr lang="en-GB" dirty="0"/>
              <a:t>Apical dominance: some trees (conifers especially) grow more strongly upwards</a:t>
            </a:r>
          </a:p>
          <a:p>
            <a:r>
              <a:rPr lang="en-GB" dirty="0"/>
              <a:t>Flushes per year: usually two (Spring and Lammas) except for mountain-growing pines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69F32-AD61-287E-15A3-EA3377730C9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better integration with discussion of pruning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4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E4EAE-F57B-A1EC-61DC-81518FC015E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about how this relates to structural pruning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Needle-bearing (e.g. pine)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094" y="1752600"/>
            <a:ext cx="472261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Scaly-spiny (e.g. juniper)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nearest trunk; </a:t>
            </a:r>
            <a:br>
              <a:rPr lang="en-US" dirty="0"/>
            </a:br>
            <a:r>
              <a:rPr lang="en-US" dirty="0"/>
              <a:t>(3)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(4)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CF937A7-9BF5-BF51-C278-BB81905EAB8D}"/>
              </a:ext>
            </a:extLst>
          </p:cNvPr>
          <p:cNvSpPr txBox="1">
            <a:spLocks/>
          </p:cNvSpPr>
          <p:nvPr/>
        </p:nvSpPr>
        <p:spPr>
          <a:xfrm>
            <a:off x="9424576" y="11205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Apical growth</a:t>
            </a:r>
            <a:endParaRPr lang="en-GB" sz="14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2B0E0692-E6EF-B04D-0B85-732DDA430033}"/>
              </a:ext>
            </a:extLst>
          </p:cNvPr>
          <p:cNvSpPr txBox="1">
            <a:spLocks/>
          </p:cNvSpPr>
          <p:nvPr/>
        </p:nvSpPr>
        <p:spPr>
          <a:xfrm>
            <a:off x="10620212" y="1114066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Terminal growth</a:t>
            </a:r>
            <a:endParaRPr lang="en-GB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0F265-A70D-C6D8-6C27-EAE462354D4D}"/>
              </a:ext>
            </a:extLst>
          </p:cNvPr>
          <p:cNvGrpSpPr/>
          <p:nvPr/>
        </p:nvGrpSpPr>
        <p:grpSpPr>
          <a:xfrm>
            <a:off x="9733823" y="710279"/>
            <a:ext cx="1399568" cy="4706584"/>
            <a:chOff x="9784567" y="1567253"/>
            <a:chExt cx="1399568" cy="47065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6B3E36-B7AA-0FF4-DC79-0B9A3AD54FAB}"/>
                </a:ext>
              </a:extLst>
            </p:cNvPr>
            <p:cNvSpPr/>
            <p:nvPr/>
          </p:nvSpPr>
          <p:spPr>
            <a:xfrm>
              <a:off x="9784567" y="1567253"/>
              <a:ext cx="413986" cy="4706584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0F97F60-E9EA-0456-E145-7AFBC9027336}"/>
                </a:ext>
              </a:extLst>
            </p:cNvPr>
            <p:cNvSpPr/>
            <p:nvPr/>
          </p:nvSpPr>
          <p:spPr>
            <a:xfrm rot="3763539">
              <a:off x="10435649" y="2326730"/>
              <a:ext cx="225404" cy="1271569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4668FF-8F6B-E528-E5A5-57C727FA9F5E}"/>
                </a:ext>
              </a:extLst>
            </p:cNvPr>
            <p:cNvSpPr/>
            <p:nvPr/>
          </p:nvSpPr>
          <p:spPr>
            <a:xfrm>
              <a:off x="9935099" y="162821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2079B-39BB-878D-707D-C431385E61DD}"/>
                </a:ext>
              </a:extLst>
            </p:cNvPr>
            <p:cNvSpPr/>
            <p:nvPr/>
          </p:nvSpPr>
          <p:spPr>
            <a:xfrm>
              <a:off x="11000363" y="262324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CC47B-6C74-EA8B-B97A-4C417BE5C58A}"/>
                </a:ext>
              </a:extLst>
            </p:cNvPr>
            <p:cNvSpPr/>
            <p:nvPr/>
          </p:nvSpPr>
          <p:spPr>
            <a:xfrm>
              <a:off x="10034574" y="301906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E492CC-42A9-B078-3944-251FA254E8C0}"/>
                </a:ext>
              </a:extLst>
            </p:cNvPr>
            <p:cNvSpPr/>
            <p:nvPr/>
          </p:nvSpPr>
          <p:spPr>
            <a:xfrm>
              <a:off x="10056123" y="328478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87D70-52E3-3D56-E5F8-4A0D39BCC7C1}"/>
                </a:ext>
              </a:extLst>
            </p:cNvPr>
            <p:cNvSpPr/>
            <p:nvPr/>
          </p:nvSpPr>
          <p:spPr>
            <a:xfrm>
              <a:off x="10116635" y="51019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02A37D-83F7-C4BC-0206-588C89D1A8B4}"/>
                </a:ext>
              </a:extLst>
            </p:cNvPr>
            <p:cNvSpPr/>
            <p:nvPr/>
          </p:nvSpPr>
          <p:spPr>
            <a:xfrm>
              <a:off x="10762086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79014-85DE-06E4-1A45-E3F3A9EA5C34}"/>
                </a:ext>
              </a:extLst>
            </p:cNvPr>
            <p:cNvSpPr/>
            <p:nvPr/>
          </p:nvSpPr>
          <p:spPr>
            <a:xfrm>
              <a:off x="10464302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03D7E70-F326-F686-0CE4-12356AC88088}"/>
              </a:ext>
            </a:extLst>
          </p:cNvPr>
          <p:cNvSpPr txBox="1">
            <a:spLocks/>
          </p:cNvSpPr>
          <p:nvPr/>
        </p:nvSpPr>
        <p:spPr>
          <a:xfrm>
            <a:off x="10682316" y="1919652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Lateral growth</a:t>
            </a:r>
            <a:endParaRPr lang="en-GB" sz="1400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D8928D55-7561-B8D6-E08E-6C2A1FBBC158}"/>
              </a:ext>
            </a:extLst>
          </p:cNvPr>
          <p:cNvSpPr txBox="1">
            <a:spLocks/>
          </p:cNvSpPr>
          <p:nvPr/>
        </p:nvSpPr>
        <p:spPr>
          <a:xfrm>
            <a:off x="9944850" y="2485099"/>
            <a:ext cx="1233492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Adventitious growth</a:t>
            </a:r>
            <a:endParaRPr lang="en-GB" sz="1400" dirty="0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802D12E5-B941-B577-42A3-EF4976DEB272}"/>
              </a:ext>
            </a:extLst>
          </p:cNvPr>
          <p:cNvSpPr txBox="1">
            <a:spLocks/>
          </p:cNvSpPr>
          <p:nvPr/>
        </p:nvSpPr>
        <p:spPr>
          <a:xfrm>
            <a:off x="10085206" y="382788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Epicormic growth</a:t>
            </a:r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EA8F0A-1F9C-E86D-F350-87BBAF1EC4DF}"/>
              </a:ext>
            </a:extLst>
          </p:cNvPr>
          <p:cNvCxnSpPr>
            <a:cxnSpLocks/>
          </p:cNvCxnSpPr>
          <p:nvPr/>
        </p:nvCxnSpPr>
        <p:spPr>
          <a:xfrm flipH="1" flipV="1">
            <a:off x="10682316" y="2084487"/>
            <a:ext cx="196346" cy="19307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86976E-3CF8-60F0-8012-E5F604C0577B}"/>
              </a:ext>
            </a:extLst>
          </p:cNvPr>
          <p:cNvCxnSpPr>
            <a:cxnSpLocks/>
          </p:cNvCxnSpPr>
          <p:nvPr/>
        </p:nvCxnSpPr>
        <p:spPr>
          <a:xfrm flipH="1" flipV="1">
            <a:off x="10087017" y="2352355"/>
            <a:ext cx="474579" cy="29463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AD63F0-00A5-7609-277C-24F7224EB9A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splitting into two slides</a:t>
            </a:r>
          </a:p>
          <a:p>
            <a:pPr algn="ctr"/>
            <a:r>
              <a:rPr lang="en-US" dirty="0"/>
              <a:t>Add doodle for scaly-spiny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55216</TotalTime>
  <Words>3388</Words>
  <Application>Microsoft Office PowerPoint</Application>
  <PresentationFormat>Widescreen</PresentationFormat>
  <Paragraphs>506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Why We Prune It’s not just repressed sadism, honest</vt:lpstr>
      <vt:lpstr>Botany and Pruning Not all trees are alike</vt:lpstr>
      <vt:lpstr>Pruning Broadleaf Trees Playing in easy mode</vt:lpstr>
      <vt:lpstr>Pruning Conifers Getting trickier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Repotting step-by-step 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39</cp:revision>
  <dcterms:created xsi:type="dcterms:W3CDTF">2024-04-06T11:33:48Z</dcterms:created>
  <dcterms:modified xsi:type="dcterms:W3CDTF">2024-12-24T12:40:44Z</dcterms:modified>
</cp:coreProperties>
</file>