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40"/>
  </p:notes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81" r:id="rId14"/>
    <p:sldId id="271" r:id="rId15"/>
    <p:sldId id="272" r:id="rId16"/>
    <p:sldId id="259" r:id="rId17"/>
    <p:sldId id="264" r:id="rId18"/>
    <p:sldId id="279" r:id="rId19"/>
    <p:sldId id="290" r:id="rId20"/>
    <p:sldId id="299" r:id="rId21"/>
    <p:sldId id="300" r:id="rId22"/>
    <p:sldId id="302" r:id="rId23"/>
    <p:sldId id="273" r:id="rId24"/>
    <p:sldId id="293" r:id="rId25"/>
    <p:sldId id="301" r:id="rId26"/>
    <p:sldId id="294" r:id="rId27"/>
    <p:sldId id="295" r:id="rId28"/>
    <p:sldId id="303" r:id="rId29"/>
    <p:sldId id="289" r:id="rId30"/>
    <p:sldId id="296" r:id="rId31"/>
    <p:sldId id="297" r:id="rId32"/>
    <p:sldId id="276" r:id="rId33"/>
    <p:sldId id="275" r:id="rId34"/>
    <p:sldId id="278" r:id="rId35"/>
    <p:sldId id="286" r:id="rId36"/>
    <p:sldId id="261" r:id="rId37"/>
    <p:sldId id="285" r:id="rId38"/>
    <p:sldId id="29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4E5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>
      <p:cViewPr>
        <p:scale>
          <a:sx n="70" d="100"/>
          <a:sy n="70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04D6C-E348-4888-BF53-7D909358081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7104-07E6-4433-AFA2-7ACC21A32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4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E7104-07E6-4433-AFA2-7ACC21A3279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3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F5E04-C1D0-78A3-64DD-C1230C15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26" y="4599282"/>
            <a:ext cx="1943746" cy="19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 / buttress</a:t>
            </a:r>
          </a:p>
          <a:p>
            <a:pPr lvl="1"/>
            <a:r>
              <a:rPr lang="en-US" dirty="0"/>
              <a:t>Trunk &amp; branch flare: from base to apex / tip</a:t>
            </a:r>
          </a:p>
          <a:p>
            <a:pPr lvl="1"/>
            <a:r>
              <a:rPr lang="en-US" dirty="0"/>
              <a:t>Trunk-to-branch (and branch to sub-branch)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Art à la Japan</a:t>
            </a:r>
            <a:br>
              <a:rPr lang="en-US" dirty="0"/>
            </a:br>
            <a:r>
              <a:rPr lang="en-US" sz="2800" dirty="0"/>
              <a:t>Catching the eye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583214"/>
            <a:ext cx="5634317" cy="527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elements of visual design:</a:t>
            </a:r>
          </a:p>
          <a:p>
            <a:r>
              <a:rPr lang="en-US" dirty="0"/>
              <a:t>Movement &amp; rhythm</a:t>
            </a:r>
          </a:p>
          <a:p>
            <a:r>
              <a:rPr lang="en-US" dirty="0"/>
              <a:t>Balance: symmetry vs asymmetry</a:t>
            </a:r>
          </a:p>
          <a:p>
            <a:r>
              <a:rPr lang="en-US" dirty="0"/>
              <a:t>Similarity &amp; harmony vs contrast &amp; variety</a:t>
            </a:r>
          </a:p>
          <a:p>
            <a:r>
              <a:rPr lang="en-US" dirty="0"/>
              <a:t>Perspective &amp; proportion</a:t>
            </a:r>
          </a:p>
          <a:p>
            <a:r>
              <a:rPr lang="en-US" dirty="0"/>
              <a:t>Repetition &amp; continuation</a:t>
            </a:r>
          </a:p>
          <a:p>
            <a:r>
              <a:rPr lang="en-US" dirty="0"/>
              <a:t>Unity: wow 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Japan-specific additions:</a:t>
            </a:r>
          </a:p>
          <a:p>
            <a:r>
              <a:rPr lang="en-US" dirty="0"/>
              <a:t>“</a:t>
            </a:r>
            <a:r>
              <a:rPr lang="en-US" dirty="0" err="1"/>
              <a:t>Wabisabi</a:t>
            </a:r>
            <a:r>
              <a:rPr lang="en-US" dirty="0"/>
              <a:t>” (</a:t>
            </a:r>
            <a:r>
              <a:rPr lang="ja-JP" altLang="en-US" dirty="0"/>
              <a:t>侘び寂び</a:t>
            </a:r>
            <a:r>
              <a:rPr lang="en-US" dirty="0"/>
              <a:t> – literally “forlorn rusticism”): austere, naturalistic, often hard-worn beauty and elegance</a:t>
            </a:r>
          </a:p>
          <a:p>
            <a:r>
              <a:rPr lang="en-US" dirty="0"/>
              <a:t>Top-right to bottom-left traditional reading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C98BA-4B9A-F5AB-188B-57B429CF9F30}"/>
              </a:ext>
            </a:extLst>
          </p:cNvPr>
          <p:cNvSpPr txBox="1">
            <a:spLocks/>
          </p:cNvSpPr>
          <p:nvPr/>
        </p:nvSpPr>
        <p:spPr>
          <a:xfrm>
            <a:off x="884332" y="5467529"/>
            <a:ext cx="4206808" cy="11519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It is self-evident that nothing concerning art is self-evident.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2"/>
                </a:solidFill>
              </a:rPr>
              <a:t>- Theodore Adorno (1969)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96C86-3601-0048-86C2-673D2B26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5585" r="2614" b="10910"/>
          <a:stretch/>
        </p:blipFill>
        <p:spPr>
          <a:xfrm>
            <a:off x="884332" y="2012522"/>
            <a:ext cx="4206808" cy="32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in imitation of wind-flow or trunk death in full-scale trees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Weak / immature-looking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archetypes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taper, especially on conifers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90E97-43B8-BBE0-EC22-ABBB6353524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Minor graphics fixes x3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</a:p>
          <a:p>
            <a:pPr algn="ctr"/>
            <a:r>
              <a:rPr lang="en-US" dirty="0"/>
              <a:t>Make flow diagram less monochrome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Pot-ready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Why We Prune</a:t>
            </a:r>
            <a:br>
              <a:rPr lang="en-US" dirty="0"/>
            </a:br>
            <a:r>
              <a:rPr lang="en-US" sz="2800" dirty="0"/>
              <a:t>It’s not just repressed sadism, honest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961966"/>
          </a:xfrm>
        </p:spPr>
        <p:txBody>
          <a:bodyPr>
            <a:normAutofit/>
          </a:bodyPr>
          <a:lstStyle/>
          <a:p>
            <a:r>
              <a:rPr lang="en-GB" dirty="0"/>
              <a:t>Shape the tree</a:t>
            </a:r>
          </a:p>
          <a:p>
            <a:pPr lvl="1"/>
            <a:r>
              <a:rPr lang="en-GB" dirty="0"/>
              <a:t>“Structural” pruning to shape trunk + primary branches and fit a bonsai style / archetype</a:t>
            </a:r>
          </a:p>
          <a:p>
            <a:pPr lvl="1"/>
            <a:r>
              <a:rPr lang="en-GB" dirty="0"/>
              <a:t>Canopy pruning to create rounded-triangle shape(s)</a:t>
            </a:r>
          </a:p>
          <a:p>
            <a:r>
              <a:rPr lang="en-GB" dirty="0"/>
              <a:t>Shape the branch - encourage ramification and taper</a:t>
            </a:r>
          </a:p>
          <a:p>
            <a:pPr lvl="1"/>
            <a:r>
              <a:rPr lang="en-GB" dirty="0"/>
              <a:t>Encouraging lateral growth by removing terminal / apical buds</a:t>
            </a:r>
          </a:p>
          <a:p>
            <a:pPr lvl="1"/>
            <a:r>
              <a:rPr lang="en-GB" dirty="0"/>
              <a:t>Continuing the ramification process past the eye’s limits makes</a:t>
            </a:r>
            <a:br>
              <a:rPr lang="en-GB" dirty="0"/>
            </a:br>
            <a:r>
              <a:rPr lang="en-GB" dirty="0"/>
              <a:t>judging scale difficult and creates the illusion of great size </a:t>
            </a:r>
          </a:p>
          <a:p>
            <a:r>
              <a:rPr lang="en-GB" dirty="0"/>
              <a:t>Pick winners - before the tree can pick for us!</a:t>
            </a:r>
          </a:p>
          <a:p>
            <a:pPr lvl="1"/>
            <a:r>
              <a:rPr lang="en-GB" dirty="0"/>
              <a:t>Improve spacing and remove congestion and “fluff”</a:t>
            </a:r>
          </a:p>
          <a:p>
            <a:pPr lvl="1"/>
            <a:r>
              <a:rPr lang="en-GB" dirty="0"/>
              <a:t>“Balance energy”: force growth away from the apex towards more interesting (to us) areas</a:t>
            </a:r>
          </a:p>
          <a:p>
            <a:r>
              <a:rPr lang="en-GB" dirty="0"/>
              <a:t>Crowd management - reduction of green mass</a:t>
            </a:r>
          </a:p>
          <a:p>
            <a:pPr lvl="1"/>
            <a:r>
              <a:rPr lang="en-GB" dirty="0"/>
              <a:t>Let light through to lower areas of the tree (pruning for “inner growth”)</a:t>
            </a:r>
          </a:p>
          <a:p>
            <a:pPr lvl="1"/>
            <a:r>
              <a:rPr lang="en-GB" dirty="0"/>
              <a:t>Reduce water shock when re-potting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17E18-8FBC-F29E-544E-05CC635A49B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89DE1-5065-0A78-297D-01F71A48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149" y="2859121"/>
            <a:ext cx="2245157" cy="18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/>
              <a:t>Be aware of the history and culture of bonsai</a:t>
            </a:r>
          </a:p>
          <a:p>
            <a:r>
              <a:rPr lang="en-US" sz="1600" dirty="0"/>
              <a:t>Understand (at a high level) how a bonsai is produced</a:t>
            </a:r>
          </a:p>
          <a:p>
            <a:r>
              <a:rPr lang="en-US" sz="1600" dirty="0"/>
              <a:t>Understand (at a high level) what distinguishes good and bad bonsai</a:t>
            </a:r>
          </a:p>
          <a:p>
            <a:r>
              <a:rPr lang="en-US" sz="1600" dirty="0"/>
              <a:t>Know how to maintain a bonsai on a day-to-day basis</a:t>
            </a:r>
          </a:p>
          <a:p>
            <a:r>
              <a:rPr lang="en-US" sz="1600" dirty="0"/>
              <a:t>Experience the key activities of re-potting, pruning and wiring</a:t>
            </a:r>
          </a:p>
          <a:p>
            <a:r>
              <a:rPr lang="en-GB" sz="1600" dirty="0"/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/>
              <a:t>Watering bonsai</a:t>
            </a:r>
          </a:p>
          <a:p>
            <a:r>
              <a:rPr lang="en-GB" sz="1600" dirty="0"/>
              <a:t>Wiring a bonsai pot for re-potting</a:t>
            </a:r>
          </a:p>
          <a:p>
            <a:r>
              <a:rPr lang="en-GB" sz="1600" dirty="0"/>
              <a:t>Exposing the </a:t>
            </a:r>
            <a:r>
              <a:rPr lang="en-GB" sz="1600" dirty="0" err="1"/>
              <a:t>nebari</a:t>
            </a:r>
            <a:endParaRPr lang="en-GB" sz="1600" dirty="0"/>
          </a:p>
          <a:p>
            <a:r>
              <a:rPr lang="en-GB" sz="1600" dirty="0"/>
              <a:t>Potting the prepared tree</a:t>
            </a:r>
          </a:p>
          <a:p>
            <a:r>
              <a:rPr lang="en-GB" sz="1600" dirty="0"/>
              <a:t>Pruning for bulk, congestion and taper</a:t>
            </a:r>
          </a:p>
          <a:p>
            <a:r>
              <a:rPr lang="en-GB" sz="1600" dirty="0"/>
              <a:t>Wiring for shape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(1)</a:t>
            </a:r>
            <a:br>
              <a:rPr lang="en-US" dirty="0"/>
            </a:br>
            <a:r>
              <a:rPr lang="en-US" sz="2800" dirty="0"/>
              <a:t>Not all trees are alike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8197726" cy="4961965"/>
          </a:xfrm>
        </p:spPr>
        <p:txBody>
          <a:bodyPr>
            <a:normAutofit/>
          </a:bodyPr>
          <a:lstStyle/>
          <a:p>
            <a:r>
              <a:rPr lang="en-GB" dirty="0"/>
              <a:t>Types of growth</a:t>
            </a:r>
          </a:p>
          <a:p>
            <a:pPr lvl="1"/>
            <a:r>
              <a:rPr lang="en-GB" b="1" dirty="0"/>
              <a:t>Apical</a:t>
            </a:r>
            <a:r>
              <a:rPr lang="en-GB" dirty="0"/>
              <a:t> growth from the tip of the trunk</a:t>
            </a:r>
          </a:p>
          <a:p>
            <a:pPr lvl="1"/>
            <a:r>
              <a:rPr lang="en-GB" b="1" dirty="0"/>
              <a:t>Terminal</a:t>
            </a:r>
            <a:r>
              <a:rPr lang="en-GB" dirty="0"/>
              <a:t> growth from the tip of branches</a:t>
            </a:r>
          </a:p>
          <a:p>
            <a:pPr lvl="1"/>
            <a:r>
              <a:rPr lang="en-GB" b="1" dirty="0"/>
              <a:t>Lateral</a:t>
            </a:r>
            <a:r>
              <a:rPr lang="en-GB" dirty="0"/>
              <a:t> growth from behind the tip</a:t>
            </a:r>
          </a:p>
          <a:p>
            <a:pPr lvl="1"/>
            <a:r>
              <a:rPr lang="en-GB" b="1" dirty="0"/>
              <a:t>Adventitious</a:t>
            </a:r>
            <a:r>
              <a:rPr lang="en-GB" dirty="0"/>
              <a:t> growth from the base of branches</a:t>
            </a:r>
          </a:p>
          <a:p>
            <a:pPr lvl="1"/>
            <a:r>
              <a:rPr lang="en-GB" b="1" dirty="0"/>
              <a:t>Epicormic</a:t>
            </a:r>
            <a:r>
              <a:rPr lang="en-GB" dirty="0"/>
              <a:t> growth from random spots on the trunk</a:t>
            </a:r>
          </a:p>
          <a:p>
            <a:r>
              <a:rPr lang="en-GB" dirty="0"/>
              <a:t>Back-budding (adventitious + epicormic*):  </a:t>
            </a:r>
            <a:r>
              <a:rPr lang="en-GB" sz="1600" dirty="0"/>
              <a:t>Weak back-budding </a:t>
            </a:r>
            <a:r>
              <a:rPr lang="en-US" sz="1600" dirty="0"/>
              <a:t>→</a:t>
            </a:r>
            <a:r>
              <a:rPr lang="en-GB" sz="1600" dirty="0"/>
              <a:t> we have to plan further ahead (e.g. leave sacrificial branches) to thicken the trunk</a:t>
            </a:r>
          </a:p>
          <a:p>
            <a:r>
              <a:rPr lang="en-GB" dirty="0"/>
              <a:t>Lateral growth:  </a:t>
            </a:r>
            <a:r>
              <a:rPr lang="en-GB" sz="1600" dirty="0"/>
              <a:t>Dense lateral growth </a:t>
            </a:r>
            <a:r>
              <a:rPr lang="en-US" sz="1600" dirty="0"/>
              <a:t>→</a:t>
            </a:r>
            <a:r>
              <a:rPr lang="en-GB" sz="1600" dirty="0"/>
              <a:t> we have to think in terms of zones along each branch instead of looking at individual sub-branches</a:t>
            </a:r>
          </a:p>
          <a:p>
            <a:r>
              <a:rPr lang="en-GB" dirty="0"/>
              <a:t>Apical dominance:  </a:t>
            </a:r>
            <a:r>
              <a:rPr lang="en-GB" sz="1600" dirty="0"/>
              <a:t>Some trees (conifers especially) grow more strongly upwards</a:t>
            </a:r>
          </a:p>
          <a:p>
            <a:r>
              <a:rPr lang="en-GB" dirty="0"/>
              <a:t>Flushes per year: </a:t>
            </a:r>
            <a:r>
              <a:rPr lang="en-GB" sz="1600" dirty="0"/>
              <a:t> Usually two (Spring and Lammas) except for mountain-growing pines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E3A6D-2125-2BCB-8A54-AF7F5158E3FD}"/>
              </a:ext>
            </a:extLst>
          </p:cNvPr>
          <p:cNvGrpSpPr/>
          <p:nvPr/>
        </p:nvGrpSpPr>
        <p:grpSpPr>
          <a:xfrm>
            <a:off x="9054353" y="776598"/>
            <a:ext cx="2327751" cy="5304804"/>
            <a:chOff x="9424576" y="112059"/>
            <a:chExt cx="2327751" cy="5304804"/>
          </a:xfrm>
        </p:grpSpPr>
        <p:sp>
          <p:nvSpPr>
            <p:cNvPr id="21" name="Content Placeholder 14">
              <a:extLst>
                <a:ext uri="{FF2B5EF4-FFF2-40B4-BE49-F238E27FC236}">
                  <a16:creationId xmlns:a16="http://schemas.microsoft.com/office/drawing/2014/main" id="{4CF937A7-9BF5-BF51-C278-BB81905EAB8D}"/>
                </a:ext>
              </a:extLst>
            </p:cNvPr>
            <p:cNvSpPr txBox="1">
              <a:spLocks/>
            </p:cNvSpPr>
            <p:nvPr/>
          </p:nvSpPr>
          <p:spPr>
            <a:xfrm>
              <a:off x="9424576" y="112059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Apical</a:t>
              </a:r>
              <a:endParaRPr lang="en-GB" sz="1400" dirty="0"/>
            </a:p>
          </p:txBody>
        </p:sp>
        <p:sp>
          <p:nvSpPr>
            <p:cNvPr id="23" name="Content Placeholder 14">
              <a:extLst>
                <a:ext uri="{FF2B5EF4-FFF2-40B4-BE49-F238E27FC236}">
                  <a16:creationId xmlns:a16="http://schemas.microsoft.com/office/drawing/2014/main" id="{2B0E0692-E6EF-B04D-0B85-732DDA430033}"/>
                </a:ext>
              </a:extLst>
            </p:cNvPr>
            <p:cNvSpPr txBox="1">
              <a:spLocks/>
            </p:cNvSpPr>
            <p:nvPr/>
          </p:nvSpPr>
          <p:spPr>
            <a:xfrm>
              <a:off x="10620212" y="1114066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Terminal</a:t>
              </a:r>
              <a:endParaRPr lang="en-GB" sz="1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A0F265-A70D-C6D8-6C27-EAE462354D4D}"/>
                </a:ext>
              </a:extLst>
            </p:cNvPr>
            <p:cNvGrpSpPr/>
            <p:nvPr/>
          </p:nvGrpSpPr>
          <p:grpSpPr>
            <a:xfrm>
              <a:off x="9733823" y="710279"/>
              <a:ext cx="1399568" cy="4706584"/>
              <a:chOff x="9784567" y="1567253"/>
              <a:chExt cx="1399568" cy="470658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4F6B3E36-B7AA-0FF4-DC79-0B9A3AD54FAB}"/>
                  </a:ext>
                </a:extLst>
              </p:cNvPr>
              <p:cNvSpPr/>
              <p:nvPr/>
            </p:nvSpPr>
            <p:spPr>
              <a:xfrm>
                <a:off x="9784567" y="1567253"/>
                <a:ext cx="413986" cy="4706584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D0F97F60-E9EA-0456-E145-7AFBC9027336}"/>
                  </a:ext>
                </a:extLst>
              </p:cNvPr>
              <p:cNvSpPr/>
              <p:nvPr/>
            </p:nvSpPr>
            <p:spPr>
              <a:xfrm rot="3763539">
                <a:off x="10435649" y="2326730"/>
                <a:ext cx="225404" cy="1271569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4668FF-8F6B-E528-E5A5-57C727FA9F5E}"/>
                  </a:ext>
                </a:extLst>
              </p:cNvPr>
              <p:cNvSpPr/>
              <p:nvPr/>
            </p:nvSpPr>
            <p:spPr>
              <a:xfrm>
                <a:off x="9935099" y="162821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C2079B-39BB-878D-707D-C431385E61DD}"/>
                  </a:ext>
                </a:extLst>
              </p:cNvPr>
              <p:cNvSpPr/>
              <p:nvPr/>
            </p:nvSpPr>
            <p:spPr>
              <a:xfrm>
                <a:off x="11000363" y="2623248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93CC47B-6C74-EA8B-B97A-4C417BE5C58A}"/>
                  </a:ext>
                </a:extLst>
              </p:cNvPr>
              <p:cNvSpPr/>
              <p:nvPr/>
            </p:nvSpPr>
            <p:spPr>
              <a:xfrm>
                <a:off x="10034574" y="301906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E492CC-42A9-B078-3944-251FA254E8C0}"/>
                  </a:ext>
                </a:extLst>
              </p:cNvPr>
              <p:cNvSpPr/>
              <p:nvPr/>
            </p:nvSpPr>
            <p:spPr>
              <a:xfrm>
                <a:off x="10056123" y="3284781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0187D70-52E3-3D56-E5F8-4A0D39BCC7C1}"/>
                  </a:ext>
                </a:extLst>
              </p:cNvPr>
              <p:cNvSpPr/>
              <p:nvPr/>
            </p:nvSpPr>
            <p:spPr>
              <a:xfrm>
                <a:off x="10116635" y="510195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102A37D-83F7-C4BC-0206-588C89D1A8B4}"/>
                  </a:ext>
                </a:extLst>
              </p:cNvPr>
              <p:cNvSpPr/>
              <p:nvPr/>
            </p:nvSpPr>
            <p:spPr>
              <a:xfrm>
                <a:off x="10762086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B179014-85DE-06E4-1A45-E3F3A9EA5C34}"/>
                  </a:ext>
                </a:extLst>
              </p:cNvPr>
              <p:cNvSpPr/>
              <p:nvPr/>
            </p:nvSpPr>
            <p:spPr>
              <a:xfrm>
                <a:off x="10464302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Content Placeholder 14">
              <a:extLst>
                <a:ext uri="{FF2B5EF4-FFF2-40B4-BE49-F238E27FC236}">
                  <a16:creationId xmlns:a16="http://schemas.microsoft.com/office/drawing/2014/main" id="{303D7E70-F326-F686-0CE4-12356AC88088}"/>
                </a:ext>
              </a:extLst>
            </p:cNvPr>
            <p:cNvSpPr txBox="1">
              <a:spLocks/>
            </p:cNvSpPr>
            <p:nvPr/>
          </p:nvSpPr>
          <p:spPr>
            <a:xfrm>
              <a:off x="10682316" y="1919652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Lateral</a:t>
              </a:r>
              <a:endParaRPr lang="en-GB" sz="1400" dirty="0"/>
            </a:p>
          </p:txBody>
        </p:sp>
        <p:sp>
          <p:nvSpPr>
            <p:cNvPr id="27" name="Content Placeholder 14">
              <a:extLst>
                <a:ext uri="{FF2B5EF4-FFF2-40B4-BE49-F238E27FC236}">
                  <a16:creationId xmlns:a16="http://schemas.microsoft.com/office/drawing/2014/main" id="{D8928D55-7561-B8D6-E08E-6C2A1FBBC158}"/>
                </a:ext>
              </a:extLst>
            </p:cNvPr>
            <p:cNvSpPr txBox="1">
              <a:spLocks/>
            </p:cNvSpPr>
            <p:nvPr/>
          </p:nvSpPr>
          <p:spPr>
            <a:xfrm>
              <a:off x="9944850" y="2485099"/>
              <a:ext cx="1233492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Adventitious</a:t>
              </a:r>
              <a:endParaRPr lang="en-GB" sz="1400" dirty="0"/>
            </a:p>
          </p:txBody>
        </p:sp>
        <p:sp>
          <p:nvSpPr>
            <p:cNvPr id="28" name="Content Placeholder 14">
              <a:extLst>
                <a:ext uri="{FF2B5EF4-FFF2-40B4-BE49-F238E27FC236}">
                  <a16:creationId xmlns:a16="http://schemas.microsoft.com/office/drawing/2014/main" id="{802D12E5-B941-B577-42A3-EF4976DEB272}"/>
                </a:ext>
              </a:extLst>
            </p:cNvPr>
            <p:cNvSpPr txBox="1">
              <a:spLocks/>
            </p:cNvSpPr>
            <p:nvPr/>
          </p:nvSpPr>
          <p:spPr>
            <a:xfrm>
              <a:off x="10085206" y="3827880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Epicormic</a:t>
              </a:r>
              <a:endParaRPr lang="en-GB" sz="14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EA8F0A-1F9C-E86D-F350-87BBAF1EC4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82316" y="2084487"/>
              <a:ext cx="196346" cy="19307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86976E-3CF8-60F0-8012-E5F604C05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7017" y="2352355"/>
              <a:ext cx="474579" cy="29463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6A301F-E358-DF9A-91E8-AC4F2BFADB1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2CDBE24A-2BC8-D5A2-370D-6FAAE6CD88ED}"/>
              </a:ext>
            </a:extLst>
          </p:cNvPr>
          <p:cNvSpPr txBox="1">
            <a:spLocks/>
          </p:cNvSpPr>
          <p:nvPr/>
        </p:nvSpPr>
        <p:spPr>
          <a:xfrm>
            <a:off x="3062908" y="6397637"/>
            <a:ext cx="5812152" cy="468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* Warning: botanists use “back-budding” to mean something different!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320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(2)</a:t>
            </a:r>
            <a:br>
              <a:rPr lang="en-US" dirty="0"/>
            </a:br>
            <a:r>
              <a:rPr lang="en-US" sz="2800" dirty="0"/>
              <a:t>Three main types of foliage</a:t>
            </a:r>
            <a:endParaRPr lang="en-GB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267C19-FC47-6081-C686-899210780598}"/>
              </a:ext>
            </a:extLst>
          </p:cNvPr>
          <p:cNvCxnSpPr>
            <a:cxnSpLocks/>
          </p:cNvCxnSpPr>
          <p:nvPr/>
        </p:nvCxnSpPr>
        <p:spPr>
          <a:xfrm flipH="1" flipV="1">
            <a:off x="5116594" y="4204448"/>
            <a:ext cx="4538394" cy="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CE9F80-5F34-D29C-EDC0-FCDB6F60329F}"/>
              </a:ext>
            </a:extLst>
          </p:cNvPr>
          <p:cNvCxnSpPr>
            <a:cxnSpLocks/>
          </p:cNvCxnSpPr>
          <p:nvPr/>
        </p:nvCxnSpPr>
        <p:spPr>
          <a:xfrm flipH="1">
            <a:off x="4377006" y="4204447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5CC529-3E5F-6B17-55E8-FB021F631C9D}"/>
              </a:ext>
            </a:extLst>
          </p:cNvPr>
          <p:cNvCxnSpPr>
            <a:cxnSpLocks/>
          </p:cNvCxnSpPr>
          <p:nvPr/>
        </p:nvCxnSpPr>
        <p:spPr>
          <a:xfrm flipH="1" flipV="1">
            <a:off x="4377006" y="1947582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2CB77D-378D-5C2B-249C-C79ED3775178}"/>
              </a:ext>
            </a:extLst>
          </p:cNvPr>
          <p:cNvSpPr txBox="1">
            <a:spLocks/>
          </p:cNvSpPr>
          <p:nvPr/>
        </p:nvSpPr>
        <p:spPr>
          <a:xfrm>
            <a:off x="953893" y="2487758"/>
            <a:ext cx="1706347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Broadleaf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856DF6-674D-4B42-7490-2770FD9B49F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or attribute pics!</a:t>
            </a:r>
            <a:endParaRPr lang="en-GB" dirty="0"/>
          </a:p>
        </p:txBody>
      </p:sp>
      <p:pic>
        <p:nvPicPr>
          <p:cNvPr id="1026" name="Picture 2" descr="The Different Oak Trees Native to the UK — An Darach Forest Therapy">
            <a:extLst>
              <a:ext uri="{FF2B5EF4-FFF2-40B4-BE49-F238E27FC236}">
                <a16:creationId xmlns:a16="http://schemas.microsoft.com/office/drawing/2014/main" id="{F9B949A5-88F6-B10D-75F6-0A7A6E03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2" y="2963962"/>
            <a:ext cx="2691640" cy="2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per - Wikipedia">
            <a:extLst>
              <a:ext uri="{FF2B5EF4-FFF2-40B4-BE49-F238E27FC236}">
                <a16:creationId xmlns:a16="http://schemas.microsoft.com/office/drawing/2014/main" id="{8CF13724-585E-C35E-0EF9-F1D77E9C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35015" y="4520787"/>
            <a:ext cx="2095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DDD9E606-2909-8581-3328-D1F126016104}"/>
              </a:ext>
            </a:extLst>
          </p:cNvPr>
          <p:cNvSpPr txBox="1">
            <a:spLocks/>
          </p:cNvSpPr>
          <p:nvPr/>
        </p:nvSpPr>
        <p:spPr>
          <a:xfrm>
            <a:off x="5980186" y="4453298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Spiky / scaly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A7AEF6-A927-AB0A-C0DF-2C34D56CE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5639920" y="1978330"/>
            <a:ext cx="3491741" cy="21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D20B54E-05F1-C3D7-EC92-25B613105D6F}"/>
              </a:ext>
            </a:extLst>
          </p:cNvPr>
          <p:cNvSpPr txBox="1">
            <a:spLocks/>
          </p:cNvSpPr>
          <p:nvPr/>
        </p:nvSpPr>
        <p:spPr>
          <a:xfrm>
            <a:off x="5980186" y="1772771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Needle-bearing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79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Pruning</a:t>
            </a:r>
            <a:br>
              <a:rPr lang="en-US" dirty="0"/>
            </a:br>
            <a:r>
              <a:rPr lang="en-US" sz="2800" dirty="0"/>
              <a:t>Building a solid foundation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5905144" cy="5105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/>
              <a:t>Goals</a:t>
            </a:r>
          </a:p>
          <a:p>
            <a:r>
              <a:rPr lang="en-US" sz="1700" dirty="0"/>
              <a:t>Select an appropriate style for the tree</a:t>
            </a:r>
          </a:p>
          <a:p>
            <a:r>
              <a:rPr lang="en-US" sz="1700" dirty="0"/>
              <a:t>Identify and establish the trunk and first few branches of the bonsai</a:t>
            </a:r>
          </a:p>
          <a:p>
            <a:r>
              <a:rPr lang="en-US" sz="1700" dirty="0"/>
              <a:t>Mark out sacrificial branches to thicken the trunk / </a:t>
            </a:r>
            <a:r>
              <a:rPr lang="en-US" sz="1700" dirty="0" err="1"/>
              <a:t>nebari</a:t>
            </a:r>
            <a:endParaRPr lang="en-US" sz="1700" dirty="0"/>
          </a:p>
          <a:p>
            <a:r>
              <a:rPr lang="en-US" sz="1700" dirty="0"/>
              <a:t>During the tree’s “training” phase: make the most of fast woody growth</a:t>
            </a:r>
          </a:p>
          <a:p>
            <a:r>
              <a:rPr lang="en-US" sz="1700" dirty="0"/>
              <a:t>Create a base for subsequent development of smaller branches and canopy</a:t>
            </a:r>
          </a:p>
          <a:p>
            <a:pPr marL="0" indent="0">
              <a:buNone/>
            </a:pPr>
            <a:r>
              <a:rPr lang="en-US" sz="1900" dirty="0"/>
              <a:t>Approach</a:t>
            </a:r>
          </a:p>
          <a:p>
            <a:r>
              <a:rPr lang="en-US" sz="1700" dirty="0"/>
              <a:t>Start from the base</a:t>
            </a:r>
          </a:p>
          <a:p>
            <a:r>
              <a:rPr lang="en-US" sz="1700" dirty="0"/>
              <a:t>Clear branches from the lower trunk</a:t>
            </a:r>
          </a:p>
          <a:p>
            <a:pPr lvl="1"/>
            <a:r>
              <a:rPr lang="en-US" sz="1500" dirty="0"/>
              <a:t>Or mark for later removal, in which case remove all side-growth to avoid wasted energy</a:t>
            </a:r>
          </a:p>
          <a:p>
            <a:r>
              <a:rPr lang="en-US" sz="1700" dirty="0"/>
              <a:t>Working up the tree, at each node remove all but two branches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752524-96A0-67D7-4350-A63A65B2AF47}"/>
              </a:ext>
            </a:extLst>
          </p:cNvPr>
          <p:cNvGrpSpPr/>
          <p:nvPr/>
        </p:nvGrpSpPr>
        <p:grpSpPr>
          <a:xfrm>
            <a:off x="5977719" y="732400"/>
            <a:ext cx="4843009" cy="4681997"/>
            <a:chOff x="4862612" y="1476482"/>
            <a:chExt cx="5564277" cy="498767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CF06BB8-F5AA-56EF-4D6C-F27713B86E2D}"/>
                </a:ext>
              </a:extLst>
            </p:cNvPr>
            <p:cNvGrpSpPr/>
            <p:nvPr/>
          </p:nvGrpSpPr>
          <p:grpSpPr>
            <a:xfrm>
              <a:off x="5718410" y="1476482"/>
              <a:ext cx="4708479" cy="4334273"/>
              <a:chOff x="5718410" y="1476482"/>
              <a:chExt cx="4708479" cy="433427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D517861-55B3-CC87-CDFC-A7B10E252F4B}"/>
                  </a:ext>
                </a:extLst>
              </p:cNvPr>
              <p:cNvSpPr/>
              <p:nvPr/>
            </p:nvSpPr>
            <p:spPr>
              <a:xfrm>
                <a:off x="7287904" y="1476482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BDAD94D-E22F-B3B4-3D25-B17030394738}"/>
                  </a:ext>
                </a:extLst>
              </p:cNvPr>
              <p:cNvSpPr/>
              <p:nvPr/>
            </p:nvSpPr>
            <p:spPr>
              <a:xfrm>
                <a:off x="6503157" y="2554167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B3E9D17-2898-1002-44B6-636C14A355C2}"/>
                  </a:ext>
                </a:extLst>
              </p:cNvPr>
              <p:cNvSpPr/>
              <p:nvPr/>
            </p:nvSpPr>
            <p:spPr>
              <a:xfrm>
                <a:off x="8072650" y="2554165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B7461D6-D200-1E3F-8218-56100C0769C1}"/>
                  </a:ext>
                </a:extLst>
              </p:cNvPr>
              <p:cNvSpPr/>
              <p:nvPr/>
            </p:nvSpPr>
            <p:spPr>
              <a:xfrm>
                <a:off x="7287903" y="3636556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0210EA0-15CC-C7CF-90FC-B88935BDE90D}"/>
                  </a:ext>
                </a:extLst>
              </p:cNvPr>
              <p:cNvSpPr/>
              <p:nvPr/>
            </p:nvSpPr>
            <p:spPr>
              <a:xfrm>
                <a:off x="8857396" y="3631849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68BCD3B-0127-90C5-CB7B-0AE582B5D209}"/>
                  </a:ext>
                </a:extLst>
              </p:cNvPr>
              <p:cNvSpPr/>
              <p:nvPr/>
            </p:nvSpPr>
            <p:spPr>
              <a:xfrm>
                <a:off x="5718410" y="3641265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9C9DE99-BAAF-78A9-DD6B-169097ACF1FA}"/>
                  </a:ext>
                </a:extLst>
              </p:cNvPr>
              <p:cNvSpPr/>
              <p:nvPr/>
            </p:nvSpPr>
            <p:spPr>
              <a:xfrm>
                <a:off x="6456416" y="3641263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1C64325-F476-F8D1-439D-62927970A8A5}"/>
                  </a:ext>
                </a:extLst>
              </p:cNvPr>
              <p:cNvSpPr/>
              <p:nvPr/>
            </p:nvSpPr>
            <p:spPr>
              <a:xfrm>
                <a:off x="8119390" y="3645972"/>
                <a:ext cx="1569493" cy="216478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E540A71-04B3-FEAF-7E13-5398B0923E25}"/>
                </a:ext>
              </a:extLst>
            </p:cNvPr>
            <p:cNvGrpSpPr/>
            <p:nvPr/>
          </p:nvGrpSpPr>
          <p:grpSpPr>
            <a:xfrm>
              <a:off x="6310166" y="2642620"/>
              <a:ext cx="3524966" cy="3244820"/>
              <a:chOff x="5718410" y="1476482"/>
              <a:chExt cx="4708479" cy="4334273"/>
            </a:xfrm>
            <a:solidFill>
              <a:schemeClr val="accent1"/>
            </a:solidFill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063099C-3C0F-12CA-5FB7-1F0178F7517C}"/>
                  </a:ext>
                </a:extLst>
              </p:cNvPr>
              <p:cNvSpPr/>
              <p:nvPr/>
            </p:nvSpPr>
            <p:spPr>
              <a:xfrm>
                <a:off x="7287904" y="1476482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832186A-715E-C00B-FAC8-BE9941EFD2A9}"/>
                  </a:ext>
                </a:extLst>
              </p:cNvPr>
              <p:cNvSpPr/>
              <p:nvPr/>
            </p:nvSpPr>
            <p:spPr>
              <a:xfrm>
                <a:off x="6503157" y="2554167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75994FF-5989-8249-E916-06A1C41FEC94}"/>
                  </a:ext>
                </a:extLst>
              </p:cNvPr>
              <p:cNvSpPr/>
              <p:nvPr/>
            </p:nvSpPr>
            <p:spPr>
              <a:xfrm>
                <a:off x="8072650" y="2554165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BA7D52A-EAA6-6135-84BD-FA22581F893A}"/>
                  </a:ext>
                </a:extLst>
              </p:cNvPr>
              <p:cNvSpPr/>
              <p:nvPr/>
            </p:nvSpPr>
            <p:spPr>
              <a:xfrm>
                <a:off x="7287903" y="3636556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AD68CF7-AC3E-3C84-0336-257803D37219}"/>
                  </a:ext>
                </a:extLst>
              </p:cNvPr>
              <p:cNvSpPr/>
              <p:nvPr/>
            </p:nvSpPr>
            <p:spPr>
              <a:xfrm>
                <a:off x="8857396" y="3631849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0E7E79A-29B9-7AAE-128D-B14C42BA229B}"/>
                  </a:ext>
                </a:extLst>
              </p:cNvPr>
              <p:cNvSpPr/>
              <p:nvPr/>
            </p:nvSpPr>
            <p:spPr>
              <a:xfrm>
                <a:off x="5718410" y="3641265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0439CD-5FDF-7550-C819-6DC69C712E8B}"/>
                  </a:ext>
                </a:extLst>
              </p:cNvPr>
              <p:cNvSpPr/>
              <p:nvPr/>
            </p:nvSpPr>
            <p:spPr>
              <a:xfrm>
                <a:off x="6456416" y="3641263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32C4CFC-15C8-40F0-BD2B-732EB0F19D9D}"/>
                  </a:ext>
                </a:extLst>
              </p:cNvPr>
              <p:cNvSpPr/>
              <p:nvPr/>
            </p:nvSpPr>
            <p:spPr>
              <a:xfrm>
                <a:off x="8119390" y="3645972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76887C-2456-533B-9A8B-103553CD7A79}"/>
                </a:ext>
              </a:extLst>
            </p:cNvPr>
            <p:cNvGrpSpPr/>
            <p:nvPr/>
          </p:nvGrpSpPr>
          <p:grpSpPr>
            <a:xfrm>
              <a:off x="6727096" y="3493667"/>
              <a:ext cx="2699630" cy="2485077"/>
              <a:chOff x="5718410" y="1476482"/>
              <a:chExt cx="4708479" cy="4334273"/>
            </a:xfrm>
            <a:solidFill>
              <a:schemeClr val="bg1"/>
            </a:solid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70BDB44-619A-1DFA-DA39-94AAF6955AD4}"/>
                  </a:ext>
                </a:extLst>
              </p:cNvPr>
              <p:cNvSpPr/>
              <p:nvPr/>
            </p:nvSpPr>
            <p:spPr>
              <a:xfrm>
                <a:off x="7287904" y="1476482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67E5BCD-CC1C-1416-5C28-72ECF1AD9F0A}"/>
                  </a:ext>
                </a:extLst>
              </p:cNvPr>
              <p:cNvSpPr/>
              <p:nvPr/>
            </p:nvSpPr>
            <p:spPr>
              <a:xfrm>
                <a:off x="6503157" y="2554167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0C6A00C-A770-5108-6D91-79B672A32AC7}"/>
                  </a:ext>
                </a:extLst>
              </p:cNvPr>
              <p:cNvSpPr/>
              <p:nvPr/>
            </p:nvSpPr>
            <p:spPr>
              <a:xfrm>
                <a:off x="8072650" y="2554165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53C6965-49B6-03F9-D1B7-290C3E24D0D6}"/>
                  </a:ext>
                </a:extLst>
              </p:cNvPr>
              <p:cNvSpPr/>
              <p:nvPr/>
            </p:nvSpPr>
            <p:spPr>
              <a:xfrm>
                <a:off x="7287903" y="3636556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2A3380-8EAD-9583-E1B7-25DBE3232CF8}"/>
                  </a:ext>
                </a:extLst>
              </p:cNvPr>
              <p:cNvSpPr/>
              <p:nvPr/>
            </p:nvSpPr>
            <p:spPr>
              <a:xfrm>
                <a:off x="8857396" y="3631849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2931653-E812-ABCA-2EFE-DD0C55F5983C}"/>
                  </a:ext>
                </a:extLst>
              </p:cNvPr>
              <p:cNvSpPr/>
              <p:nvPr/>
            </p:nvSpPr>
            <p:spPr>
              <a:xfrm>
                <a:off x="5718410" y="3641265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D4EC340-152B-7089-8F59-A35834608F02}"/>
                  </a:ext>
                </a:extLst>
              </p:cNvPr>
              <p:cNvSpPr/>
              <p:nvPr/>
            </p:nvSpPr>
            <p:spPr>
              <a:xfrm>
                <a:off x="6456416" y="3641263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D96186C-E349-8661-0B9D-A1BE09729364}"/>
                  </a:ext>
                </a:extLst>
              </p:cNvPr>
              <p:cNvSpPr/>
              <p:nvPr/>
            </p:nvSpPr>
            <p:spPr>
              <a:xfrm>
                <a:off x="8119390" y="3645972"/>
                <a:ext cx="1569493" cy="21647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6" name="Trapezoid 235">
              <a:extLst>
                <a:ext uri="{FF2B5EF4-FFF2-40B4-BE49-F238E27FC236}">
                  <a16:creationId xmlns:a16="http://schemas.microsoft.com/office/drawing/2014/main" id="{B3B7F54C-FF0A-2F9F-0DA8-B6F2A35DABA1}"/>
                </a:ext>
              </a:extLst>
            </p:cNvPr>
            <p:cNvSpPr/>
            <p:nvPr/>
          </p:nvSpPr>
          <p:spPr>
            <a:xfrm flipH="1">
              <a:off x="7791674" y="4111562"/>
              <a:ext cx="596945" cy="2352593"/>
            </a:xfrm>
            <a:prstGeom prst="trapezoid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B4A8D1F-6F30-88DE-64C1-0DC74E0F8EC3}"/>
                </a:ext>
              </a:extLst>
            </p:cNvPr>
            <p:cNvSpPr/>
            <p:nvPr/>
          </p:nvSpPr>
          <p:spPr>
            <a:xfrm rot="2892506" flipH="1">
              <a:off x="8254436" y="4334687"/>
              <a:ext cx="201707" cy="794940"/>
            </a:xfrm>
            <a:prstGeom prst="trapezoid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E992E482-94B9-DCCA-4E77-0D04414E0CA1}"/>
                </a:ext>
              </a:extLst>
            </p:cNvPr>
            <p:cNvSpPr/>
            <p:nvPr/>
          </p:nvSpPr>
          <p:spPr>
            <a:xfrm rot="4259533" flipH="1">
              <a:off x="8617352" y="4864554"/>
              <a:ext cx="314938" cy="1241189"/>
            </a:xfrm>
            <a:prstGeom prst="trapezoid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F0176DF1-E055-EBD5-92F3-9D6C81B7ABFF}"/>
                </a:ext>
              </a:extLst>
            </p:cNvPr>
            <p:cNvSpPr/>
            <p:nvPr/>
          </p:nvSpPr>
          <p:spPr>
            <a:xfrm rot="17693626" flipH="1">
              <a:off x="7462899" y="4725636"/>
              <a:ext cx="244104" cy="962029"/>
            </a:xfrm>
            <a:prstGeom prst="trapezoid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4A5226A8-42E2-9AA9-39C0-8056C477B4A3}"/>
                </a:ext>
              </a:extLst>
            </p:cNvPr>
            <p:cNvSpPr/>
            <p:nvPr/>
          </p:nvSpPr>
          <p:spPr>
            <a:xfrm rot="16200000" flipH="1">
              <a:off x="6664007" y="4737158"/>
              <a:ext cx="161980" cy="2772708"/>
            </a:xfrm>
            <a:prstGeom prst="trapezoid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F757AC3-1D06-5F3B-D5B4-776D6589BA9B}"/>
                </a:ext>
              </a:extLst>
            </p:cNvPr>
            <p:cNvSpPr/>
            <p:nvPr/>
          </p:nvSpPr>
          <p:spPr>
            <a:xfrm rot="5400000">
              <a:off x="5000920" y="5596543"/>
              <a:ext cx="729304" cy="1005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206C912-C1D6-51C5-2E60-1DA65DA4A8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7148" y="5978744"/>
              <a:ext cx="41394" cy="2837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24C8E4C-9F1D-EAFC-45B7-69CFD374AC3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08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for Ramification (1)</a:t>
            </a:r>
            <a:br>
              <a:rPr lang="en-US" dirty="0"/>
            </a:br>
            <a:r>
              <a:rPr lang="en-US" sz="2800" dirty="0"/>
              <a:t>Broadleaf trees: 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5818"/>
            <a:ext cx="4989366" cy="51821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Context</a:t>
            </a:r>
          </a:p>
          <a:p>
            <a:r>
              <a:rPr lang="en-US" sz="1600" dirty="0"/>
              <a:t>Can handle loss of mass</a:t>
            </a:r>
          </a:p>
          <a:p>
            <a:r>
              <a:rPr lang="en-US" sz="1600" dirty="0"/>
              <a:t>Back-buds readily</a:t>
            </a:r>
          </a:p>
          <a:p>
            <a:r>
              <a:rPr lang="en-US" sz="1600" dirty="0"/>
              <a:t>Leaves may be simple or compound, </a:t>
            </a:r>
            <a:br>
              <a:rPr lang="en-US" sz="1600" dirty="0"/>
            </a:br>
            <a:r>
              <a:rPr lang="en-US" sz="1600" dirty="0"/>
              <a:t>alternating or opposite</a:t>
            </a:r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pPr marL="342900" lvl="1" indent="-342900"/>
            <a:r>
              <a:rPr lang="en-US" dirty="0"/>
              <a:t>Reduced bulk of foliage</a:t>
            </a:r>
          </a:p>
          <a:p>
            <a:pPr marL="342900" lvl="1" indent="-342900"/>
            <a:r>
              <a:rPr lang="en-US" dirty="0"/>
              <a:t>Minimal wasted growth</a:t>
            </a:r>
          </a:p>
          <a:p>
            <a:pPr marL="342900" lvl="1" indent="-342900"/>
            <a:r>
              <a:rPr lang="en-US" dirty="0"/>
              <a:t>Strong taper along branch</a:t>
            </a:r>
          </a:p>
          <a:p>
            <a:pPr marL="0" indent="0">
              <a:buNone/>
            </a:pPr>
            <a:r>
              <a:rPr lang="en-US" dirty="0"/>
              <a:t>Approach</a:t>
            </a:r>
          </a:p>
          <a:p>
            <a:pPr marL="342900" lvl="1" indent="-342900"/>
            <a:r>
              <a:rPr lang="en-US" dirty="0"/>
              <a:t>Once a branch is well-established, cut it back to “two heirs and a spare” (at least)</a:t>
            </a:r>
          </a:p>
          <a:p>
            <a:pPr marL="742950" lvl="2" indent="-342900"/>
            <a:r>
              <a:rPr lang="en-US" dirty="0"/>
              <a:t>The spare is a sacrificial branch: it can be removed later if the heirs survive</a:t>
            </a:r>
          </a:p>
          <a:p>
            <a:pPr marL="742950" lvl="2" indent="-342900"/>
            <a:r>
              <a:rPr lang="en-US" dirty="0"/>
              <a:t>One sub-branch will become the new “leader”; the other will be a side-branch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CEBA4-8D9C-BE3D-5B11-2DCDDD94270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for Ramification (2)</a:t>
            </a:r>
            <a:br>
              <a:rPr lang="en-US" dirty="0"/>
            </a:br>
            <a:r>
              <a:rPr lang="en-US" sz="2800" dirty="0"/>
              <a:t>Needle-bearing trees: 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5069540" cy="5105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Context:</a:t>
            </a:r>
          </a:p>
          <a:p>
            <a:r>
              <a:rPr lang="en-US" sz="1600" dirty="0"/>
              <a:t>No epicormic growth</a:t>
            </a:r>
          </a:p>
          <a:p>
            <a:r>
              <a:rPr lang="en-US" sz="1600" dirty="0"/>
              <a:t>No lateral growth from old (needle-less) wood</a:t>
            </a:r>
          </a:p>
          <a:p>
            <a:r>
              <a:rPr lang="en-US" sz="1600" dirty="0"/>
              <a:t>Often weak adventitious growth</a:t>
            </a:r>
          </a:p>
          <a:p>
            <a:r>
              <a:rPr lang="en-US" sz="1600" dirty="0"/>
              <a:t>Often strong apical dominance</a:t>
            </a:r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r>
              <a:rPr lang="en-US" sz="1600" dirty="0"/>
              <a:t>Green growth should form pads / clouds or layers, floating above the branch</a:t>
            </a:r>
          </a:p>
          <a:p>
            <a:r>
              <a:rPr lang="en-US" sz="1600" dirty="0"/>
              <a:t>Remove needles from trunk and base of branches to create old wood and permanently restrict future growth</a:t>
            </a:r>
          </a:p>
          <a:p>
            <a:r>
              <a:rPr lang="en-US" sz="1600" dirty="0"/>
              <a:t>Control apical growth carefully to stop premature die-off of lower branches (“energy balancing”)</a:t>
            </a:r>
          </a:p>
          <a:p>
            <a:r>
              <a:rPr lang="en-US" sz="1600" dirty="0"/>
              <a:t>Cutting back tips (removing current-year terminal growth) is called “de-candling”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089D4-1926-C8F7-C408-6B16F42EB667}"/>
              </a:ext>
            </a:extLst>
          </p:cNvPr>
          <p:cNvSpPr txBox="1">
            <a:spLocks/>
          </p:cNvSpPr>
          <p:nvPr/>
        </p:nvSpPr>
        <p:spPr>
          <a:xfrm>
            <a:off x="5509480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Approach</a:t>
            </a:r>
          </a:p>
          <a:p>
            <a:r>
              <a:rPr lang="en-US" sz="1600" dirty="0"/>
              <a:t>Create ramification and taper following the same process as for broadleaf trees</a:t>
            </a:r>
          </a:p>
          <a:p>
            <a:r>
              <a:rPr lang="en-US" sz="1600" dirty="0"/>
              <a:t>…but leave some lower branches as sacrificial branches to thicken the trunk</a:t>
            </a:r>
          </a:p>
          <a:p>
            <a:r>
              <a:rPr lang="en-US" sz="1600" dirty="0"/>
              <a:t>Be sure that each new branch has some foliage at its tip, or it will die</a:t>
            </a:r>
          </a:p>
          <a:p>
            <a:r>
              <a:rPr lang="en-US" sz="1600" dirty="0"/>
              <a:t>Don’t panic if you have long branches without side-shoots: these can be made more compact by wiring!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B31A6-F7A9-A64D-FF2A-9AFE0E68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335" y="4927601"/>
            <a:ext cx="3096036" cy="1739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98A0B7-9A63-062A-F807-F7B827DEF3A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4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for Ramification (3)</a:t>
            </a:r>
            <a:br>
              <a:rPr lang="en-US" dirty="0"/>
            </a:br>
            <a:r>
              <a:rPr lang="en-US" sz="2800" dirty="0"/>
              <a:t>Spiky / scaly trees: s</a:t>
            </a:r>
            <a:r>
              <a:rPr lang="en-US" sz="2800" i="1" dirty="0"/>
              <a:t>uper</a:t>
            </a:r>
            <a:r>
              <a:rPr lang="en-US" sz="2800" dirty="0"/>
              <a:t> fiddly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Context:</a:t>
            </a:r>
          </a:p>
          <a:p>
            <a:r>
              <a:rPr lang="en-US" sz="1600" dirty="0"/>
              <a:t>No epicormic growth</a:t>
            </a:r>
          </a:p>
          <a:p>
            <a:r>
              <a:rPr lang="en-US" sz="1600" dirty="0"/>
              <a:t>Lateral growth is already present!</a:t>
            </a:r>
          </a:p>
          <a:p>
            <a:r>
              <a:rPr lang="en-US" sz="1600" dirty="0"/>
              <a:t>Short inter-node distance</a:t>
            </a:r>
          </a:p>
          <a:p>
            <a:r>
              <a:rPr lang="en-US" sz="1600" dirty="0"/>
              <a:t>Spiky foliage = immature scaly foliage</a:t>
            </a:r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pPr marL="342900" lvl="1" indent="-342900"/>
            <a:r>
              <a:rPr lang="en-US" dirty="0"/>
              <a:t>Green growth should form pads or layers along the branch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AD9E73-D608-3423-DE08-2668B4CA0E10}"/>
              </a:ext>
            </a:extLst>
          </p:cNvPr>
          <p:cNvSpPr txBox="1">
            <a:spLocks/>
          </p:cNvSpPr>
          <p:nvPr/>
        </p:nvSpPr>
        <p:spPr>
          <a:xfrm>
            <a:off x="5763835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Branches should form fractal “fishbones”</a:t>
            </a:r>
          </a:p>
          <a:p>
            <a:pPr marL="0" indent="0">
              <a:buNone/>
            </a:pPr>
            <a:r>
              <a:rPr lang="en-US" dirty="0"/>
              <a:t>Approach</a:t>
            </a:r>
          </a:p>
          <a:p>
            <a:pPr marL="400050"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Remove branch tip (Zone D) entirely; </a:t>
            </a:r>
          </a:p>
          <a:p>
            <a:pPr marL="400050">
              <a:spcBef>
                <a:spcPts val="0"/>
              </a:spcBef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Remove growth out of the layer (i.e. up or down if branch is horizontal)</a:t>
            </a:r>
          </a:p>
          <a:p>
            <a:pPr marL="400050">
              <a:spcBef>
                <a:spcPts val="0"/>
              </a:spcBef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Remove growth in Zone A; </a:t>
            </a:r>
          </a:p>
          <a:p>
            <a:pPr marL="400050">
              <a:spcBef>
                <a:spcPts val="0"/>
              </a:spcBef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Thin out growth in Zone B; </a:t>
            </a:r>
          </a:p>
          <a:p>
            <a:pPr marL="400050">
              <a:spcBef>
                <a:spcPts val="0"/>
              </a:spcBef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Shape-prune growth in Zone C</a:t>
            </a:r>
          </a:p>
          <a:p>
            <a:pPr marL="400050">
              <a:spcBef>
                <a:spcPts val="0"/>
              </a:spcBef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/>
              <a:t>…Then repeat for each branch in Zone B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35594A9-C0B6-D59E-B7C1-63A3B8234A68}"/>
              </a:ext>
            </a:extLst>
          </p:cNvPr>
          <p:cNvSpPr/>
          <p:nvPr/>
        </p:nvSpPr>
        <p:spPr>
          <a:xfrm>
            <a:off x="6619419" y="4736601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EF1BDFA9-EEC1-EB85-CC0B-F49E76A2E31D}"/>
              </a:ext>
            </a:extLst>
          </p:cNvPr>
          <p:cNvSpPr/>
          <p:nvPr/>
        </p:nvSpPr>
        <p:spPr>
          <a:xfrm>
            <a:off x="7713390" y="4548545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8478558-4C74-8070-7067-710CA6E7E40D}"/>
              </a:ext>
            </a:extLst>
          </p:cNvPr>
          <p:cNvSpPr/>
          <p:nvPr/>
        </p:nvSpPr>
        <p:spPr>
          <a:xfrm>
            <a:off x="7030606" y="6049060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9288F1F-AF02-2FD2-EEAB-5F1614F2417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FA8A06-33B1-D9EE-CBC0-1C56495F1DFB}"/>
              </a:ext>
            </a:extLst>
          </p:cNvPr>
          <p:cNvGrpSpPr/>
          <p:nvPr/>
        </p:nvGrpSpPr>
        <p:grpSpPr>
          <a:xfrm>
            <a:off x="791981" y="3878443"/>
            <a:ext cx="4852430" cy="3598689"/>
            <a:chOff x="791981" y="3878443"/>
            <a:chExt cx="4852430" cy="359868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0BEF51C-B7EB-DA0E-CBF6-B8CC364266D1}"/>
                </a:ext>
              </a:extLst>
            </p:cNvPr>
            <p:cNvSpPr/>
            <p:nvPr/>
          </p:nvSpPr>
          <p:spPr>
            <a:xfrm rot="5400000" flipH="1">
              <a:off x="2440033" y="3462138"/>
              <a:ext cx="1798168" cy="4444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26781C03-DEE9-B7C1-EE1E-B43E72962A12}"/>
                </a:ext>
              </a:extLst>
            </p:cNvPr>
            <p:cNvSpPr/>
            <p:nvPr/>
          </p:nvSpPr>
          <p:spPr>
            <a:xfrm rot="5400000" flipH="1">
              <a:off x="2995977" y="3343605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355A30C-06C1-7BB8-31F3-0B0C09105763}"/>
                </a:ext>
              </a:extLst>
            </p:cNvPr>
            <p:cNvCxnSpPr>
              <a:cxnSpLocks/>
            </p:cNvCxnSpPr>
            <p:nvPr/>
          </p:nvCxnSpPr>
          <p:spPr>
            <a:xfrm>
              <a:off x="995973" y="5480307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E2096FF-658D-04D4-5E55-A811579A8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350" y="4902461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B21C871-B65D-4A82-22D3-B0D06A291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5973" y="5888210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FC84DE-72BC-94E4-0B49-56C3C94C9963}"/>
                </a:ext>
              </a:extLst>
            </p:cNvPr>
            <p:cNvCxnSpPr>
              <a:cxnSpLocks/>
            </p:cNvCxnSpPr>
            <p:nvPr/>
          </p:nvCxnSpPr>
          <p:spPr>
            <a:xfrm>
              <a:off x="1789350" y="5888210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C9662CB-A202-266C-C52E-3AEACFC71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9984" y="4582726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79CF3C4-DA79-1AC3-793E-5A9FD8E838AF}"/>
                </a:ext>
              </a:extLst>
            </p:cNvPr>
            <p:cNvCxnSpPr>
              <a:cxnSpLocks/>
            </p:cNvCxnSpPr>
            <p:nvPr/>
          </p:nvCxnSpPr>
          <p:spPr>
            <a:xfrm>
              <a:off x="4549984" y="5684260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5672FFC-1925-A7C9-7613-C941DCB7CDE7}"/>
                </a:ext>
              </a:extLst>
            </p:cNvPr>
            <p:cNvSpPr/>
            <p:nvPr/>
          </p:nvSpPr>
          <p:spPr>
            <a:xfrm>
              <a:off x="1116214" y="6172992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GB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E5047BA-9616-F1A2-B81D-ED1BAC4BB6ED}"/>
                </a:ext>
              </a:extLst>
            </p:cNvPr>
            <p:cNvSpPr/>
            <p:nvPr/>
          </p:nvSpPr>
          <p:spPr>
            <a:xfrm>
              <a:off x="1121548" y="4823290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GB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B44F697-B966-FD90-1F4F-94F82AB587F3}"/>
                </a:ext>
              </a:extLst>
            </p:cNvPr>
            <p:cNvSpPr/>
            <p:nvPr/>
          </p:nvSpPr>
          <p:spPr>
            <a:xfrm>
              <a:off x="5272176" y="4837588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46C5DCC-D545-327D-77C4-740FF50711C9}"/>
                </a:ext>
              </a:extLst>
            </p:cNvPr>
            <p:cNvCxnSpPr>
              <a:cxnSpLocks/>
              <a:stCxn id="156" idx="5"/>
            </p:cNvCxnSpPr>
            <p:nvPr/>
          </p:nvCxnSpPr>
          <p:spPr>
            <a:xfrm flipV="1">
              <a:off x="3199928" y="4556576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145CE32-27BD-0521-F72F-B60A7A81B256}"/>
                </a:ext>
              </a:extLst>
            </p:cNvPr>
            <p:cNvCxnSpPr>
              <a:cxnSpLocks/>
            </p:cNvCxnSpPr>
            <p:nvPr/>
          </p:nvCxnSpPr>
          <p:spPr>
            <a:xfrm>
              <a:off x="3199928" y="5773511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DA35669-1BB4-AD74-2F8B-7ABFA937C525}"/>
                </a:ext>
              </a:extLst>
            </p:cNvPr>
            <p:cNvCxnSpPr>
              <a:cxnSpLocks/>
              <a:endCxn id="156" idx="5"/>
            </p:cNvCxnSpPr>
            <p:nvPr/>
          </p:nvCxnSpPr>
          <p:spPr>
            <a:xfrm>
              <a:off x="1821420" y="5530543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E5CFECD-BB62-30A7-F1C7-B63BAB178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1420" y="5782770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E2DF558-787D-9267-7AEC-750CA273DDF1}"/>
                </a:ext>
              </a:extLst>
            </p:cNvPr>
            <p:cNvSpPr/>
            <p:nvPr/>
          </p:nvSpPr>
          <p:spPr>
            <a:xfrm>
              <a:off x="2422499" y="4993772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14F474F-8CF8-FC96-AF27-913D1AD71F0D}"/>
                </a:ext>
              </a:extLst>
            </p:cNvPr>
            <p:cNvSpPr/>
            <p:nvPr/>
          </p:nvSpPr>
          <p:spPr>
            <a:xfrm>
              <a:off x="2425454" y="6002510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FD774374-6B05-5D48-49B9-03B3990CB4EC}"/>
                </a:ext>
              </a:extLst>
            </p:cNvPr>
            <p:cNvSpPr/>
            <p:nvPr/>
          </p:nvSpPr>
          <p:spPr>
            <a:xfrm>
              <a:off x="795200" y="4722690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0885FD6-934C-4705-BC1A-D522F210D9E1}"/>
                </a:ext>
              </a:extLst>
            </p:cNvPr>
            <p:cNvSpPr/>
            <p:nvPr/>
          </p:nvSpPr>
          <p:spPr>
            <a:xfrm>
              <a:off x="4269453" y="4722690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1A8986E-603B-DBE4-EC1B-1352BCB55C72}"/>
                </a:ext>
              </a:extLst>
            </p:cNvPr>
            <p:cNvSpPr/>
            <p:nvPr/>
          </p:nvSpPr>
          <p:spPr>
            <a:xfrm>
              <a:off x="4269452" y="6345582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90EF66EA-C075-5B0C-F22F-8D64FDCA2B88}"/>
                </a:ext>
              </a:extLst>
            </p:cNvPr>
            <p:cNvSpPr/>
            <p:nvPr/>
          </p:nvSpPr>
          <p:spPr>
            <a:xfrm flipV="1">
              <a:off x="791981" y="3878443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9F2078-5902-8267-A059-A85E476D7580}"/>
                </a:ext>
              </a:extLst>
            </p:cNvPr>
            <p:cNvSpPr/>
            <p:nvPr/>
          </p:nvSpPr>
          <p:spPr>
            <a:xfrm>
              <a:off x="1146303" y="5493267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676F01D-078F-1A73-D69F-664AF88E51CC}"/>
                </a:ext>
              </a:extLst>
            </p:cNvPr>
            <p:cNvSpPr/>
            <p:nvPr/>
          </p:nvSpPr>
          <p:spPr>
            <a:xfrm>
              <a:off x="2158071" y="5484615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9C0D96-47AD-D7E4-C62D-4FAB606E0C68}"/>
                </a:ext>
              </a:extLst>
            </p:cNvPr>
            <p:cNvSpPr/>
            <p:nvPr/>
          </p:nvSpPr>
          <p:spPr>
            <a:xfrm>
              <a:off x="3581902" y="5499418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GB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C1A9A6-62BE-BEEB-8F09-5BDB59D0E938}"/>
                </a:ext>
              </a:extLst>
            </p:cNvPr>
            <p:cNvSpPr/>
            <p:nvPr/>
          </p:nvSpPr>
          <p:spPr>
            <a:xfrm>
              <a:off x="4861431" y="5499340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9DC5D3-C392-58D6-485C-72A4FF42DBFB}"/>
              </a:ext>
            </a:extLst>
          </p:cNvPr>
          <p:cNvGrpSpPr/>
          <p:nvPr/>
        </p:nvGrpSpPr>
        <p:grpSpPr>
          <a:xfrm>
            <a:off x="6106391" y="3878443"/>
            <a:ext cx="4891504" cy="3598688"/>
            <a:chOff x="6106391" y="3878443"/>
            <a:chExt cx="4891504" cy="3598688"/>
          </a:xfrm>
        </p:grpSpPr>
        <p:sp>
          <p:nvSpPr>
            <p:cNvPr id="177" name="Partial Circle 176">
              <a:extLst>
                <a:ext uri="{FF2B5EF4-FFF2-40B4-BE49-F238E27FC236}">
                  <a16:creationId xmlns:a16="http://schemas.microsoft.com/office/drawing/2014/main" id="{D849D9D2-E0A0-2039-565F-A2D7E38ABA6F}"/>
                </a:ext>
              </a:extLst>
            </p:cNvPr>
            <p:cNvSpPr/>
            <p:nvPr/>
          </p:nvSpPr>
          <p:spPr>
            <a:xfrm rot="5400000" flipH="1">
              <a:off x="6674441" y="4171800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Partial Circle 177">
              <a:extLst>
                <a:ext uri="{FF2B5EF4-FFF2-40B4-BE49-F238E27FC236}">
                  <a16:creationId xmlns:a16="http://schemas.microsoft.com/office/drawing/2014/main" id="{68369F02-1576-0931-5E56-5EC9728ECEF0}"/>
                </a:ext>
              </a:extLst>
            </p:cNvPr>
            <p:cNvSpPr/>
            <p:nvPr/>
          </p:nvSpPr>
          <p:spPr>
            <a:xfrm rot="16200000" flipH="1" flipV="1">
              <a:off x="6657282" y="3327552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ight Triangle 178">
              <a:extLst>
                <a:ext uri="{FF2B5EF4-FFF2-40B4-BE49-F238E27FC236}">
                  <a16:creationId xmlns:a16="http://schemas.microsoft.com/office/drawing/2014/main" id="{745730A3-E3B0-107A-A089-B25EE2FC6064}"/>
                </a:ext>
              </a:extLst>
            </p:cNvPr>
            <p:cNvSpPr/>
            <p:nvPr/>
          </p:nvSpPr>
          <p:spPr>
            <a:xfrm rot="16200000" flipH="1" flipV="1">
              <a:off x="7650452" y="5162437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0" name="Right Triangle 179">
              <a:extLst>
                <a:ext uri="{FF2B5EF4-FFF2-40B4-BE49-F238E27FC236}">
                  <a16:creationId xmlns:a16="http://schemas.microsoft.com/office/drawing/2014/main" id="{F8CB137D-762A-B5DA-9A0A-4193D4656EFE}"/>
                </a:ext>
              </a:extLst>
            </p:cNvPr>
            <p:cNvSpPr/>
            <p:nvPr/>
          </p:nvSpPr>
          <p:spPr>
            <a:xfrm rot="5400000" flipH="1">
              <a:off x="7650452" y="5751000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B020298-FED5-4E9C-08D9-C7291207B87E}"/>
                </a:ext>
              </a:extLst>
            </p:cNvPr>
            <p:cNvSpPr/>
            <p:nvPr/>
          </p:nvSpPr>
          <p:spPr>
            <a:xfrm rot="16200000" flipH="1" flipV="1">
              <a:off x="7396589" y="5242393"/>
              <a:ext cx="1255946" cy="87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99208AAD-07D1-8F8A-73E9-699EC261928E}"/>
                </a:ext>
              </a:extLst>
            </p:cNvPr>
            <p:cNvSpPr/>
            <p:nvPr/>
          </p:nvSpPr>
          <p:spPr>
            <a:xfrm rot="5400000" flipH="1">
              <a:off x="8318513" y="3343607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806DF79-414A-BB84-FB3A-B956D4F5E651}"/>
                </a:ext>
              </a:extLst>
            </p:cNvPr>
            <p:cNvSpPr/>
            <p:nvPr/>
          </p:nvSpPr>
          <p:spPr>
            <a:xfrm rot="16200000" flipH="1" flipV="1">
              <a:off x="10231256" y="5108045"/>
              <a:ext cx="407902" cy="1125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4" name="Partial Circle 183">
              <a:extLst>
                <a:ext uri="{FF2B5EF4-FFF2-40B4-BE49-F238E27FC236}">
                  <a16:creationId xmlns:a16="http://schemas.microsoft.com/office/drawing/2014/main" id="{12F2E1C8-9381-C081-B493-A68DFB0664AC}"/>
                </a:ext>
              </a:extLst>
            </p:cNvPr>
            <p:cNvSpPr/>
            <p:nvPr/>
          </p:nvSpPr>
          <p:spPr>
            <a:xfrm rot="408264" flipH="1">
              <a:off x="7126666" y="4689870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Partial Circle 184">
              <a:extLst>
                <a:ext uri="{FF2B5EF4-FFF2-40B4-BE49-F238E27FC236}">
                  <a16:creationId xmlns:a16="http://schemas.microsoft.com/office/drawing/2014/main" id="{2F6D0189-4986-C353-2C9D-A952261CA4E4}"/>
                </a:ext>
              </a:extLst>
            </p:cNvPr>
            <p:cNvSpPr/>
            <p:nvPr/>
          </p:nvSpPr>
          <p:spPr>
            <a:xfrm rot="11208264" flipH="1" flipV="1">
              <a:off x="6963999" y="4674663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ight Triangle 185">
              <a:extLst>
                <a:ext uri="{FF2B5EF4-FFF2-40B4-BE49-F238E27FC236}">
                  <a16:creationId xmlns:a16="http://schemas.microsoft.com/office/drawing/2014/main" id="{C7F13020-27A5-7095-7AE7-A9D7ED424B1C}"/>
                </a:ext>
              </a:extLst>
            </p:cNvPr>
            <p:cNvSpPr/>
            <p:nvPr/>
          </p:nvSpPr>
          <p:spPr>
            <a:xfrm rot="11208264" flipH="1" flipV="1">
              <a:off x="7095893" y="496835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7" name="Right Triangle 186">
              <a:extLst>
                <a:ext uri="{FF2B5EF4-FFF2-40B4-BE49-F238E27FC236}">
                  <a16:creationId xmlns:a16="http://schemas.microsoft.com/office/drawing/2014/main" id="{861F3CE9-3842-E373-0DE7-713F726AA9B2}"/>
                </a:ext>
              </a:extLst>
            </p:cNvPr>
            <p:cNvSpPr/>
            <p:nvPr/>
          </p:nvSpPr>
          <p:spPr>
            <a:xfrm rot="408264" flipH="1">
              <a:off x="7208951" y="498184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79A21BB-07F9-22AD-CBE4-2F778B1BFA6A}"/>
                </a:ext>
              </a:extLst>
            </p:cNvPr>
            <p:cNvSpPr/>
            <p:nvPr/>
          </p:nvSpPr>
          <p:spPr>
            <a:xfrm rot="11208264" flipH="1" flipV="1">
              <a:off x="7190051" y="504939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94F5BB6E-030A-7341-6B01-88E414D8093B}"/>
                </a:ext>
              </a:extLst>
            </p:cNvPr>
            <p:cNvSpPr/>
            <p:nvPr/>
          </p:nvSpPr>
          <p:spPr>
            <a:xfrm rot="408264" flipH="1">
              <a:off x="7287361" y="4466331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11C8A5F-626C-E730-13BE-2257ACF46BE4}"/>
                </a:ext>
              </a:extLst>
            </p:cNvPr>
            <p:cNvSpPr/>
            <p:nvPr/>
          </p:nvSpPr>
          <p:spPr>
            <a:xfrm rot="11208264" flipH="1" flipV="1">
              <a:off x="7339875" y="4436521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1" name="Partial Circle 190">
              <a:extLst>
                <a:ext uri="{FF2B5EF4-FFF2-40B4-BE49-F238E27FC236}">
                  <a16:creationId xmlns:a16="http://schemas.microsoft.com/office/drawing/2014/main" id="{92A7ECE5-F97F-8F53-947C-140A00B3D751}"/>
                </a:ext>
              </a:extLst>
            </p:cNvPr>
            <p:cNvSpPr/>
            <p:nvPr/>
          </p:nvSpPr>
          <p:spPr>
            <a:xfrm rot="10285803" flipH="1">
              <a:off x="7412197" y="5796315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Partial Circle 191">
              <a:extLst>
                <a:ext uri="{FF2B5EF4-FFF2-40B4-BE49-F238E27FC236}">
                  <a16:creationId xmlns:a16="http://schemas.microsoft.com/office/drawing/2014/main" id="{07A35F60-DDA9-A917-4071-5812BFD96F94}"/>
                </a:ext>
              </a:extLst>
            </p:cNvPr>
            <p:cNvSpPr/>
            <p:nvPr/>
          </p:nvSpPr>
          <p:spPr>
            <a:xfrm rot="21085803" flipH="1" flipV="1">
              <a:off x="7573074" y="5767851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ight Triangle 192">
              <a:extLst>
                <a:ext uri="{FF2B5EF4-FFF2-40B4-BE49-F238E27FC236}">
                  <a16:creationId xmlns:a16="http://schemas.microsoft.com/office/drawing/2014/main" id="{C81CB7A4-C16B-360B-0819-565D713D959F}"/>
                </a:ext>
              </a:extLst>
            </p:cNvPr>
            <p:cNvSpPr/>
            <p:nvPr/>
          </p:nvSpPr>
          <p:spPr>
            <a:xfrm rot="21085803" flipH="1" flipV="1">
              <a:off x="7659780" y="6310520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4" name="Right Triangle 193">
              <a:extLst>
                <a:ext uri="{FF2B5EF4-FFF2-40B4-BE49-F238E27FC236}">
                  <a16:creationId xmlns:a16="http://schemas.microsoft.com/office/drawing/2014/main" id="{722A419E-AD3B-0CC7-70CD-C801963BC7DE}"/>
                </a:ext>
              </a:extLst>
            </p:cNvPr>
            <p:cNvSpPr/>
            <p:nvPr/>
          </p:nvSpPr>
          <p:spPr>
            <a:xfrm rot="10285803" flipH="1">
              <a:off x="7547192" y="632748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54A12E-0BAA-CD36-C778-3ABD3F7D1E51}"/>
                </a:ext>
              </a:extLst>
            </p:cNvPr>
            <p:cNvSpPr/>
            <p:nvPr/>
          </p:nvSpPr>
          <p:spPr>
            <a:xfrm rot="21085803" flipH="1" flipV="1">
              <a:off x="7636603" y="614029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F3B33AC6-FBB9-F646-86E8-72E5EA3D2684}"/>
                </a:ext>
              </a:extLst>
            </p:cNvPr>
            <p:cNvSpPr/>
            <p:nvPr/>
          </p:nvSpPr>
          <p:spPr>
            <a:xfrm rot="10285803" flipH="1">
              <a:off x="7735742" y="5797222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9A64E73-ADAB-E5B7-958C-1609AC881326}"/>
                </a:ext>
              </a:extLst>
            </p:cNvPr>
            <p:cNvSpPr/>
            <p:nvPr/>
          </p:nvSpPr>
          <p:spPr>
            <a:xfrm rot="21085803" flipH="1" flipV="1">
              <a:off x="7807646" y="6689174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8" name="Partial Circle 197">
              <a:extLst>
                <a:ext uri="{FF2B5EF4-FFF2-40B4-BE49-F238E27FC236}">
                  <a16:creationId xmlns:a16="http://schemas.microsoft.com/office/drawing/2014/main" id="{1FDB20EB-2334-0643-5666-C7CE8E0C68A5}"/>
                </a:ext>
              </a:extLst>
            </p:cNvPr>
            <p:cNvSpPr/>
            <p:nvPr/>
          </p:nvSpPr>
          <p:spPr>
            <a:xfrm rot="950623" flipH="1">
              <a:off x="8001592" y="4698949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Partial Circle 198">
              <a:extLst>
                <a:ext uri="{FF2B5EF4-FFF2-40B4-BE49-F238E27FC236}">
                  <a16:creationId xmlns:a16="http://schemas.microsoft.com/office/drawing/2014/main" id="{9EF970AF-DC85-5FAA-BBA4-7865872082CC}"/>
                </a:ext>
              </a:extLst>
            </p:cNvPr>
            <p:cNvSpPr/>
            <p:nvPr/>
          </p:nvSpPr>
          <p:spPr>
            <a:xfrm rot="11750623" flipH="1" flipV="1">
              <a:off x="7843335" y="4658374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ight Triangle 199">
              <a:extLst>
                <a:ext uri="{FF2B5EF4-FFF2-40B4-BE49-F238E27FC236}">
                  <a16:creationId xmlns:a16="http://schemas.microsoft.com/office/drawing/2014/main" id="{F1276023-7696-DEA6-A158-FF6E6BC952D1}"/>
                </a:ext>
              </a:extLst>
            </p:cNvPr>
            <p:cNvSpPr/>
            <p:nvPr/>
          </p:nvSpPr>
          <p:spPr>
            <a:xfrm rot="11750623" flipH="1" flipV="1">
              <a:off x="7993819" y="4959766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1" name="Right Triangle 200">
              <a:extLst>
                <a:ext uri="{FF2B5EF4-FFF2-40B4-BE49-F238E27FC236}">
                  <a16:creationId xmlns:a16="http://schemas.microsoft.com/office/drawing/2014/main" id="{1241A215-B2E8-E31E-E58E-02D406390CA5}"/>
                </a:ext>
              </a:extLst>
            </p:cNvPr>
            <p:cNvSpPr/>
            <p:nvPr/>
          </p:nvSpPr>
          <p:spPr>
            <a:xfrm rot="950623" flipH="1">
              <a:off x="8103353" y="4990851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D29F83D-5797-BAF2-0CD8-9F2959B555BC}"/>
                </a:ext>
              </a:extLst>
            </p:cNvPr>
            <p:cNvSpPr/>
            <p:nvPr/>
          </p:nvSpPr>
          <p:spPr>
            <a:xfrm rot="11750623" flipH="1" flipV="1">
              <a:off x="8066476" y="5045700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91B5FD0-3243-31E5-E6B3-F1F75DF3689C}"/>
                </a:ext>
              </a:extLst>
            </p:cNvPr>
            <p:cNvSpPr/>
            <p:nvPr/>
          </p:nvSpPr>
          <p:spPr>
            <a:xfrm rot="950623" flipH="1">
              <a:off x="8182469" y="4466527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45B61A0-C3FD-F7B6-012C-B151649146E8}"/>
                </a:ext>
              </a:extLst>
            </p:cNvPr>
            <p:cNvSpPr/>
            <p:nvPr/>
          </p:nvSpPr>
          <p:spPr>
            <a:xfrm rot="11750623" flipH="1" flipV="1">
              <a:off x="8306946" y="4450707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27B1764-9D58-686E-E564-062FD699C340}"/>
                </a:ext>
              </a:extLst>
            </p:cNvPr>
            <p:cNvGrpSpPr/>
            <p:nvPr/>
          </p:nvGrpSpPr>
          <p:grpSpPr>
            <a:xfrm rot="11405587">
              <a:off x="7066591" y="5234692"/>
              <a:ext cx="237698" cy="72211"/>
              <a:chOff x="4821842" y="2298918"/>
              <a:chExt cx="237698" cy="72211"/>
            </a:xfrm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461A21A7-9062-B17D-6701-B20E590A9053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547A88B9-6ADD-4825-4816-BB74D16F83B9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78DB1D6-B691-F8AF-EE9F-1A0DF60A5479}"/>
                </a:ext>
              </a:extLst>
            </p:cNvPr>
            <p:cNvGrpSpPr/>
            <p:nvPr/>
          </p:nvGrpSpPr>
          <p:grpSpPr>
            <a:xfrm rot="21163159">
              <a:off x="7304763" y="5168680"/>
              <a:ext cx="237698" cy="72211"/>
              <a:chOff x="4821842" y="2298918"/>
              <a:chExt cx="237698" cy="72211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ED9C24E4-79B9-8DB3-DA34-892A8386811C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55ECD744-5568-5C01-B68D-E6FBCE4112B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D8C1963-F59F-246C-81C0-0034D0EFDD37}"/>
                </a:ext>
              </a:extLst>
            </p:cNvPr>
            <p:cNvGrpSpPr/>
            <p:nvPr/>
          </p:nvGrpSpPr>
          <p:grpSpPr>
            <a:xfrm rot="12209970">
              <a:off x="7095393" y="5035365"/>
              <a:ext cx="237698" cy="72211"/>
              <a:chOff x="4821842" y="2298918"/>
              <a:chExt cx="237698" cy="72211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08B4775-D2D5-5DB7-94F1-A255CB3CF63F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A88782FA-8CC9-8638-1E45-4539F08B6DD5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57A936D9-18AC-E15F-8500-A395A1B8D566}"/>
                </a:ext>
              </a:extLst>
            </p:cNvPr>
            <p:cNvGrpSpPr/>
            <p:nvPr/>
          </p:nvGrpSpPr>
          <p:grpSpPr>
            <a:xfrm rot="576201">
              <a:off x="7751869" y="6164298"/>
              <a:ext cx="237698" cy="72211"/>
              <a:chOff x="4821842" y="2298918"/>
              <a:chExt cx="237698" cy="72211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99EC4F3-C13A-4BAB-C774-83C291A5C23D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A3E79817-2EC1-ED79-E04C-4A36175BEFF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64DD2AC-23D9-B055-C998-4F201E5779F8}"/>
                </a:ext>
              </a:extLst>
            </p:cNvPr>
            <p:cNvGrpSpPr/>
            <p:nvPr/>
          </p:nvGrpSpPr>
          <p:grpSpPr>
            <a:xfrm rot="9224964">
              <a:off x="7491047" y="6110355"/>
              <a:ext cx="237698" cy="72211"/>
              <a:chOff x="4821842" y="2298918"/>
              <a:chExt cx="237698" cy="72211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0FA50E8-451B-B9BA-D9AE-F27F571420A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85D0E3CA-0C3F-31E8-35FF-F3C0E86ACA1D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3ACD771-E147-8A34-5F82-DA1EABD44E6C}"/>
                </a:ext>
              </a:extLst>
            </p:cNvPr>
            <p:cNvGrpSpPr/>
            <p:nvPr/>
          </p:nvGrpSpPr>
          <p:grpSpPr>
            <a:xfrm rot="9344935">
              <a:off x="7526281" y="6310860"/>
              <a:ext cx="237698" cy="72211"/>
              <a:chOff x="4821842" y="2298918"/>
              <a:chExt cx="237698" cy="72211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BD1194D-5E2B-81AF-E279-0117E22120C6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Isosceles Triangle 220">
                <a:extLst>
                  <a:ext uri="{FF2B5EF4-FFF2-40B4-BE49-F238E27FC236}">
                    <a16:creationId xmlns:a16="http://schemas.microsoft.com/office/drawing/2014/main" id="{E471DFEF-8B4F-4E89-D321-B67FF46F545A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553892E-CC58-29CE-B9B5-8A6B5B7C5E71}"/>
                </a:ext>
              </a:extLst>
            </p:cNvPr>
            <p:cNvGrpSpPr/>
            <p:nvPr/>
          </p:nvGrpSpPr>
          <p:grpSpPr>
            <a:xfrm rot="12042340">
              <a:off x="7900263" y="5225953"/>
              <a:ext cx="237698" cy="72211"/>
              <a:chOff x="4821842" y="2298918"/>
              <a:chExt cx="237698" cy="72211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25EEE2C-90D1-4432-B480-969B6747799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Isosceles Triangle 218">
                <a:extLst>
                  <a:ext uri="{FF2B5EF4-FFF2-40B4-BE49-F238E27FC236}">
                    <a16:creationId xmlns:a16="http://schemas.microsoft.com/office/drawing/2014/main" id="{236725BB-A8AE-47B5-1178-920DE1947D1E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0AF3539-F213-DFC4-375D-C947ACF95876}"/>
                </a:ext>
              </a:extLst>
            </p:cNvPr>
            <p:cNvGrpSpPr/>
            <p:nvPr/>
          </p:nvGrpSpPr>
          <p:grpSpPr>
            <a:xfrm>
              <a:off x="8172582" y="5179562"/>
              <a:ext cx="237698" cy="72211"/>
              <a:chOff x="4821842" y="2298918"/>
              <a:chExt cx="237698" cy="72211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4E0E39CC-F618-649A-6103-96566E3FD210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Isosceles Triangle 216">
                <a:extLst>
                  <a:ext uri="{FF2B5EF4-FFF2-40B4-BE49-F238E27FC236}">
                    <a16:creationId xmlns:a16="http://schemas.microsoft.com/office/drawing/2014/main" id="{19A0F153-0EB7-08C9-264B-DD3B1BF53D90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DCD6C61-4557-9635-A52A-0ACCB9E2F27C}"/>
                </a:ext>
              </a:extLst>
            </p:cNvPr>
            <p:cNvGrpSpPr/>
            <p:nvPr/>
          </p:nvGrpSpPr>
          <p:grpSpPr>
            <a:xfrm rot="12734332">
              <a:off x="7969161" y="5025954"/>
              <a:ext cx="237698" cy="72211"/>
              <a:chOff x="4821842" y="2298918"/>
              <a:chExt cx="237698" cy="72211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B2D75EA-6345-3D83-A46E-1803FEAF8C07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01183617-C1D3-DB4F-6834-C4E73DC7D9F1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F7AB42-D11D-1715-77E7-78A42705D222}"/>
                </a:ext>
              </a:extLst>
            </p:cNvPr>
            <p:cNvSpPr/>
            <p:nvPr/>
          </p:nvSpPr>
          <p:spPr>
            <a:xfrm>
              <a:off x="6313821" y="5499418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A54A407-A4F7-6B7B-AF48-DC0F76FBE904}"/>
                </a:ext>
              </a:extLst>
            </p:cNvPr>
            <p:cNvSpPr/>
            <p:nvPr/>
          </p:nvSpPr>
          <p:spPr>
            <a:xfrm>
              <a:off x="7473647" y="5490938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D176B1-9372-CE0D-CB37-970425905216}"/>
                </a:ext>
              </a:extLst>
            </p:cNvPr>
            <p:cNvSpPr/>
            <p:nvPr/>
          </p:nvSpPr>
          <p:spPr>
            <a:xfrm>
              <a:off x="9017775" y="5490938"/>
              <a:ext cx="372235" cy="37223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01809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</a:t>
            </a:r>
            <a:r>
              <a:rPr lang="en-US" sz="2800" strike="sngStrike" dirty="0"/>
              <a:t>rules</a:t>
            </a:r>
            <a:r>
              <a:rPr lang="en-US" sz="2800" dirty="0"/>
              <a:t> guidelines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08216"/>
            <a:ext cx="4849407" cy="51686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/>
              <a:t>Goals</a:t>
            </a:r>
          </a:p>
          <a:p>
            <a:r>
              <a:rPr lang="en-US" sz="2100" dirty="0"/>
              <a:t>Imitate the effect of gravity on full-size tree branches (“square-cube law”)</a:t>
            </a:r>
          </a:p>
          <a:p>
            <a:pPr marL="342900" lvl="1" indent="-342900"/>
            <a:r>
              <a:rPr lang="en-US" sz="2100" dirty="0"/>
              <a:t>Make straight branches look like they’re the product of many shorter segments</a:t>
            </a:r>
          </a:p>
          <a:p>
            <a:pPr marL="342900" lvl="1" indent="-342900"/>
            <a:r>
              <a:rPr lang="en-US" sz="2100" dirty="0"/>
              <a:t>Spread branches to avoid shading each other</a:t>
            </a:r>
          </a:p>
          <a:p>
            <a:pPr marL="342900" lvl="1" indent="-342900"/>
            <a:r>
              <a:rPr lang="en-US" sz="2100" dirty="0"/>
              <a:t>Fill unwanted gaps in the canopy</a:t>
            </a:r>
          </a:p>
          <a:p>
            <a:pPr marL="342900" lvl="1" indent="-342900"/>
            <a:r>
              <a:rPr lang="en-US" sz="2100" dirty="0"/>
              <a:t>For conifers: bring foliage closer to trunk</a:t>
            </a:r>
          </a:p>
          <a:p>
            <a:pPr marL="0" indent="0">
              <a:buNone/>
            </a:pPr>
            <a:r>
              <a:rPr lang="en-US" sz="2300" dirty="0"/>
              <a:t>Approach</a:t>
            </a:r>
          </a:p>
          <a:p>
            <a:pPr>
              <a:buFont typeface="+mj-lt"/>
              <a:buAutoNum type="arabicPeriod"/>
            </a:pPr>
            <a:r>
              <a:rPr lang="en-US" sz="2100" dirty="0"/>
              <a:t>If it’s daft and it works, it’s not daft</a:t>
            </a:r>
          </a:p>
          <a:p>
            <a:pPr lvl="1"/>
            <a:r>
              <a:rPr lang="en-US" sz="1800" dirty="0"/>
              <a:t>We use </a:t>
            </a:r>
            <a:r>
              <a:rPr lang="en-US" sz="1800" dirty="0" err="1"/>
              <a:t>anodised</a:t>
            </a:r>
            <a:r>
              <a:rPr lang="en-US" sz="1800" dirty="0"/>
              <a:t> </a:t>
            </a:r>
            <a:r>
              <a:rPr lang="en-US" sz="1800" dirty="0" err="1"/>
              <a:t>aluminium</a:t>
            </a:r>
            <a:r>
              <a:rPr lang="en-US" sz="1800" dirty="0"/>
              <a:t> wire because it is easy and attractive.  Weights, strings, corks, rubber bands, </a:t>
            </a:r>
            <a:r>
              <a:rPr lang="en-US" sz="1800" dirty="0" err="1"/>
              <a:t>etc</a:t>
            </a:r>
            <a:r>
              <a:rPr lang="en-US" sz="1800" dirty="0"/>
              <a:t> are all completely valid alternatives!</a:t>
            </a:r>
          </a:p>
          <a:p>
            <a:pPr marL="342000" lvl="1" indent="-342000">
              <a:buFont typeface="+mj-lt"/>
              <a:buAutoNum type="arabicPeriod" startAt="2"/>
            </a:pPr>
            <a:r>
              <a:rPr lang="en-US" sz="2100" dirty="0">
                <a:latin typeface="Trebuchet MS" panose="020B0603020202020204" pitchFamily="34" charset="0"/>
              </a:rPr>
              <a:t>Use the thinnest gauge of wire that will still bend the branch</a:t>
            </a:r>
          </a:p>
          <a:p>
            <a:pPr lvl="1"/>
            <a:r>
              <a:rPr lang="en-US" sz="1800" dirty="0"/>
              <a:t>E.g. if either 2mm and 1.5mm would work, but 1mm wouldn’t, use 1.5mm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6325" y="1711733"/>
            <a:ext cx="4849406" cy="5168659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 startAt="3"/>
            </a:pPr>
            <a:endParaRPr lang="en-GB" sz="2100" dirty="0"/>
          </a:p>
          <a:p>
            <a:pPr>
              <a:buFont typeface="+mj-lt"/>
              <a:buAutoNum type="arabicPeriod" startAt="3"/>
            </a:pPr>
            <a:r>
              <a:rPr lang="en-GB" sz="2100" dirty="0"/>
              <a:t>Always wire two branches together!</a:t>
            </a:r>
          </a:p>
          <a:p>
            <a:pPr lvl="1"/>
            <a:r>
              <a:rPr lang="en-GB" sz="1800" dirty="0"/>
              <a:t>…Or wire a branch to the trunk, or the trunk to the root ball / pot; just don’t try to wire a single branch on its own</a:t>
            </a:r>
          </a:p>
          <a:p>
            <a:pPr>
              <a:buFont typeface="+mj-lt"/>
              <a:buAutoNum type="arabicPeriod" startAt="4"/>
            </a:pPr>
            <a:r>
              <a:rPr lang="en-GB" sz="2100" dirty="0"/>
              <a:t>Wire at 45</a:t>
            </a:r>
            <a:r>
              <a:rPr lang="en-GB" sz="2100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sz="1800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sz="1800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sz="2100" dirty="0">
                <a:latin typeface="Trebuchet MS" panose="020B0603020202020204" pitchFamily="34" charset="0"/>
              </a:rPr>
              <a:t>The wire is a </a:t>
            </a:r>
            <a:r>
              <a:rPr lang="en-GB" sz="2100" i="1" dirty="0">
                <a:latin typeface="Trebuchet MS" panose="020B0603020202020204" pitchFamily="34" charset="0"/>
              </a:rPr>
              <a:t>cage</a:t>
            </a:r>
            <a:r>
              <a:rPr lang="en-GB" sz="2100" dirty="0">
                <a:latin typeface="Trebuchet MS" panose="020B0603020202020204" pitchFamily="34" charset="0"/>
              </a:rPr>
              <a:t> not a </a:t>
            </a:r>
            <a:r>
              <a:rPr lang="en-GB" sz="2100" i="1" dirty="0">
                <a:latin typeface="Trebuchet MS" panose="020B0603020202020204" pitchFamily="34" charset="0"/>
              </a:rPr>
              <a:t>corset</a:t>
            </a:r>
            <a:endParaRPr lang="en-GB" sz="2100" dirty="0">
              <a:latin typeface="Trebuchet MS" panose="020B0603020202020204" pitchFamily="34" charset="0"/>
            </a:endParaRPr>
          </a:p>
          <a:p>
            <a:pPr lvl="1"/>
            <a:r>
              <a:rPr lang="en-GB" sz="1800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sz="1800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sz="2100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sz="1800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sz="1800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E7BB40-2B64-AB18-A32E-7EA848B4BDB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00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sz="1600" dirty="0"/>
              <a:t>Root pruning</a:t>
            </a:r>
          </a:p>
          <a:p>
            <a:r>
              <a:rPr lang="en-GB" sz="1600" dirty="0"/>
              <a:t>Under-watering</a:t>
            </a:r>
          </a:p>
          <a:p>
            <a:r>
              <a:rPr lang="en-GB" sz="1600" dirty="0"/>
              <a:t>Over-watering / poor drainage </a:t>
            </a:r>
            <a:r>
              <a:rPr lang="en-US" sz="1600" dirty="0"/>
              <a:t>→ root rot</a:t>
            </a:r>
          </a:p>
          <a:p>
            <a:r>
              <a:rPr lang="en-GB" sz="1600" dirty="0"/>
              <a:t>Over-fertilising</a:t>
            </a:r>
          </a:p>
          <a:p>
            <a:r>
              <a:rPr lang="en-GB" sz="1600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sz="1600" dirty="0"/>
              <a:t>Heavy removal of green growth</a:t>
            </a:r>
          </a:p>
          <a:p>
            <a:r>
              <a:rPr lang="en-GB" sz="1600" dirty="0"/>
              <a:t>Branch removal past the “collar”</a:t>
            </a:r>
          </a:p>
          <a:p>
            <a:r>
              <a:rPr lang="en-GB" sz="1600" dirty="0"/>
              <a:t>Some kinds of deadwood work</a:t>
            </a:r>
          </a:p>
          <a:p>
            <a:r>
              <a:rPr lang="en-GB" sz="1600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7F4DDC-F38F-2166-30F1-B4A14333685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6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75651-88EF-0E9D-2F3F-362CB677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1127A2E-45FB-7857-3EE5-EAB84FBB8A1C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0461B-D40F-5E24-1AC1-EEF19809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There Is A Season</a:t>
            </a:r>
            <a:br>
              <a:rPr lang="en-US" dirty="0"/>
            </a:br>
            <a:r>
              <a:rPr lang="en-US" sz="2800" dirty="0"/>
              <a:t>When to do what</a:t>
            </a:r>
            <a:endParaRPr lang="en-GB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289A73-8053-309C-4624-12D1B6605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261" t="14635" r="14396" b="19431"/>
          <a:stretch/>
        </p:blipFill>
        <p:spPr>
          <a:xfrm>
            <a:off x="905075" y="1894397"/>
            <a:ext cx="10381849" cy="206833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F31C8C-6FB8-F94B-74C4-2586C472AD8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chart with own analysis (it’s all public data)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15CF6-7B03-B612-9805-EB7960540432}"/>
              </a:ext>
            </a:extLst>
          </p:cNvPr>
          <p:cNvSpPr/>
          <p:nvPr/>
        </p:nvSpPr>
        <p:spPr>
          <a:xfrm>
            <a:off x="2809461" y="4074834"/>
            <a:ext cx="2549180" cy="258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Spring*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80053-F0E0-52B3-2A1F-28368C573999}"/>
              </a:ext>
            </a:extLst>
          </p:cNvPr>
          <p:cNvSpPr/>
          <p:nvPr/>
        </p:nvSpPr>
        <p:spPr>
          <a:xfrm>
            <a:off x="5358641" y="4074833"/>
            <a:ext cx="2549180" cy="251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Summer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4E477-4F71-E792-7F90-A3573FDB9224}"/>
              </a:ext>
            </a:extLst>
          </p:cNvPr>
          <p:cNvSpPr/>
          <p:nvPr/>
        </p:nvSpPr>
        <p:spPr>
          <a:xfrm>
            <a:off x="7907821" y="4074833"/>
            <a:ext cx="2549180" cy="251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Autumn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989606-A587-FBC5-8C5C-4C10FDCE0F43}"/>
              </a:ext>
            </a:extLst>
          </p:cNvPr>
          <p:cNvSpPr/>
          <p:nvPr/>
        </p:nvSpPr>
        <p:spPr>
          <a:xfrm>
            <a:off x="260281" y="4075060"/>
            <a:ext cx="2549180" cy="251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634A1-91BC-C872-8C17-EEB3596727F6}"/>
              </a:ext>
            </a:extLst>
          </p:cNvPr>
          <p:cNvSpPr txBox="1"/>
          <p:nvPr/>
        </p:nvSpPr>
        <p:spPr>
          <a:xfrm>
            <a:off x="260281" y="4346665"/>
            <a:ext cx="25491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Dormancy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Light watering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strike="sngStrike" dirty="0"/>
              <a:t>Frost protection</a:t>
            </a:r>
            <a:r>
              <a:rPr lang="en-US" sz="1400" dirty="0"/>
              <a:t>**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Cleaning &amp; tidying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Stock up on growth media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FEE83-C4DC-D85F-0080-2A9AF4B1E80E}"/>
              </a:ext>
            </a:extLst>
          </p:cNvPr>
          <p:cNvSpPr txBox="1"/>
          <p:nvPr/>
        </p:nvSpPr>
        <p:spPr>
          <a:xfrm>
            <a:off x="2809461" y="4350466"/>
            <a:ext cx="25491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Spring growth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Moderate watering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Moderate fertilising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Pest control &amp; weeding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Re-potting (every 1-3 years)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Structural pruning if needed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Wiring / wire removal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8DAC-8E3A-2A38-3EC4-6F42CAC71122}"/>
              </a:ext>
            </a:extLst>
          </p:cNvPr>
          <p:cNvSpPr txBox="1"/>
          <p:nvPr/>
        </p:nvSpPr>
        <p:spPr>
          <a:xfrm>
            <a:off x="5358641" y="4343628"/>
            <a:ext cx="25491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Sun &amp; heat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Heavy watering***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Very light </a:t>
            </a:r>
            <a:r>
              <a:rPr lang="en-US" sz="1400" dirty="0" err="1"/>
              <a:t>fertilising</a:t>
            </a:r>
            <a:endParaRPr lang="en-US" sz="1400" dirty="0"/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Enough shade (species dependent)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5BB38-DF76-D3D1-D90B-4E36F467890F}"/>
              </a:ext>
            </a:extLst>
          </p:cNvPr>
          <p:cNvSpPr txBox="1"/>
          <p:nvPr/>
        </p:nvSpPr>
        <p:spPr>
          <a:xfrm>
            <a:off x="7907821" y="4333445"/>
            <a:ext cx="25491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Lammas growth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Moderate watering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Mild fertilizing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Pest control &amp; weeding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Pruning for ramification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Wiring / wire removal</a:t>
            </a:r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B2844639-F9CB-44F1-EDD2-F82DD77949EF}"/>
              </a:ext>
            </a:extLst>
          </p:cNvPr>
          <p:cNvSpPr txBox="1">
            <a:spLocks/>
          </p:cNvSpPr>
          <p:nvPr/>
        </p:nvSpPr>
        <p:spPr>
          <a:xfrm>
            <a:off x="677334" y="6133893"/>
            <a:ext cx="10360460" cy="70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* Spring for bonsai practitioners (especially in London) typically starts earlier than the calendar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** Not usually needed in present-day London due to the heat island effect and global warming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/>
              <a:t>*** If going on holiday, put bonsai in bath with enough water to just barely touching the soil through the pot drainage holes </a:t>
            </a:r>
          </a:p>
        </p:txBody>
      </p:sp>
    </p:spTree>
    <p:extLst>
      <p:ext uri="{BB962C8B-B14F-4D97-AF65-F5344CB8AC3E}">
        <p14:creationId xmlns:p14="http://schemas.microsoft.com/office/powerpoint/2010/main" val="3330741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A2C3A-10E2-A148-1408-D57CDA9B5B2B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4FF64-3D6A-DF01-900E-4C60966CF392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Add: single-slide “how to spruce”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Dressing: dead sphagnum and/or live moss covering → harder to water but less frequent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Choose “front” if not already clear</a:t>
            </a:r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F1FD6E6-E2DA-C260-84E5-93E820231A1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Trick question alert!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“capillaries”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56710</TotalTime>
  <Words>3812</Words>
  <Application>Microsoft Office PowerPoint</Application>
  <PresentationFormat>Widescreen</PresentationFormat>
  <Paragraphs>601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Aptos</vt:lpstr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Trick question alert!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Art à la Japan Catching the eye</vt:lpstr>
      <vt:lpstr>Drama &amp; Perspective What makes a tree stand out?</vt:lpstr>
      <vt:lpstr>Flaws What gives the game away?</vt:lpstr>
      <vt:lpstr>Bonsai Styles The most common four archetypes of… thirty?  Really?!?</vt:lpstr>
      <vt:lpstr>Pragmatism 2</vt:lpstr>
      <vt:lpstr>Bonsai Lifecycle </vt:lpstr>
      <vt:lpstr>Why We Prune It’s not just repressed sadism, honest</vt:lpstr>
      <vt:lpstr>Botany &amp; Pruning (1) Not all trees are alike</vt:lpstr>
      <vt:lpstr>Botany &amp; Pruning (2) Three main types of foliage</vt:lpstr>
      <vt:lpstr>Structural Pruning Building a solid foundation</vt:lpstr>
      <vt:lpstr>Pruning for Ramification (1) Broadleaf trees: playing in easy mode</vt:lpstr>
      <vt:lpstr>Pruning for Ramification (2) Needle-bearing trees: getting trickier</vt:lpstr>
      <vt:lpstr>Pruning for Ramification (3) Spiky / scaly trees: super fiddly</vt:lpstr>
      <vt:lpstr>Wiring The rules guidelines</vt:lpstr>
      <vt:lpstr>Stress Management …No, I meant for the tree</vt:lpstr>
      <vt:lpstr>There Is A Season When to do what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H1 H2</vt:lpstr>
      <vt:lpstr>Appendices</vt:lpstr>
      <vt:lpstr>How Often To Water Some key factors</vt:lpstr>
      <vt:lpstr>Woody Plants: A Family Tree Evolution From A Bonsai Pruner’s Perspective</vt:lpstr>
      <vt:lpstr>Wiring a Bonsai Pot What could go wrong?</vt:lpstr>
      <vt:lpstr>Repotting step-by-step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50</cp:revision>
  <dcterms:created xsi:type="dcterms:W3CDTF">2024-04-06T11:33:48Z</dcterms:created>
  <dcterms:modified xsi:type="dcterms:W3CDTF">2025-03-28T19:19:57Z</dcterms:modified>
</cp:coreProperties>
</file>