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82" r:id="rId4"/>
    <p:sldId id="258" r:id="rId5"/>
    <p:sldId id="260" r:id="rId6"/>
    <p:sldId id="262" r:id="rId7"/>
    <p:sldId id="265" r:id="rId8"/>
    <p:sldId id="266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000DBD-DD57-B9F5-1E22-669DF19DD1E1}" name="Alex Labram" initials="AL" userId="1b91434870779e5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4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06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82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8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6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3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0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7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Evening of Bonsai</a:t>
            </a:r>
            <a:br>
              <a:rPr lang="en-US" dirty="0"/>
            </a:br>
            <a:r>
              <a:rPr lang="en-US" sz="4000" dirty="0"/>
              <a:t>Session A: Background to Bonsai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Alex Labram</a:t>
            </a:r>
          </a:p>
          <a:p>
            <a:r>
              <a:rPr lang="en-US" dirty="0"/>
              <a:t>July 2024</a:t>
            </a:r>
          </a:p>
          <a:p>
            <a:r>
              <a:rPr lang="en-US" dirty="0"/>
              <a:t>Phoenix Garden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37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Learning Outcomes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US" dirty="0"/>
              <a:t>Be aware of the history and culture of bonsai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Understand (at a high level) how a bonsai is produced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Understand (at a high level) what distinguishes good and bad bonsai</a:t>
            </a:r>
          </a:p>
          <a:p>
            <a:r>
              <a:rPr lang="en-US" dirty="0"/>
              <a:t>Know how to maintain a bonsai on a day-to-day basis</a:t>
            </a:r>
          </a:p>
          <a:p>
            <a:r>
              <a:rPr lang="en-US" dirty="0"/>
              <a:t>Experience the key activities of re-potting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pruning and wiring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 aware of inexpensive options for further learning and practice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Practical component</a:t>
            </a:r>
          </a:p>
          <a:p>
            <a:r>
              <a:rPr lang="en-GB" dirty="0"/>
              <a:t>Watering bonsai</a:t>
            </a:r>
          </a:p>
          <a:p>
            <a:r>
              <a:rPr lang="en-GB" dirty="0"/>
              <a:t>Wiring a bonsai pot for re-potting</a:t>
            </a:r>
          </a:p>
        </p:txBody>
      </p:sp>
    </p:spTree>
    <p:extLst>
      <p:ext uri="{BB962C8B-B14F-4D97-AF65-F5344CB8AC3E}">
        <p14:creationId xmlns:p14="http://schemas.microsoft.com/office/powerpoint/2010/main" val="178985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What &amp; Why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Defining bonsai</a:t>
            </a:r>
          </a:p>
          <a:p>
            <a:r>
              <a:rPr lang="en-US" dirty="0"/>
              <a:t>A bonsai is a </a:t>
            </a:r>
            <a:r>
              <a:rPr lang="en-US" b="1" dirty="0"/>
              <a:t>living trompe-l’oeil</a:t>
            </a:r>
            <a:r>
              <a:rPr lang="en-US" dirty="0"/>
              <a:t>: a small tree that appears to be a scaled-down large tree.</a:t>
            </a:r>
          </a:p>
          <a:p>
            <a:r>
              <a:rPr lang="en-US" dirty="0"/>
              <a:t>Almost any kind of tree can become a bonsai (plus a few things that aren’t trees!)</a:t>
            </a:r>
          </a:p>
          <a:p>
            <a:r>
              <a:rPr lang="en-US" dirty="0"/>
              <a:t>“Bonsai” traditionally referred to Japanese schools, but has become a generic term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Why ’Sai?</a:t>
            </a:r>
          </a:p>
          <a:p>
            <a:r>
              <a:rPr lang="en-GB" dirty="0"/>
              <a:t>Hands-on education in plant science!</a:t>
            </a:r>
          </a:p>
          <a:p>
            <a:r>
              <a:rPr lang="en-GB" dirty="0"/>
              <a:t>Learn to see extra layers of beauty in nature</a:t>
            </a:r>
          </a:p>
          <a:p>
            <a:r>
              <a:rPr lang="en-GB" dirty="0"/>
              <a:t>Good practical hobby with interesting culture</a:t>
            </a:r>
          </a:p>
          <a:p>
            <a:r>
              <a:rPr lang="en-GB" dirty="0"/>
              <a:t>Sense of control and responsibility</a:t>
            </a:r>
          </a:p>
          <a:p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B62CF5-074B-90CC-9EEB-FCF172E4DA6F}"/>
              </a:ext>
            </a:extLst>
          </p:cNvPr>
          <p:cNvSpPr txBox="1">
            <a:spLocks/>
          </p:cNvSpPr>
          <p:nvPr/>
        </p:nvSpPr>
        <p:spPr>
          <a:xfrm>
            <a:off x="6198252" y="3862388"/>
            <a:ext cx="4586288" cy="238601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>
                <a:solidFill>
                  <a:schemeClr val="accent2"/>
                </a:solidFill>
              </a:rPr>
              <a:t>To see a World in a Grain of Sand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2"/>
                </a:solidFill>
              </a:rPr>
              <a:t>And a Heaven in a Wild Flower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2"/>
                </a:solidFill>
              </a:rPr>
              <a:t>Hold Infinity in the palm of your hand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2"/>
                </a:solidFill>
              </a:rPr>
              <a:t>And Eternity in an hour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accent2"/>
                </a:solidFill>
              </a:rPr>
              <a:t>- William Blake</a:t>
            </a:r>
            <a:endParaRPr lang="en-GB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12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 Potted History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215"/>
            <a:ext cx="10107207" cy="49026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China</a:t>
            </a:r>
          </a:p>
          <a:p>
            <a:r>
              <a:rPr lang="en-US" dirty="0"/>
              <a:t>Daoist mysticism: recreation of magical sites in miniature</a:t>
            </a:r>
          </a:p>
          <a:p>
            <a:r>
              <a:rPr lang="en-US" dirty="0" err="1"/>
              <a:t>Penjing</a:t>
            </a:r>
            <a:r>
              <a:rPr lang="en-US" dirty="0"/>
              <a:t> (</a:t>
            </a:r>
            <a:r>
              <a:rPr lang="ja-JP" altLang="en-US" dirty="0">
                <a:effectLst/>
              </a:rPr>
              <a:t>盆景</a:t>
            </a:r>
            <a:r>
              <a:rPr lang="en-US" dirty="0"/>
              <a:t>) / </a:t>
            </a:r>
            <a:r>
              <a:rPr lang="en-US" dirty="0" err="1"/>
              <a:t>Penzei</a:t>
            </a:r>
            <a:r>
              <a:rPr lang="en-US" dirty="0"/>
              <a:t> (</a:t>
            </a:r>
            <a:r>
              <a:rPr lang="ja-JP" altLang="en-US" dirty="0"/>
              <a:t>盆栽</a:t>
            </a:r>
            <a:r>
              <a:rPr lang="en-US" dirty="0"/>
              <a:t>) = the art of miniature landscapes (pre 600AD)</a:t>
            </a:r>
          </a:p>
          <a:p>
            <a:r>
              <a:rPr lang="en-US" dirty="0"/>
              <a:t>Popular amongst Buddhist monks, and – later – aristocracy</a:t>
            </a:r>
          </a:p>
          <a:p>
            <a:r>
              <a:rPr lang="en-US" dirty="0"/>
              <a:t>Heavily impacted by Mao’s Cultural Revolution: seen as a bourgeois pastime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Japan</a:t>
            </a:r>
          </a:p>
          <a:p>
            <a:r>
              <a:rPr lang="en-US" dirty="0"/>
              <a:t>First records c. 1200AD; known as </a:t>
            </a:r>
            <a:r>
              <a:rPr lang="en-US" dirty="0" err="1"/>
              <a:t>Hachi</a:t>
            </a:r>
            <a:r>
              <a:rPr lang="en-US" dirty="0"/>
              <a:t>-no-Ki (“potted trees” – also the name of a famous play!)</a:t>
            </a:r>
          </a:p>
          <a:p>
            <a:r>
              <a:rPr lang="en-US" dirty="0"/>
              <a:t>Heavy Zen / Chan Buddhist influence: beauty through austerity, sophistication in simplicity and perfection from imperfection (“wabi-sabi”)</a:t>
            </a:r>
          </a:p>
          <a:p>
            <a:r>
              <a:rPr lang="en-US" dirty="0"/>
              <a:t>Increasingly popular from 1800s onwards; term “bonsai” (</a:t>
            </a:r>
            <a:r>
              <a:rPr lang="ja-JP" altLang="en-US" dirty="0"/>
              <a:t>盆栽 </a:t>
            </a:r>
            <a:r>
              <a:rPr lang="en-US" altLang="ja-JP" dirty="0"/>
              <a:t>– “tray planting”</a:t>
            </a:r>
            <a:r>
              <a:rPr lang="en-US" dirty="0"/>
              <a:t>) adopted</a:t>
            </a:r>
          </a:p>
          <a:p>
            <a:r>
              <a:rPr lang="en-US" dirty="0"/>
              <a:t>Development of distinct styles (dramatic archetypes)</a:t>
            </a:r>
          </a:p>
          <a:p>
            <a:r>
              <a:rPr lang="en-US" dirty="0"/>
              <a:t>Hit hard by World War 2, but revived in the aftermath (partly from enthusiasm of GIs)</a:t>
            </a:r>
          </a:p>
          <a:p>
            <a:r>
              <a:rPr lang="en-US" dirty="0"/>
              <a:t>Exported to West from 1960s onwards, in parallel with Japan’s “economic miracle”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42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Art &amp; Science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681307" cy="4612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Good bonsai practice 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Authentic</a:t>
            </a:r>
            <a:r>
              <a:rPr lang="en-US" dirty="0"/>
              <a:t> - makes you think “tree”</a:t>
            </a:r>
          </a:p>
          <a:p>
            <a:endParaRPr lang="en-US" dirty="0"/>
          </a:p>
          <a:p>
            <a:r>
              <a:rPr lang="en-US" b="1" u="sng" dirty="0"/>
              <a:t>Dramatic</a:t>
            </a:r>
            <a:r>
              <a:rPr lang="en-US" dirty="0"/>
              <a:t> – makes you think “TREE”</a:t>
            </a:r>
          </a:p>
          <a:p>
            <a:endParaRPr lang="en-US" dirty="0"/>
          </a:p>
          <a:p>
            <a:r>
              <a:rPr lang="en-US" b="1" u="sng" dirty="0"/>
              <a:t>Pragmatic</a:t>
            </a:r>
            <a:r>
              <a:rPr lang="en-US" dirty="0"/>
              <a:t> – doesn’t make you think “</a:t>
            </a:r>
            <a:r>
              <a:rPr lang="en-US" i="1" dirty="0"/>
              <a:t>dead</a:t>
            </a:r>
            <a:r>
              <a:rPr lang="en-US" dirty="0"/>
              <a:t> tree”…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D940F-928E-4F3F-1A35-15843355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6035"/>
            <a:ext cx="4070047" cy="40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5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Not To Kill Your 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8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What Kind Of Tree Is A “Bonsai”, Anyway?</a:t>
            </a:r>
            <a:br>
              <a:rPr lang="en-US" dirty="0"/>
            </a:br>
            <a:r>
              <a:rPr lang="en-US" sz="2800" dirty="0"/>
              <a:t>(Trick question alert!)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4"/>
            <a:ext cx="5163668" cy="49619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Tree: “</a:t>
            </a:r>
            <a:r>
              <a:rPr lang="en-US" i="1" dirty="0"/>
              <a:t>a large, tall, woody, perennial plant with a single, unbranched, erect, self-supporting stem holding an elevated and distinct crown of branches with a total height greater than ten feet and a diameter greater than three inches</a:t>
            </a:r>
            <a:r>
              <a:rPr lang="en-US" dirty="0"/>
              <a:t>” – oy vey!</a:t>
            </a:r>
          </a:p>
          <a:p>
            <a:r>
              <a:rPr lang="en-US" dirty="0"/>
              <a:t>Almost any tree species can be trained into a bonsai; many smaller plants can too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Requirements for bonsai-</a:t>
            </a:r>
            <a:r>
              <a:rPr lang="en-US" dirty="0" err="1"/>
              <a:t>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Vascular plant (no mosses!)</a:t>
            </a:r>
          </a:p>
          <a:p>
            <a:pPr lvl="1"/>
            <a:r>
              <a:rPr lang="en-US" dirty="0"/>
              <a:t>Woody growth / “lignification” (no daisies!)</a:t>
            </a:r>
          </a:p>
          <a:p>
            <a:pPr lvl="1"/>
            <a:r>
              <a:rPr lang="en-US" dirty="0"/>
              <a:t>Secondary growth of trunk (no palms!)</a:t>
            </a:r>
          </a:p>
          <a:p>
            <a:pPr lvl="1"/>
            <a:r>
              <a:rPr lang="en-US" dirty="0"/>
              <a:t>Free-standing (no lianas!)</a:t>
            </a:r>
          </a:p>
          <a:p>
            <a:pPr lvl="1"/>
            <a:r>
              <a:rPr lang="en-US" dirty="0"/>
              <a:t>Deep roots (no grasses!)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CE5F4F-D2EC-5305-FFC1-A32E55F1C249}"/>
              </a:ext>
            </a:extLst>
          </p:cNvPr>
          <p:cNvSpPr txBox="1">
            <a:spLocks/>
          </p:cNvSpPr>
          <p:nvPr/>
        </p:nvSpPr>
        <p:spPr>
          <a:xfrm>
            <a:off x="5841002" y="1896035"/>
            <a:ext cx="4943538" cy="4612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Desirable features</a:t>
            </a:r>
          </a:p>
          <a:p>
            <a:pPr lvl="1"/>
            <a:r>
              <a:rPr lang="en-GB" dirty="0"/>
              <a:t>Attractive / interesting species</a:t>
            </a:r>
          </a:p>
          <a:p>
            <a:pPr lvl="1"/>
            <a:r>
              <a:rPr lang="en-GB" dirty="0"/>
              <a:t>Small or pinnate leaves</a:t>
            </a:r>
          </a:p>
          <a:p>
            <a:pPr lvl="1"/>
            <a:r>
              <a:rPr lang="en-GB" dirty="0"/>
              <a:t>Long-lived</a:t>
            </a:r>
          </a:p>
          <a:p>
            <a:pPr lvl="1"/>
            <a:r>
              <a:rPr lang="en-GB" dirty="0"/>
              <a:t>Reasonably fast-growing</a:t>
            </a:r>
          </a:p>
          <a:p>
            <a:pPr lvl="1"/>
            <a:r>
              <a:rPr lang="en-GB" dirty="0"/>
              <a:t>Easy to maintain / shape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“Honorary” bonsai species</a:t>
            </a:r>
          </a:p>
          <a:p>
            <a:pPr lvl="1"/>
            <a:r>
              <a:rPr lang="en-US" dirty="0"/>
              <a:t>Woody climbers: ivy, wisteria, honeysuckle</a:t>
            </a:r>
          </a:p>
          <a:p>
            <a:pPr lvl="1"/>
            <a:r>
              <a:rPr lang="en-US" dirty="0"/>
              <a:t>Succulent / fleshy: dwarf jade, geranium</a:t>
            </a:r>
          </a:p>
          <a:p>
            <a:pPr lvl="1"/>
            <a:r>
              <a:rPr lang="en-US" dirty="0"/>
              <a:t>Chrysanthemum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86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Had One Once, But It Died</a:t>
            </a:r>
            <a:br>
              <a:rPr lang="en-US" dirty="0"/>
            </a:br>
            <a:r>
              <a:rPr lang="en-US" sz="2800" dirty="0"/>
              <a:t>What a bonsai needs to survive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540125" cy="4799013"/>
          </a:xfrm>
        </p:spPr>
        <p:txBody>
          <a:bodyPr>
            <a:normAutofit/>
          </a:bodyPr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Indoor vs Outdoor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Water!!!!!</a:t>
            </a:r>
          </a:p>
          <a:p>
            <a:pPr lvl="1"/>
            <a:r>
              <a:rPr lang="en-US" dirty="0"/>
              <a:t>Back-of-hand test</a:t>
            </a:r>
          </a:p>
          <a:p>
            <a:pPr lvl="1"/>
            <a:r>
              <a:rPr lang="en-US" dirty="0"/>
              <a:t>Three passes to penetrate fully…</a:t>
            </a:r>
          </a:p>
          <a:p>
            <a:pPr lvl="1"/>
            <a:r>
              <a:rPr lang="en-US" dirty="0"/>
              <a:t>…Or dunk to edge of pot</a:t>
            </a:r>
          </a:p>
          <a:p>
            <a:pPr lvl="1"/>
            <a:r>
              <a:rPr lang="en-US" dirty="0"/>
              <a:t>Allow to drain fully!</a:t>
            </a:r>
          </a:p>
          <a:p>
            <a:r>
              <a:rPr lang="en-US" dirty="0"/>
              <a:t>Light</a:t>
            </a:r>
            <a:endParaRPr lang="en-GB" dirty="0"/>
          </a:p>
          <a:p>
            <a:r>
              <a:rPr lang="en-GB" dirty="0"/>
              <a:t>Heat</a:t>
            </a:r>
          </a:p>
          <a:p>
            <a:pPr lvl="1"/>
            <a:r>
              <a:rPr lang="en-GB" dirty="0"/>
              <a:t>Dormancy</a:t>
            </a:r>
          </a:p>
          <a:p>
            <a:r>
              <a:rPr lang="en-US" dirty="0"/>
              <a:t>Airflow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4D427B-95B0-1A31-600F-91AE107DD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0615" y="1923921"/>
            <a:ext cx="5069540" cy="4799012"/>
          </a:xfrm>
        </p:spPr>
        <p:txBody>
          <a:bodyPr>
            <a:normAutofit/>
          </a:bodyPr>
          <a:lstStyle/>
          <a:p>
            <a:r>
              <a:rPr lang="en-US" dirty="0"/>
              <a:t>Pest Control</a:t>
            </a:r>
          </a:p>
          <a:p>
            <a:pPr lvl="1"/>
            <a:r>
              <a:rPr lang="en-GB" dirty="0"/>
              <a:t>Animals: spider mites, scale bugs, aphids, caterpillars, vine weevil, squirrels</a:t>
            </a:r>
          </a:p>
          <a:p>
            <a:pPr lvl="1"/>
            <a:r>
              <a:rPr lang="en-GB" dirty="0"/>
              <a:t>Plants etc: pearlwort, liverwort, wood sorrel, pennywort, nostoc</a:t>
            </a:r>
          </a:p>
          <a:p>
            <a:pPr lvl="1"/>
            <a:r>
              <a:rPr lang="en-GB" dirty="0"/>
              <a:t>Caution: environmental issues!</a:t>
            </a:r>
          </a:p>
          <a:p>
            <a:r>
              <a:rPr lang="en-GB" dirty="0"/>
              <a:t>Fertiliser</a:t>
            </a:r>
          </a:p>
          <a:p>
            <a:pPr lvl="1"/>
            <a:r>
              <a:rPr lang="en-GB" dirty="0"/>
              <a:t>“Balanced”: roughly even NPK</a:t>
            </a:r>
          </a:p>
          <a:p>
            <a:pPr lvl="1"/>
            <a:r>
              <a:rPr lang="en-GB" dirty="0"/>
              <a:t>Organic =&gt; micronutrients</a:t>
            </a:r>
          </a:p>
          <a:p>
            <a:pPr lvl="1"/>
            <a:r>
              <a:rPr lang="en-GB" dirty="0"/>
              <a:t>Caution: environmental &amp; ethical issues!</a:t>
            </a:r>
          </a:p>
          <a:p>
            <a:endParaRPr lang="en-GB" dirty="0"/>
          </a:p>
          <a:p>
            <a:r>
              <a:rPr lang="en-GB" dirty="0"/>
              <a:t>Bonsai are </a:t>
            </a:r>
            <a:r>
              <a:rPr lang="en-GB" u="sng" dirty="0"/>
              <a:t>far</a:t>
            </a:r>
            <a:r>
              <a:rPr lang="en-GB" dirty="0"/>
              <a:t> harder to keep alive than most common pot plants!</a:t>
            </a:r>
          </a:p>
        </p:txBody>
      </p:sp>
    </p:spTree>
    <p:extLst>
      <p:ext uri="{BB962C8B-B14F-4D97-AF65-F5344CB8AC3E}">
        <p14:creationId xmlns:p14="http://schemas.microsoft.com/office/powerpoint/2010/main" val="352992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Attending!</a:t>
            </a:r>
            <a:br>
              <a:rPr lang="en-US" dirty="0"/>
            </a:br>
            <a:r>
              <a:rPr lang="en-US" sz="4000" dirty="0"/>
              <a:t>See you next week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8431858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54807</TotalTime>
  <Words>706</Words>
  <Application>Microsoft Office PowerPoint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An Evening of Bonsai Session A: Background to Bonsai </vt:lpstr>
      <vt:lpstr>Learning Outcomes </vt:lpstr>
      <vt:lpstr>Bonsai: What &amp; Why </vt:lpstr>
      <vt:lpstr>Bonsai: A Potted History </vt:lpstr>
      <vt:lpstr>Bonsai: Art &amp; Science </vt:lpstr>
      <vt:lpstr>Pragmatism 1</vt:lpstr>
      <vt:lpstr>What Kind Of Tree Is A “Bonsai”, Anyway? (Trick question alert!)</vt:lpstr>
      <vt:lpstr>I Had One Once, But It Died What a bonsai needs to survive</vt:lpstr>
      <vt:lpstr>Thanks For Attending! See you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Bonsai On A Budget</dc:title>
  <dc:creator>Alex Labram</dc:creator>
  <cp:lastModifiedBy>Alex Labram</cp:lastModifiedBy>
  <cp:revision>26</cp:revision>
  <dcterms:created xsi:type="dcterms:W3CDTF">2024-04-06T11:33:48Z</dcterms:created>
  <dcterms:modified xsi:type="dcterms:W3CDTF">2024-07-03T17:15:58Z</dcterms:modified>
</cp:coreProperties>
</file>