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2_DA79F3E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60" r:id="rId5"/>
    <p:sldId id="262" r:id="rId6"/>
    <p:sldId id="265" r:id="rId7"/>
    <p:sldId id="266" r:id="rId8"/>
    <p:sldId id="263" r:id="rId9"/>
    <p:sldId id="277" r:id="rId10"/>
    <p:sldId id="267" r:id="rId11"/>
    <p:sldId id="271" r:id="rId12"/>
    <p:sldId id="272" r:id="rId13"/>
    <p:sldId id="259" r:id="rId14"/>
    <p:sldId id="264" r:id="rId15"/>
    <p:sldId id="279" r:id="rId16"/>
    <p:sldId id="268" r:id="rId17"/>
    <p:sldId id="273" r:id="rId18"/>
    <p:sldId id="280" r:id="rId19"/>
    <p:sldId id="274" r:id="rId20"/>
    <p:sldId id="276" r:id="rId21"/>
    <p:sldId id="275" r:id="rId22"/>
    <p:sldId id="278" r:id="rId23"/>
    <p:sldId id="261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omments/modernComment_102_DA79F3E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29672DC-06CC-45F9-A1F1-2B73A092ECD0}" authorId="{49000DBD-DD57-B9F5-1E22-669DF19DD1E1}" created="2024-04-22T16:48:57.286">
    <pc:sldMkLst xmlns:pc="http://schemas.microsoft.com/office/powerpoint/2013/main/command">
      <pc:docMk/>
      <pc:sldMk cId="3665425383" sldId="258"/>
    </pc:sldMkLst>
    <p188:txBody>
      <a:bodyPr/>
      <a:lstStyle/>
      <a:p>
        <a:r>
          <a:rPr lang="en-GB"/>
          <a:t>Need to add a "why study bonsai" slide prior to this.  (Also including definition of bonsai over from "Art &amp; Science" slide.)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2_DA79F3E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F8C3C4-B368-32C3-4276-F6DD6F585E41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don’t back-bud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2FB11B6-BCF7-EFEF-3EE8-30BA6406D85A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E1DFB0-92B4-3772-E974-4B1F6DFC0224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9335A-E468-C8E1-9EB3-099C92F438E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Frequently ignored: small shrubs portrayed as large trees, boringly-shaped species, pads on back-budding species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C14771-3CF3-3854-8498-EDC7CD0E0244}"/>
              </a:ext>
            </a:extLst>
          </p:cNvPr>
          <p:cNvSpPr/>
          <p:nvPr/>
        </p:nvSpPr>
        <p:spPr>
          <a:xfrm>
            <a:off x="677334" y="2274325"/>
            <a:ext cx="1949824" cy="1566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9B88C3-31AF-28AD-63F9-7FE8251089B9}"/>
              </a:ext>
            </a:extLst>
          </p:cNvPr>
          <p:cNvSpPr/>
          <p:nvPr/>
        </p:nvSpPr>
        <p:spPr>
          <a:xfrm>
            <a:off x="6102670" y="2274325"/>
            <a:ext cx="1949824" cy="1566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CBE339-53ED-A2D7-4568-AD8BF5AC4A77}"/>
              </a:ext>
            </a:extLst>
          </p:cNvPr>
          <p:cNvSpPr/>
          <p:nvPr/>
        </p:nvSpPr>
        <p:spPr>
          <a:xfrm>
            <a:off x="677334" y="4725232"/>
            <a:ext cx="1949824" cy="1566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583A223-216E-3DAB-01FA-7364838DEF83}"/>
              </a:ext>
            </a:extLst>
          </p:cNvPr>
          <p:cNvSpPr/>
          <p:nvPr/>
        </p:nvSpPr>
        <p:spPr>
          <a:xfrm>
            <a:off x="6096000" y="4725232"/>
            <a:ext cx="1949824" cy="15669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03CD264-A525-1F92-EB91-E3ECB3C18C88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r>
              <a:rPr lang="en-US" sz="1400" dirty="0"/>
              <a:t>Seeds</a:t>
            </a:r>
          </a:p>
          <a:p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r>
              <a:rPr lang="en-GB" sz="1400" dirty="0"/>
              <a:t>Garden centre seedlings</a:t>
            </a:r>
          </a:p>
          <a:p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r>
              <a:rPr lang="en-GB" sz="1400" dirty="0" err="1"/>
              <a:t>Nonsai</a:t>
            </a:r>
            <a:endParaRPr lang="en-GB" sz="1400" dirty="0"/>
          </a:p>
          <a:p>
            <a:r>
              <a:rPr lang="en-GB" sz="1400" dirty="0"/>
              <a:t>Garden centre mature trees</a:t>
            </a:r>
          </a:p>
          <a:p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4821818" y="2942432"/>
            <a:ext cx="3468572" cy="3266518"/>
          </a:xfrm>
          <a:prstGeom prst="circularArrow">
            <a:avLst>
              <a:gd name="adj1" fmla="val 7535"/>
              <a:gd name="adj2" fmla="val 1142319"/>
              <a:gd name="adj3" fmla="val 20457680"/>
              <a:gd name="adj4" fmla="val 10800000"/>
              <a:gd name="adj5" fmla="val 12500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1" name="Content Placeholder 14">
            <a:extLst>
              <a:ext uri="{FF2B5EF4-FFF2-40B4-BE49-F238E27FC236}">
                <a16:creationId xmlns:a16="http://schemas.microsoft.com/office/drawing/2014/main" id="{0AD0D044-A4E5-B1E0-CF5F-BE827072EEA6}"/>
              </a:ext>
            </a:extLst>
          </p:cNvPr>
          <p:cNvSpPr txBox="1">
            <a:spLocks/>
          </p:cNvSpPr>
          <p:nvPr/>
        </p:nvSpPr>
        <p:spPr>
          <a:xfrm>
            <a:off x="5789520" y="587019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Major intervention</a:t>
            </a:r>
            <a:endParaRPr lang="en-GB" sz="1400" dirty="0"/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20292248">
            <a:off x="8882731" y="2909353"/>
            <a:ext cx="1657707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8627972" y="566362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r>
              <a:rPr lang="en-US" sz="1600" dirty="0"/>
              <a:t>Untangle lateral roots where poss. (esp. girdling roots</a:t>
            </a:r>
          </a:p>
          <a:p>
            <a:endParaRPr lang="en-US" sz="160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Clear growth from lower trunk</a:t>
            </a:r>
          </a:p>
          <a:p>
            <a:r>
              <a:rPr lang="en-US" sz="1600" dirty="0"/>
              <a:t>Spray with water if starting to dry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</a:t>
            </a:r>
          </a:p>
          <a:p>
            <a:r>
              <a:rPr lang="en-US" sz="1600" dirty="0"/>
              <a:t>Pack soil around and over root ball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together tightly, and trim to 3-4 twists</a:t>
            </a:r>
          </a:p>
          <a:p>
            <a:r>
              <a:rPr lang="en-GB" sz="1600" dirty="0"/>
              <a:t>Cover with grated, rehydrated sphagnum</a:t>
            </a:r>
          </a:p>
          <a:p>
            <a:r>
              <a:rPr lang="en-GB" sz="1600" dirty="0"/>
              <a:t>Compress sphagnum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Understand at a high level how a bonsai is produced</a:t>
            </a:r>
          </a:p>
          <a:p>
            <a:r>
              <a:rPr lang="en-US" dirty="0"/>
              <a:t>Understand at a high level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961965"/>
          </a:xfrm>
        </p:spPr>
        <p:txBody>
          <a:bodyPr>
            <a:normAutofit/>
          </a:bodyPr>
          <a:lstStyle/>
          <a:p>
            <a:r>
              <a:rPr lang="en-US" dirty="0"/>
              <a:t>China</a:t>
            </a:r>
          </a:p>
          <a:p>
            <a:pPr lvl="1"/>
            <a:r>
              <a:rPr lang="en-US" dirty="0"/>
              <a:t>Daoist mysticism: recreation of magical sites in miniature</a:t>
            </a:r>
          </a:p>
          <a:p>
            <a:pPr lvl="1"/>
            <a:r>
              <a:rPr lang="en-US" dirty="0" err="1"/>
              <a:t>Penjing</a:t>
            </a:r>
            <a:r>
              <a:rPr lang="en-US" dirty="0"/>
              <a:t> / </a:t>
            </a:r>
            <a:r>
              <a:rPr lang="en-US" dirty="0" err="1"/>
              <a:t>Penzei</a:t>
            </a:r>
            <a:r>
              <a:rPr lang="en-US" dirty="0"/>
              <a:t> = the art of miniature landscapes (pre 600AD)</a:t>
            </a:r>
          </a:p>
          <a:p>
            <a:pPr lvl="1"/>
            <a:r>
              <a:rPr lang="en-US" dirty="0"/>
              <a:t>Popular amongst Buddhist monks, and – later – aristocracy</a:t>
            </a:r>
          </a:p>
          <a:p>
            <a:pPr lvl="1"/>
            <a:r>
              <a:rPr lang="en-US" dirty="0"/>
              <a:t>Heavily impacted by Mao’s Cultural Revolution: seen as a bourgeois pastime</a:t>
            </a:r>
          </a:p>
          <a:p>
            <a:r>
              <a:rPr lang="en-US" dirty="0"/>
              <a:t>Japan</a:t>
            </a:r>
          </a:p>
          <a:p>
            <a:pPr lvl="1"/>
            <a:r>
              <a:rPr lang="en-US" dirty="0"/>
              <a:t>“Bonsai” (</a:t>
            </a:r>
            <a:r>
              <a:rPr lang="ja-JP" altLang="en-US" dirty="0"/>
              <a:t>盆栽</a:t>
            </a:r>
            <a:r>
              <a:rPr lang="en-US" dirty="0"/>
              <a:t>) = “tray planting”</a:t>
            </a:r>
          </a:p>
          <a:p>
            <a:pPr lvl="1"/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pPr lvl="1"/>
            <a:r>
              <a:rPr lang="en-US" dirty="0"/>
              <a:t>Heavy Zen / Chan Buddhist influence: beauty through austerity and perfection in imperfection (“wabi-sabi”)</a:t>
            </a:r>
          </a:p>
          <a:p>
            <a:pPr lvl="1"/>
            <a:r>
              <a:rPr lang="en-US" dirty="0"/>
              <a:t>Increasingly popular from 1800s onwards; term “bonsai” adopted</a:t>
            </a:r>
          </a:p>
          <a:p>
            <a:pPr lvl="1"/>
            <a:r>
              <a:rPr lang="en-US" dirty="0"/>
              <a:t>Development of distinct styles (dramatic archetypes)</a:t>
            </a:r>
          </a:p>
          <a:p>
            <a:pPr lvl="1"/>
            <a:r>
              <a:rPr lang="en-US" dirty="0"/>
              <a:t>Exported to West (USA, Europe)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Bonsai: a small tree that appears to be a scaled-down large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FBEA1-CE32-6236-6085-AB1B6429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407" y="1494644"/>
            <a:ext cx="4672865" cy="46596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943538" cy="4612342"/>
          </a:xfrm>
        </p:spPr>
        <p:txBody>
          <a:bodyPr/>
          <a:lstStyle/>
          <a:p>
            <a:r>
              <a:rPr lang="en-US" dirty="0"/>
              <a:t>“Tree”: a woody plant that can reach 20ft on a single unsupported trunk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Water!!!!!</a:t>
            </a:r>
          </a:p>
          <a:p>
            <a:pPr lvl="1"/>
            <a:r>
              <a:rPr lang="en-US" dirty="0"/>
              <a:t>Back-of-hand test</a:t>
            </a:r>
          </a:p>
          <a:p>
            <a:pPr lvl="1"/>
            <a:r>
              <a:rPr lang="en-US" dirty="0"/>
              <a:t>Three passes to penetrate fully…</a:t>
            </a:r>
          </a:p>
          <a:p>
            <a:pPr lvl="1"/>
            <a:r>
              <a:rPr lang="en-US" dirty="0"/>
              <a:t>…Or dunk to edge of pot</a:t>
            </a:r>
          </a:p>
          <a:p>
            <a:pPr lvl="1"/>
            <a:r>
              <a:rPr lang="en-US" dirty="0"/>
              <a:t>Allow to drain fully!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Silvics 101</a:t>
            </a:r>
            <a:br>
              <a:rPr lang="en-US" dirty="0"/>
            </a:br>
            <a:r>
              <a:rPr lang="en-US" sz="2800" dirty="0"/>
              <a:t>What Shapes A Tree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8734211" y="56034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8EE0B44-8255-F746-B4EF-37162BB08D6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22754</TotalTime>
  <Words>1446</Words>
  <Application>Microsoft Office PowerPoint</Application>
  <PresentationFormat>Widescreen</PresentationFormat>
  <Paragraphs>308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Authenticity &amp; Drama</vt:lpstr>
      <vt:lpstr>Silvics 101 What Shapes A Tree</vt:lpstr>
      <vt:lpstr>Authenticity &amp; Age What Makes A Tree Look Mature?</vt:lpstr>
      <vt:lpstr>Drama &amp; Perspective What Makes A Tree Stand Out?</vt:lpstr>
      <vt:lpstr>Flaws What Gives The Game Away?</vt:lpstr>
      <vt:lpstr>Bonsai Styles 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12</cp:revision>
  <dcterms:created xsi:type="dcterms:W3CDTF">2024-04-06T11:33:48Z</dcterms:created>
  <dcterms:modified xsi:type="dcterms:W3CDTF">2024-04-24T15:15:53Z</dcterms:modified>
</cp:coreProperties>
</file>