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60" r:id="rId4"/>
    <p:sldId id="263" r:id="rId5"/>
    <p:sldId id="271" r:id="rId6"/>
    <p:sldId id="287" r:id="rId7"/>
    <p:sldId id="288" r:id="rId8"/>
    <p:sldId id="264" r:id="rId9"/>
    <p:sldId id="279" r:id="rId10"/>
    <p:sldId id="273" r:id="rId11"/>
    <p:sldId id="280" r:id="rId12"/>
    <p:sldId id="274" r:id="rId13"/>
    <p:sldId id="275" r:id="rId14"/>
    <p:sldId id="289" r:id="rId15"/>
    <p:sldId id="290" r:id="rId16"/>
    <p:sldId id="291" r:id="rId17"/>
    <p:sldId id="276" r:id="rId18"/>
    <p:sldId id="278" r:id="rId19"/>
    <p:sldId id="261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884C"/>
    <a:srgbClr val="996633"/>
    <a:srgbClr val="4E5F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8/10/relationships/authors" Target="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Oct 2024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On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Context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023" y="1752599"/>
            <a:ext cx="4722618" cy="5105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Needle-bearing (e.g. pine)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Often weak adventitious growth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Leave lower branches as sacrificial branches to thicken up the trunk</a:t>
            </a:r>
          </a:p>
          <a:p>
            <a:pPr lvl="1"/>
            <a:r>
              <a:rPr lang="en-US" dirty="0"/>
              <a:t>Control apical growth carefully to stop premature die-off of lower branches (“energy balancing”)</a:t>
            </a:r>
          </a:p>
          <a:p>
            <a:pPr lvl="1"/>
            <a:r>
              <a:rPr lang="en-US" dirty="0"/>
              <a:t>Cutting back tips (removing current-year terminal growth) is called “de-candling”</a:t>
            </a:r>
          </a:p>
          <a:p>
            <a:pPr lvl="1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6094" y="1752600"/>
            <a:ext cx="4722617" cy="5105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Scaly-spiny (e.g. juniper)</a:t>
            </a:r>
          </a:p>
          <a:p>
            <a:r>
              <a:rPr lang="en-US" dirty="0"/>
              <a:t>Context:</a:t>
            </a:r>
          </a:p>
          <a:p>
            <a:pPr lvl="1"/>
            <a:r>
              <a:rPr lang="en-US" dirty="0"/>
              <a:t>No epicormic growth</a:t>
            </a:r>
          </a:p>
          <a:p>
            <a:pPr lvl="1"/>
            <a:r>
              <a:rPr lang="en-US" dirty="0"/>
              <a:t>Lateral growth is already present!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pads / clouds or layers</a:t>
            </a:r>
          </a:p>
          <a:p>
            <a:pPr lvl="1"/>
            <a:r>
              <a:rPr lang="en-US" dirty="0"/>
              <a:t>Per branch: </a:t>
            </a:r>
            <a:br>
              <a:rPr lang="en-US" dirty="0"/>
            </a:br>
            <a:r>
              <a:rPr lang="en-US" dirty="0"/>
              <a:t>(1) remove tip entirely; </a:t>
            </a:r>
            <a:br>
              <a:rPr lang="en-US" dirty="0"/>
            </a:br>
            <a:r>
              <a:rPr lang="en-US" dirty="0"/>
              <a:t>(2) remove growth nearest trunk; </a:t>
            </a:r>
            <a:br>
              <a:rPr lang="en-US" dirty="0"/>
            </a:br>
            <a:r>
              <a:rPr lang="en-US" dirty="0"/>
              <a:t>(3) thin out growth in 2</a:t>
            </a:r>
            <a:r>
              <a:rPr lang="en-US" baseline="30000" dirty="0"/>
              <a:t>nd</a:t>
            </a:r>
            <a:r>
              <a:rPr lang="en-US" dirty="0"/>
              <a:t> quarter; </a:t>
            </a:r>
            <a:br>
              <a:rPr lang="en-US" dirty="0"/>
            </a:br>
            <a:r>
              <a:rPr lang="en-US" dirty="0"/>
              <a:t>(4) shape-prune growth in 3</a:t>
            </a:r>
            <a:r>
              <a:rPr lang="en-US" baseline="30000" dirty="0"/>
              <a:t>rd</a:t>
            </a:r>
            <a:r>
              <a:rPr lang="en-US" dirty="0"/>
              <a:t> quarter</a:t>
            </a:r>
          </a:p>
          <a:p>
            <a:pPr lvl="1"/>
            <a:r>
              <a:rPr lang="en-US" dirty="0"/>
              <a:t>…Then repeat (fractally!) for each branch in 2</a:t>
            </a:r>
            <a:r>
              <a:rPr lang="en-US" baseline="30000" dirty="0"/>
              <a:t>nd</a:t>
            </a:r>
            <a:r>
              <a:rPr lang="en-US" dirty="0"/>
              <a:t> quarter</a:t>
            </a:r>
          </a:p>
        </p:txBody>
      </p:sp>
      <p:sp>
        <p:nvSpPr>
          <p:cNvPr id="21" name="Content Placeholder 14">
            <a:extLst>
              <a:ext uri="{FF2B5EF4-FFF2-40B4-BE49-F238E27FC236}">
                <a16:creationId xmlns:a16="http://schemas.microsoft.com/office/drawing/2014/main" id="{4CF937A7-9BF5-BF51-C278-BB81905EAB8D}"/>
              </a:ext>
            </a:extLst>
          </p:cNvPr>
          <p:cNvSpPr txBox="1">
            <a:spLocks/>
          </p:cNvSpPr>
          <p:nvPr/>
        </p:nvSpPr>
        <p:spPr>
          <a:xfrm>
            <a:off x="9424576" y="11205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Apical growth</a:t>
            </a:r>
            <a:endParaRPr lang="en-GB" sz="1400" dirty="0"/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2B0E0692-E6EF-B04D-0B85-732DDA430033}"/>
              </a:ext>
            </a:extLst>
          </p:cNvPr>
          <p:cNvSpPr txBox="1">
            <a:spLocks/>
          </p:cNvSpPr>
          <p:nvPr/>
        </p:nvSpPr>
        <p:spPr>
          <a:xfrm>
            <a:off x="10620212" y="1114066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Terminal growth</a:t>
            </a:r>
            <a:endParaRPr lang="en-GB" sz="1400" dirty="0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9A0F265-A70D-C6D8-6C27-EAE462354D4D}"/>
              </a:ext>
            </a:extLst>
          </p:cNvPr>
          <p:cNvGrpSpPr/>
          <p:nvPr/>
        </p:nvGrpSpPr>
        <p:grpSpPr>
          <a:xfrm>
            <a:off x="9733823" y="710279"/>
            <a:ext cx="1399568" cy="4706584"/>
            <a:chOff x="9784567" y="1567253"/>
            <a:chExt cx="1399568" cy="4706584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F6B3E36-B7AA-0FF4-DC79-0B9A3AD54FAB}"/>
                </a:ext>
              </a:extLst>
            </p:cNvPr>
            <p:cNvSpPr/>
            <p:nvPr/>
          </p:nvSpPr>
          <p:spPr>
            <a:xfrm>
              <a:off x="9784567" y="1567253"/>
              <a:ext cx="413986" cy="4706584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Isosceles Triangle 9">
              <a:extLst>
                <a:ext uri="{FF2B5EF4-FFF2-40B4-BE49-F238E27FC236}">
                  <a16:creationId xmlns:a16="http://schemas.microsoft.com/office/drawing/2014/main" id="{D0F97F60-E9EA-0456-E145-7AFBC9027336}"/>
                </a:ext>
              </a:extLst>
            </p:cNvPr>
            <p:cNvSpPr/>
            <p:nvPr/>
          </p:nvSpPr>
          <p:spPr>
            <a:xfrm rot="3763539">
              <a:off x="10435649" y="2326730"/>
              <a:ext cx="225404" cy="1271569"/>
            </a:xfrm>
            <a:prstGeom prst="triangle">
              <a:avLst/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E4668FF-8F6B-E528-E5A5-57C727FA9F5E}"/>
                </a:ext>
              </a:extLst>
            </p:cNvPr>
            <p:cNvSpPr/>
            <p:nvPr/>
          </p:nvSpPr>
          <p:spPr>
            <a:xfrm>
              <a:off x="9935099" y="162821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C2079B-39BB-878D-707D-C431385E61DD}"/>
                </a:ext>
              </a:extLst>
            </p:cNvPr>
            <p:cNvSpPr/>
            <p:nvPr/>
          </p:nvSpPr>
          <p:spPr>
            <a:xfrm>
              <a:off x="11000363" y="262324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93CC47B-6C74-EA8B-B97A-4C417BE5C58A}"/>
                </a:ext>
              </a:extLst>
            </p:cNvPr>
            <p:cNvSpPr/>
            <p:nvPr/>
          </p:nvSpPr>
          <p:spPr>
            <a:xfrm>
              <a:off x="10034574" y="301906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E492CC-42A9-B078-3944-251FA254E8C0}"/>
                </a:ext>
              </a:extLst>
            </p:cNvPr>
            <p:cNvSpPr/>
            <p:nvPr/>
          </p:nvSpPr>
          <p:spPr>
            <a:xfrm>
              <a:off x="10056123" y="328478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0187D70-52E3-3D56-E5F8-4A0D39BCC7C1}"/>
                </a:ext>
              </a:extLst>
            </p:cNvPr>
            <p:cNvSpPr/>
            <p:nvPr/>
          </p:nvSpPr>
          <p:spPr>
            <a:xfrm>
              <a:off x="10116635" y="51019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102A37D-83F7-C4BC-0206-588C89D1A8B4}"/>
                </a:ext>
              </a:extLst>
            </p:cNvPr>
            <p:cNvSpPr/>
            <p:nvPr/>
          </p:nvSpPr>
          <p:spPr>
            <a:xfrm>
              <a:off x="10762086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B179014-85DE-06E4-1A45-E3F3A9EA5C34}"/>
                </a:ext>
              </a:extLst>
            </p:cNvPr>
            <p:cNvSpPr/>
            <p:nvPr/>
          </p:nvSpPr>
          <p:spPr>
            <a:xfrm>
              <a:off x="10464302" y="28259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6" name="Content Placeholder 14">
            <a:extLst>
              <a:ext uri="{FF2B5EF4-FFF2-40B4-BE49-F238E27FC236}">
                <a16:creationId xmlns:a16="http://schemas.microsoft.com/office/drawing/2014/main" id="{303D7E70-F326-F686-0CE4-12356AC88088}"/>
              </a:ext>
            </a:extLst>
          </p:cNvPr>
          <p:cNvSpPr txBox="1">
            <a:spLocks/>
          </p:cNvSpPr>
          <p:nvPr/>
        </p:nvSpPr>
        <p:spPr>
          <a:xfrm>
            <a:off x="10682316" y="1919652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Lateral growth</a:t>
            </a:r>
            <a:endParaRPr lang="en-GB" sz="1400" dirty="0"/>
          </a:p>
        </p:txBody>
      </p:sp>
      <p:sp>
        <p:nvSpPr>
          <p:cNvPr id="27" name="Content Placeholder 14">
            <a:extLst>
              <a:ext uri="{FF2B5EF4-FFF2-40B4-BE49-F238E27FC236}">
                <a16:creationId xmlns:a16="http://schemas.microsoft.com/office/drawing/2014/main" id="{D8928D55-7561-B8D6-E08E-6C2A1FBBC158}"/>
              </a:ext>
            </a:extLst>
          </p:cNvPr>
          <p:cNvSpPr txBox="1">
            <a:spLocks/>
          </p:cNvSpPr>
          <p:nvPr/>
        </p:nvSpPr>
        <p:spPr>
          <a:xfrm>
            <a:off x="9944850" y="2485099"/>
            <a:ext cx="1233492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Adventitious growth</a:t>
            </a:r>
            <a:endParaRPr lang="en-GB" sz="1400" dirty="0"/>
          </a:p>
        </p:txBody>
      </p:sp>
      <p:sp>
        <p:nvSpPr>
          <p:cNvPr id="28" name="Content Placeholder 14">
            <a:extLst>
              <a:ext uri="{FF2B5EF4-FFF2-40B4-BE49-F238E27FC236}">
                <a16:creationId xmlns:a16="http://schemas.microsoft.com/office/drawing/2014/main" id="{802D12E5-B941-B577-42A3-EF4976DEB272}"/>
              </a:ext>
            </a:extLst>
          </p:cNvPr>
          <p:cNvSpPr txBox="1">
            <a:spLocks/>
          </p:cNvSpPr>
          <p:nvPr/>
        </p:nvSpPr>
        <p:spPr>
          <a:xfrm>
            <a:off x="10085206" y="382788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Epicormic growth</a:t>
            </a:r>
            <a:endParaRPr lang="en-GB" sz="1400" dirty="0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7EA8F0A-1F9C-E86D-F350-87BBAF1EC4DF}"/>
              </a:ext>
            </a:extLst>
          </p:cNvPr>
          <p:cNvCxnSpPr>
            <a:cxnSpLocks/>
          </p:cNvCxnSpPr>
          <p:nvPr/>
        </p:nvCxnSpPr>
        <p:spPr>
          <a:xfrm flipH="1" flipV="1">
            <a:off x="10682316" y="2084487"/>
            <a:ext cx="196346" cy="19307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D86976E-3CF8-60F0-8012-E5F604C0577B}"/>
              </a:ext>
            </a:extLst>
          </p:cNvPr>
          <p:cNvCxnSpPr>
            <a:cxnSpLocks/>
          </p:cNvCxnSpPr>
          <p:nvPr/>
        </p:nvCxnSpPr>
        <p:spPr>
          <a:xfrm flipH="1" flipV="1">
            <a:off x="10087017" y="2352355"/>
            <a:ext cx="474579" cy="294636"/>
          </a:xfrm>
          <a:prstGeom prst="line">
            <a:avLst/>
          </a:prstGeom>
          <a:ln w="57150"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0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The Rules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60090"/>
            <a:ext cx="4849407" cy="4712447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If it’s daft and it works, it’s not daft</a:t>
            </a:r>
          </a:p>
          <a:p>
            <a:pPr lvl="1"/>
            <a:r>
              <a:rPr lang="en-US" dirty="0"/>
              <a:t>We use </a:t>
            </a:r>
            <a:r>
              <a:rPr lang="en-US" dirty="0" err="1"/>
              <a:t>anodised</a:t>
            </a:r>
            <a:r>
              <a:rPr lang="en-US" dirty="0"/>
              <a:t> </a:t>
            </a:r>
            <a:r>
              <a:rPr lang="en-US" dirty="0" err="1"/>
              <a:t>aluminium</a:t>
            </a:r>
            <a:r>
              <a:rPr lang="en-US" dirty="0"/>
              <a:t> wire because it is an easy and attractive way of imitating the effect of gravity on a larger tree</a:t>
            </a:r>
          </a:p>
          <a:p>
            <a:pPr lvl="1"/>
            <a:r>
              <a:rPr lang="en-US" dirty="0"/>
              <a:t>Weights, strings, corks, rubber bands, </a:t>
            </a:r>
            <a:r>
              <a:rPr lang="en-US" dirty="0" err="1"/>
              <a:t>etc</a:t>
            </a:r>
            <a:r>
              <a:rPr lang="en-US" dirty="0"/>
              <a:t> are all completely valid alternatives</a:t>
            </a:r>
          </a:p>
          <a:p>
            <a:pPr>
              <a:buFont typeface="+mj-lt"/>
              <a:buAutoNum type="arabicPeriod"/>
            </a:pPr>
            <a:r>
              <a:rPr lang="en-US" dirty="0"/>
              <a:t>Use the thinnest gauge of wire that will still bend the branch</a:t>
            </a:r>
          </a:p>
          <a:p>
            <a:pPr lvl="1"/>
            <a:r>
              <a:rPr lang="en-US" dirty="0"/>
              <a:t>E.g. if either 2mm and 1.5mm would work, but 1mm wouldn’t, use 1.5mm</a:t>
            </a:r>
          </a:p>
          <a:p>
            <a:pPr>
              <a:buFont typeface="+mj-lt"/>
              <a:buAutoNum type="arabicPeriod"/>
            </a:pPr>
            <a:r>
              <a:rPr lang="en-GB" dirty="0"/>
              <a:t>Always wire two branches together!</a:t>
            </a:r>
          </a:p>
          <a:p>
            <a:pPr lvl="1"/>
            <a:r>
              <a:rPr lang="en-GB" dirty="0"/>
              <a:t>…Or wire a branch to the trunk, or the trunk to the root ball / pot; just don’t try to wire a single branch on its own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9955A3E-9BB8-CF04-1F0F-0B07E30042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55889" y="2034737"/>
            <a:ext cx="4849406" cy="4712448"/>
          </a:xfrm>
        </p:spPr>
        <p:txBody>
          <a:bodyPr>
            <a:normAutofit fontScale="92500" lnSpcReduction="10000"/>
          </a:bodyPr>
          <a:lstStyle/>
          <a:p>
            <a:pPr>
              <a:buFont typeface="+mj-lt"/>
              <a:buAutoNum type="arabicPeriod" startAt="4"/>
            </a:pPr>
            <a:r>
              <a:rPr lang="en-GB" dirty="0"/>
              <a:t>Wire at 45</a:t>
            </a:r>
            <a:r>
              <a:rPr lang="en-GB" dirty="0">
                <a:latin typeface="Trebuchet MS" panose="020B0603020202020204" pitchFamily="34" charset="0"/>
              </a:rPr>
              <a:t>º to the branch / trunk</a:t>
            </a:r>
          </a:p>
          <a:p>
            <a:pPr lvl="1"/>
            <a:r>
              <a:rPr lang="en-US" dirty="0">
                <a:latin typeface="Trebuchet MS" panose="020B0603020202020204" pitchFamily="34" charset="0"/>
              </a:rPr>
              <a:t>Rule of thumb: the wire needs to be the length of branch / trunk to be wired × 1.5</a:t>
            </a:r>
            <a:endParaRPr lang="en-GB" dirty="0">
              <a:latin typeface="Trebuchet MS" panose="020B0603020202020204" pitchFamily="34" charset="0"/>
            </a:endParaRP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The wire is a </a:t>
            </a:r>
            <a:r>
              <a:rPr lang="en-GB" i="1" dirty="0">
                <a:latin typeface="Trebuchet MS" panose="020B0603020202020204" pitchFamily="34" charset="0"/>
              </a:rPr>
              <a:t>cage</a:t>
            </a:r>
            <a:r>
              <a:rPr lang="en-GB" dirty="0">
                <a:latin typeface="Trebuchet MS" panose="020B0603020202020204" pitchFamily="34" charset="0"/>
              </a:rPr>
              <a:t> not a </a:t>
            </a:r>
            <a:r>
              <a:rPr lang="en-GB" i="1" dirty="0">
                <a:latin typeface="Trebuchet MS" panose="020B0603020202020204" pitchFamily="34" charset="0"/>
              </a:rPr>
              <a:t>corset</a:t>
            </a:r>
            <a:endParaRPr lang="en-GB" dirty="0">
              <a:latin typeface="Trebuchet MS" panose="020B0603020202020204" pitchFamily="34" charset="0"/>
            </a:endParaRP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I.e. use as little pressure as possible: the less it digs in on Day 1, the longer you have before it leaves wire-marks on the bark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It’s OK to leave an “open coil” spiral at the end to gently control green growth</a:t>
            </a:r>
          </a:p>
          <a:p>
            <a:pPr>
              <a:buFont typeface="+mj-lt"/>
              <a:buAutoNum type="arabicPeriod" startAt="4"/>
            </a:pPr>
            <a:r>
              <a:rPr lang="en-GB" dirty="0">
                <a:latin typeface="Trebuchet MS" panose="020B0603020202020204" pitchFamily="34" charset="0"/>
              </a:rPr>
              <a:t>Leave wire on for one growth season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Usually 6 months – covering either Spring or Lammas growth - except for some mountain pines which only have one growth flush per year</a:t>
            </a:r>
          </a:p>
          <a:p>
            <a:pPr lvl="1"/>
            <a:r>
              <a:rPr lang="en-GB" dirty="0">
                <a:latin typeface="Trebuchet MS" panose="020B0603020202020204" pitchFamily="34" charset="0"/>
              </a:rPr>
              <a:t>If the branch hasn’t “set” after one flush, you just have to reapply the wire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D76309A4-1912-1632-4F78-8A6D214BB1B6}"/>
              </a:ext>
            </a:extLst>
          </p:cNvPr>
          <p:cNvGrpSpPr/>
          <p:nvPr/>
        </p:nvGrpSpPr>
        <p:grpSpPr>
          <a:xfrm>
            <a:off x="4612873" y="496398"/>
            <a:ext cx="1871797" cy="1211818"/>
            <a:chOff x="4612873" y="496398"/>
            <a:chExt cx="1871797" cy="1211818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342B210-4D34-B578-7B2B-B164603379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2403" y="628219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0754CEA-04CE-9F56-4371-15F650F3D999}"/>
                </a:ext>
              </a:extLst>
            </p:cNvPr>
            <p:cNvCxnSpPr>
              <a:cxnSpLocks/>
            </p:cNvCxnSpPr>
            <p:nvPr/>
          </p:nvCxnSpPr>
          <p:spPr>
            <a:xfrm>
              <a:off x="5083421" y="496989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6E50B41-C842-3BF1-852E-298540F1569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31051" cy="2606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792943-FC7A-D6C5-8FF8-713CE9F631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314" y="496398"/>
              <a:ext cx="28993" cy="21704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7" name="Trapezoid 6">
              <a:extLst>
                <a:ext uri="{FF2B5EF4-FFF2-40B4-BE49-F238E27FC236}">
                  <a16:creationId xmlns:a16="http://schemas.microsoft.com/office/drawing/2014/main" id="{9ADEF51C-C331-F109-79C3-6544D930F150}"/>
                </a:ext>
              </a:extLst>
            </p:cNvPr>
            <p:cNvSpPr/>
            <p:nvPr/>
          </p:nvSpPr>
          <p:spPr>
            <a:xfrm rot="3525542">
              <a:off x="5904045" y="92750"/>
              <a:ext cx="176360" cy="984890"/>
            </a:xfrm>
            <a:prstGeom prst="trapezoid">
              <a:avLst>
                <a:gd name="adj" fmla="val 4056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B2C2D259-3E98-9604-4E8C-00E3B46A5200}"/>
                </a:ext>
              </a:extLst>
            </p:cNvPr>
            <p:cNvSpPr/>
            <p:nvPr/>
          </p:nvSpPr>
          <p:spPr>
            <a:xfrm>
              <a:off x="5366856" y="757909"/>
              <a:ext cx="378066" cy="950307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9C29BD8F-42A6-1CE7-BD18-AA42816CB832}"/>
                </a:ext>
              </a:extLst>
            </p:cNvPr>
            <p:cNvSpPr/>
            <p:nvPr/>
          </p:nvSpPr>
          <p:spPr>
            <a:xfrm rot="18074458" flipH="1">
              <a:off x="5024812" y="93772"/>
              <a:ext cx="176360" cy="1000238"/>
            </a:xfrm>
            <a:prstGeom prst="trapezoid">
              <a:avLst>
                <a:gd name="adj" fmla="val 3832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3B9284C-86E2-97F9-BA0B-FCCC649C06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259" y="888916"/>
              <a:ext cx="378066" cy="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AEFAFF6-FD94-94AE-D144-7D596F78A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12414" y="628219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2EED44E-D601-6DD9-3ABE-6F459BE2ED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16780" y="496989"/>
              <a:ext cx="366641" cy="9298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3EFA209-43A1-F130-5307-508D11439AF4}"/>
                </a:ext>
              </a:extLst>
            </p:cNvPr>
            <p:cNvCxnSpPr>
              <a:cxnSpLocks/>
            </p:cNvCxnSpPr>
            <p:nvPr/>
          </p:nvCxnSpPr>
          <p:spPr>
            <a:xfrm>
              <a:off x="5697274" y="627628"/>
              <a:ext cx="271040" cy="8406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1B16ACD5-8D2E-4223-0ECB-DEFDB62038D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997307" y="496398"/>
              <a:ext cx="399683" cy="935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75" name="Group 74">
            <a:extLst>
              <a:ext uri="{FF2B5EF4-FFF2-40B4-BE49-F238E27FC236}">
                <a16:creationId xmlns:a16="http://schemas.microsoft.com/office/drawing/2014/main" id="{DE1D81F3-5360-DBA3-8DE7-CCE10D7A58F9}"/>
              </a:ext>
            </a:extLst>
          </p:cNvPr>
          <p:cNvGrpSpPr/>
          <p:nvPr/>
        </p:nvGrpSpPr>
        <p:grpSpPr>
          <a:xfrm>
            <a:off x="7201204" y="188746"/>
            <a:ext cx="2532956" cy="1640055"/>
            <a:chOff x="7201204" y="188746"/>
            <a:chExt cx="2532956" cy="1640055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8A745CF-85A5-3801-7015-1B4D850544F5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991812"/>
              <a:ext cx="378066" cy="23038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D879159-5934-0AE8-D1D6-B9F06BA1585F}"/>
                </a:ext>
              </a:extLst>
            </p:cNvPr>
            <p:cNvCxnSpPr>
              <a:cxnSpLocks/>
            </p:cNvCxnSpPr>
            <p:nvPr/>
          </p:nvCxnSpPr>
          <p:spPr>
            <a:xfrm>
              <a:off x="8242472" y="603670"/>
              <a:ext cx="370073" cy="169416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3B8CA4FD-652F-C99B-2C5F-C36236789CFF}"/>
                </a:ext>
              </a:extLst>
            </p:cNvPr>
            <p:cNvCxnSpPr>
              <a:cxnSpLocks/>
            </p:cNvCxnSpPr>
            <p:nvPr/>
          </p:nvCxnSpPr>
          <p:spPr>
            <a:xfrm>
              <a:off x="8089616" y="1212444"/>
              <a:ext cx="134679" cy="23413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C7DDC52-E72E-C88B-7994-2C01BB3E4DD5}"/>
                </a:ext>
              </a:extLst>
            </p:cNvPr>
            <p:cNvCxnSpPr>
              <a:cxnSpLocks/>
            </p:cNvCxnSpPr>
            <p:nvPr/>
          </p:nvCxnSpPr>
          <p:spPr>
            <a:xfrm>
              <a:off x="7681525" y="1107005"/>
              <a:ext cx="253330" cy="27467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6" name="Trapezoid 45">
              <a:extLst>
                <a:ext uri="{FF2B5EF4-FFF2-40B4-BE49-F238E27FC236}">
                  <a16:creationId xmlns:a16="http://schemas.microsoft.com/office/drawing/2014/main" id="{A5143155-7DCD-88DD-18AA-4143FF85F77C}"/>
                </a:ext>
              </a:extLst>
            </p:cNvPr>
            <p:cNvSpPr/>
            <p:nvPr/>
          </p:nvSpPr>
          <p:spPr>
            <a:xfrm rot="16629363" flipH="1">
              <a:off x="7724124" y="650768"/>
              <a:ext cx="212313" cy="1258154"/>
            </a:xfrm>
            <a:prstGeom prst="trapezoid">
              <a:avLst>
                <a:gd name="adj" fmla="val 37911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F76A398-F708-BCE7-B371-96C103B2F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36760" y="1207408"/>
              <a:ext cx="150951" cy="174270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815D4B7-C261-7B1D-3826-2509EC2D835C}"/>
                </a:ext>
              </a:extLst>
            </p:cNvPr>
            <p:cNvCxnSpPr>
              <a:cxnSpLocks/>
            </p:cNvCxnSpPr>
            <p:nvPr/>
          </p:nvCxnSpPr>
          <p:spPr>
            <a:xfrm>
              <a:off x="8620538" y="415529"/>
              <a:ext cx="150951" cy="19621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18045842-1F3E-DDCE-A4F2-AA7401F16AAC}"/>
                </a:ext>
              </a:extLst>
            </p:cNvPr>
            <p:cNvCxnSpPr>
              <a:cxnSpLocks/>
            </p:cNvCxnSpPr>
            <p:nvPr/>
          </p:nvCxnSpPr>
          <p:spPr>
            <a:xfrm>
              <a:off x="8934877" y="412423"/>
              <a:ext cx="170205" cy="13823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43" name="Trapezoid 42">
              <a:extLst>
                <a:ext uri="{FF2B5EF4-FFF2-40B4-BE49-F238E27FC236}">
                  <a16:creationId xmlns:a16="http://schemas.microsoft.com/office/drawing/2014/main" id="{281D1DF8-D0D6-7201-B732-490F61025B6D}"/>
                </a:ext>
              </a:extLst>
            </p:cNvPr>
            <p:cNvSpPr/>
            <p:nvPr/>
          </p:nvSpPr>
          <p:spPr>
            <a:xfrm rot="4970637">
              <a:off x="8998926" y="-152298"/>
              <a:ext cx="212313" cy="1258154"/>
            </a:xfrm>
            <a:prstGeom prst="trapezoid">
              <a:avLst>
                <a:gd name="adj" fmla="val 39244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4" name="Trapezoid 43">
              <a:extLst>
                <a:ext uri="{FF2B5EF4-FFF2-40B4-BE49-F238E27FC236}">
                  <a16:creationId xmlns:a16="http://schemas.microsoft.com/office/drawing/2014/main" id="{F72F51FF-DBB5-AA68-DD08-00D948B06612}"/>
                </a:ext>
              </a:extLst>
            </p:cNvPr>
            <p:cNvSpPr/>
            <p:nvPr/>
          </p:nvSpPr>
          <p:spPr>
            <a:xfrm>
              <a:off x="8242472" y="293083"/>
              <a:ext cx="378066" cy="1535718"/>
            </a:xfrm>
            <a:prstGeom prst="trapezoid">
              <a:avLst>
                <a:gd name="adj" fmla="val 10773"/>
              </a:avLst>
            </a:prstGeom>
            <a:solidFill>
              <a:srgbClr val="C488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3AE44319-7CBA-CB43-CF87-73BBCF0FAD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38662" y="773086"/>
              <a:ext cx="378066" cy="215209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36E2CD89-1A7E-5E96-8D0E-0CAC424680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6451" y="415529"/>
              <a:ext cx="346094" cy="174442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6E4A37E-19E4-3D58-5155-3F3521F759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26486" y="1227252"/>
              <a:ext cx="394052" cy="22148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80287D2-E539-F44A-C307-382B86F9C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773395" y="414457"/>
              <a:ext cx="150951" cy="199211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C565361-CFBB-7620-96DE-F01773191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05082" y="188746"/>
              <a:ext cx="310920" cy="3613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Stress Management</a:t>
            </a:r>
            <a:br>
              <a:rPr lang="en-US" dirty="0"/>
            </a:br>
            <a:r>
              <a:rPr lang="en-US" dirty="0"/>
              <a:t>…</a:t>
            </a:r>
            <a:r>
              <a:rPr lang="en-US" sz="2800" dirty="0"/>
              <a:t>No, I meant for the </a:t>
            </a:r>
            <a:r>
              <a:rPr lang="en-US" sz="2800" i="1" dirty="0"/>
              <a:t>tree</a:t>
            </a:r>
            <a:endParaRPr lang="en-GB" sz="2800" i="1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06A3C-33D2-64DA-8D63-EC5D5FD1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160588"/>
            <a:ext cx="4184035" cy="441502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Sources of water stress</a:t>
            </a:r>
          </a:p>
          <a:p>
            <a:r>
              <a:rPr lang="en-GB" dirty="0"/>
              <a:t>Root pruning</a:t>
            </a:r>
          </a:p>
          <a:p>
            <a:r>
              <a:rPr lang="en-GB" dirty="0"/>
              <a:t>Under-watering</a:t>
            </a:r>
          </a:p>
          <a:p>
            <a:r>
              <a:rPr lang="en-GB" dirty="0"/>
              <a:t>Over-watering / poor drainage </a:t>
            </a:r>
            <a:r>
              <a:rPr lang="en-US" sz="1800" dirty="0"/>
              <a:t>→ root rot</a:t>
            </a:r>
          </a:p>
          <a:p>
            <a:r>
              <a:rPr lang="en-GB" dirty="0"/>
              <a:t>Over-fertilising</a:t>
            </a:r>
          </a:p>
          <a:p>
            <a:r>
              <a:rPr lang="en-GB" dirty="0"/>
              <a:t>Summer</a:t>
            </a:r>
          </a:p>
          <a:p>
            <a:pPr marL="0" indent="0">
              <a:buNone/>
            </a:pPr>
            <a:r>
              <a:rPr lang="en-GB" dirty="0"/>
              <a:t>Sources of wood stress</a:t>
            </a:r>
          </a:p>
          <a:p>
            <a:r>
              <a:rPr lang="en-GB" dirty="0"/>
              <a:t>Heavy removal of green growth</a:t>
            </a:r>
          </a:p>
          <a:p>
            <a:r>
              <a:rPr lang="en-GB" dirty="0"/>
              <a:t>Branch removal past the “collar”</a:t>
            </a:r>
          </a:p>
          <a:p>
            <a:r>
              <a:rPr lang="en-GB" dirty="0"/>
              <a:t>Some kinds of deadwood work</a:t>
            </a:r>
          </a:p>
          <a:p>
            <a:r>
              <a:rPr lang="en-GB" dirty="0"/>
              <a:t>Insect attacks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0FE443-BDB1-E7F4-3BDB-B80CF0AD8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441502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It’s best to space stresses out over as much time as possible – e.g. 1 major stress per tree per growth season</a:t>
            </a:r>
          </a:p>
          <a:p>
            <a:r>
              <a:rPr lang="en-US" dirty="0"/>
              <a:t>Water stress and wood stress are not (necessarily) additive: if you prune the foliage </a:t>
            </a:r>
            <a:r>
              <a:rPr lang="en-US" i="1" dirty="0"/>
              <a:t>and</a:t>
            </a:r>
            <a:r>
              <a:rPr lang="en-US" dirty="0"/>
              <a:t> the root ball, there is less demand for water so less work for the remaining root surface area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Becoming a Bonsai Practitioner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784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Practice, Practice, Practice</a:t>
            </a:r>
            <a:br>
              <a:rPr lang="en-US" dirty="0"/>
            </a:br>
            <a:r>
              <a:rPr lang="en-US" sz="2800" dirty="0"/>
              <a:t>Practice, practice, practice, practice… you get the picture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4"/>
            <a:ext cx="10107207" cy="4854389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n-US" dirty="0"/>
              <a:t>Keep your tree alive and bonsai-</a:t>
            </a:r>
            <a:r>
              <a:rPr lang="en-US" dirty="0" err="1"/>
              <a:t>ish</a:t>
            </a:r>
            <a:endParaRPr lang="en-US" dirty="0"/>
          </a:p>
          <a:p>
            <a:pPr lvl="1"/>
            <a:r>
              <a:rPr lang="en-US" dirty="0"/>
              <a:t>Remember: WATERING!!!</a:t>
            </a:r>
          </a:p>
          <a:p>
            <a:pPr lvl="1"/>
            <a:r>
              <a:rPr lang="en-US" dirty="0"/>
              <a:t>Remove wire in ~6 months</a:t>
            </a:r>
          </a:p>
          <a:p>
            <a:pPr>
              <a:buFont typeface="+mj-lt"/>
              <a:buAutoNum type="arabicPeriod"/>
            </a:pPr>
            <a:r>
              <a:rPr lang="en-US" dirty="0"/>
              <a:t>Find rogue seedlings to “adopt”, and transfer them to pots</a:t>
            </a:r>
          </a:p>
          <a:p>
            <a:pPr lvl="1"/>
            <a:r>
              <a:rPr lang="en-US" i="1" dirty="0"/>
              <a:t>…Without</a:t>
            </a:r>
            <a:r>
              <a:rPr lang="en-US" dirty="0"/>
              <a:t> killing them, I mean</a:t>
            </a:r>
          </a:p>
          <a:p>
            <a:pPr lvl="1"/>
            <a:r>
              <a:rPr lang="en-US" dirty="0"/>
              <a:t>Once you’re sure they won’t die, prune them and gradually move them to smaller / shallower pots</a:t>
            </a:r>
          </a:p>
          <a:p>
            <a:pPr>
              <a:buFont typeface="+mj-lt"/>
              <a:buAutoNum type="arabicPeriod"/>
            </a:pPr>
            <a:r>
              <a:rPr lang="en-US" dirty="0"/>
              <a:t>Start to build a bonsai toolkit</a:t>
            </a:r>
          </a:p>
          <a:p>
            <a:pPr lvl="1"/>
            <a:r>
              <a:rPr lang="en-US" dirty="0"/>
              <a:t>Start with cheap / improvised tools: chopsticks, pliers, wire-cutters, tamper, nail scissors</a:t>
            </a:r>
          </a:p>
          <a:p>
            <a:pPr lvl="1"/>
            <a:r>
              <a:rPr lang="en-US" dirty="0"/>
              <a:t>Consider buying: root shears, straight-edged branch cutter</a:t>
            </a:r>
          </a:p>
          <a:p>
            <a:pPr>
              <a:buFont typeface="+mj-lt"/>
              <a:buAutoNum type="arabicPeriod"/>
            </a:pPr>
            <a:r>
              <a:rPr lang="en-US" dirty="0"/>
              <a:t>Build a collection of pots for all bonsai styles and phases of development</a:t>
            </a:r>
          </a:p>
          <a:p>
            <a:pPr lvl="1"/>
            <a:r>
              <a:rPr lang="en-US" dirty="0"/>
              <a:t>Make your own – e.g. with crockery and a diamond tile hole saw</a:t>
            </a:r>
          </a:p>
          <a:p>
            <a:pPr>
              <a:buFont typeface="+mj-lt"/>
              <a:buAutoNum type="arabicPeriod"/>
            </a:pPr>
            <a:r>
              <a:rPr lang="en-GB" dirty="0"/>
              <a:t>Contemplate trees in nature</a:t>
            </a:r>
          </a:p>
          <a:p>
            <a:pPr lvl="1"/>
            <a:r>
              <a:rPr lang="en-GB" dirty="0"/>
              <a:t>What principles do they reflect, and how did they get that way??</a:t>
            </a:r>
          </a:p>
        </p:txBody>
      </p:sp>
    </p:spTree>
    <p:extLst>
      <p:ext uri="{BB962C8B-B14F-4D97-AF65-F5344CB8AC3E}">
        <p14:creationId xmlns:p14="http://schemas.microsoft.com/office/powerpoint/2010/main" val="42022789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 From Others </a:t>
            </a:r>
            <a:br>
              <a:rPr lang="en-US" dirty="0"/>
            </a:br>
            <a:r>
              <a:rPr lang="en-US" sz="2800" dirty="0"/>
              <a:t>Apart from yours truly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Buy a book</a:t>
            </a:r>
          </a:p>
          <a:p>
            <a:pPr lvl="1"/>
            <a:r>
              <a:rPr lang="en-US" dirty="0"/>
              <a:t>I like the DK Bonsai book: https://www.dk.com/uk/book/9781409344087-bonsai/</a:t>
            </a:r>
          </a:p>
          <a:p>
            <a:pPr>
              <a:buFont typeface="+mj-lt"/>
              <a:buAutoNum type="arabicPeriod"/>
            </a:pPr>
            <a:r>
              <a:rPr lang="en-US" dirty="0"/>
              <a:t>UK Bonsai Association: https://www.ukbonsaiassoc.org</a:t>
            </a:r>
          </a:p>
          <a:p>
            <a:pPr>
              <a:buFont typeface="+mj-lt"/>
              <a:buAutoNum type="arabicPeriod"/>
            </a:pPr>
            <a:r>
              <a:rPr lang="en-US" dirty="0"/>
              <a:t>Local clubs</a:t>
            </a:r>
          </a:p>
          <a:p>
            <a:pPr lvl="1"/>
            <a:r>
              <a:rPr lang="en-US" dirty="0"/>
              <a:t>Currently none in central London, but several out in the suburbs</a:t>
            </a:r>
          </a:p>
          <a:p>
            <a:pPr lvl="1"/>
            <a:r>
              <a:rPr lang="en-US" dirty="0"/>
              <a:t>The UKBA site has a very complete list (albeit not the easiest to search)</a:t>
            </a:r>
          </a:p>
          <a:p>
            <a:pPr>
              <a:buFont typeface="+mj-lt"/>
              <a:buAutoNum type="arabicPeriod"/>
            </a:pPr>
            <a:r>
              <a:rPr lang="en-US" dirty="0"/>
              <a:t>Bonsai shows and car boot sales</a:t>
            </a:r>
          </a:p>
          <a:p>
            <a:pPr lvl="1"/>
            <a:r>
              <a:rPr lang="en-US" dirty="0"/>
              <a:t>Again: the UKBA has a calendar</a:t>
            </a:r>
          </a:p>
          <a:p>
            <a:pPr lvl="1"/>
            <a:r>
              <a:rPr lang="en-US" dirty="0"/>
              <a:t>Again: none in central London, but some in Twickenham, Bracknell, Kent…</a:t>
            </a:r>
          </a:p>
          <a:p>
            <a:pPr>
              <a:buFont typeface="+mj-lt"/>
              <a:buAutoNum type="arabicPeriod"/>
            </a:pPr>
            <a:r>
              <a:rPr lang="en-US" dirty="0" err="1"/>
              <a:t>Youtube</a:t>
            </a:r>
            <a:endParaRPr lang="en-US" dirty="0"/>
          </a:p>
          <a:p>
            <a:pPr lvl="1"/>
            <a:r>
              <a:rPr lang="en-US" dirty="0"/>
              <a:t>Channels: </a:t>
            </a:r>
            <a:r>
              <a:rPr lang="en-US" dirty="0" err="1"/>
              <a:t>Mă-Kè</a:t>
            </a:r>
            <a:r>
              <a:rPr lang="en-US" dirty="0"/>
              <a:t> Bonsai, Herons Bonsai, </a:t>
            </a:r>
            <a:r>
              <a:rPr lang="en-US" dirty="0" err="1"/>
              <a:t>Bonsaify</a:t>
            </a:r>
            <a:r>
              <a:rPr lang="en-US" dirty="0"/>
              <a:t>, Notion Bonsai, Bonsai Empire, …</a:t>
            </a:r>
          </a:p>
          <a:p>
            <a:pPr>
              <a:buFont typeface="+mj-lt"/>
              <a:buAutoNum type="arabicPeriod"/>
            </a:pPr>
            <a:r>
              <a:rPr lang="en-US" dirty="0"/>
              <a:t>Drop me an email! alex@nemeta.co.uk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843497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Be aware of the history and culture of bonsai</a:t>
            </a:r>
          </a:p>
          <a:p>
            <a:r>
              <a:rPr lang="en-US" dirty="0"/>
              <a:t>Understand 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Practical component</a:t>
            </a:r>
          </a:p>
          <a:p>
            <a:r>
              <a:rPr lang="en-GB" dirty="0"/>
              <a:t>Potting the prepared tree</a:t>
            </a:r>
          </a:p>
          <a:p>
            <a:r>
              <a:rPr lang="en-GB" dirty="0"/>
              <a:t>Pruning for bulk, congestion and taper</a:t>
            </a:r>
          </a:p>
          <a:p>
            <a:r>
              <a:rPr lang="en-GB" dirty="0"/>
              <a:t>Wiring for shape</a:t>
            </a:r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 step-by-step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2003977"/>
            <a:ext cx="4184035" cy="482712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2030872"/>
            <a:ext cx="4793618" cy="4827128"/>
          </a:xfrm>
        </p:spPr>
        <p:txBody>
          <a:bodyPr>
            <a:normAutofit lnSpcReduction="10000"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388A698-1B8F-B677-8398-81A09942F302}"/>
              </a:ext>
            </a:extLst>
          </p:cNvPr>
          <p:cNvGrpSpPr/>
          <p:nvPr/>
        </p:nvGrpSpPr>
        <p:grpSpPr>
          <a:xfrm>
            <a:off x="9827929" y="2363990"/>
            <a:ext cx="1030866" cy="1351658"/>
            <a:chOff x="8039533" y="461124"/>
            <a:chExt cx="1030866" cy="1351658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96EC410-6382-2278-6BC8-379809AED5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670890" y="1105663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64AB5A-2961-F3BA-71E5-992EC86222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9047" y="97727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B28ACB9E-2DC2-6D77-D4B3-7039D5E305AB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97207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ACB198F4-23D6-438B-6134-B77D58088B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46631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95A00C-7353-F6C4-1D2D-E23F06B8892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461124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569753-E957-CB17-3263-D4DB191DE7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589517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809435-49A5-52AD-076A-9BB385F47C6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594712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49D662-44A7-A51B-320A-F15042DDCA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714614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4394438-38CE-B736-B576-A1BA2D9BEA58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709419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5788213-C586-97C6-A3DC-8EE745AA5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53723" y="837812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7EE0124-D309-EF76-8581-20BEDBB15570}"/>
                </a:ext>
              </a:extLst>
            </p:cNvPr>
            <p:cNvCxnSpPr>
              <a:cxnSpLocks/>
            </p:cNvCxnSpPr>
            <p:nvPr/>
          </p:nvCxnSpPr>
          <p:spPr>
            <a:xfrm>
              <a:off x="8953723" y="843007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5583E3F5-A0E3-7530-3544-C4EB3E8CEE13}"/>
                </a:ext>
              </a:extLst>
            </p:cNvPr>
            <p:cNvCxnSpPr>
              <a:cxnSpLocks/>
            </p:cNvCxnSpPr>
            <p:nvPr/>
          </p:nvCxnSpPr>
          <p:spPr>
            <a:xfrm>
              <a:off x="8039533" y="1556548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23AF4AA-7DC4-0624-177B-7A07A2CCCB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8700194" y="1497104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70664D4D-8A63-A248-C074-06C61DCCF09C}"/>
                </a:ext>
              </a:extLst>
            </p:cNvPr>
            <p:cNvCxnSpPr>
              <a:cxnSpLocks/>
            </p:cNvCxnSpPr>
            <p:nvPr/>
          </p:nvCxnSpPr>
          <p:spPr>
            <a:xfrm>
              <a:off x="8959047" y="1100991"/>
              <a:ext cx="56826" cy="80434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DE3BE-6070-E7E6-A0DE-32C76DAB1A52}"/>
              </a:ext>
            </a:extLst>
          </p:cNvPr>
          <p:cNvGrpSpPr/>
          <p:nvPr/>
        </p:nvGrpSpPr>
        <p:grpSpPr>
          <a:xfrm>
            <a:off x="9413203" y="4385879"/>
            <a:ext cx="1385604" cy="768424"/>
            <a:chOff x="9978711" y="418145"/>
            <a:chExt cx="1385604" cy="768424"/>
          </a:xfrm>
        </p:grpSpPr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75FD03C-461E-22B9-9B74-069B83E4BF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23823" y="934291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BC6C5F56-C05E-23FE-D398-C82B33703B5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823" y="929096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DC2E5AE8-D5FE-D8A9-7E1D-2A0A71DFF4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42334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B4F20D2-E942-BB86-131E-DA5630B626D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41814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417EBE58-5E45-4713-088F-2F8775FAA8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54653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8F6A03E-B52A-BB49-4B7E-712FC94DAAA3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55173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069F7847-1340-8F6D-6DC3-EC23B6199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67163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A6886420-000E-2CB7-AE3C-78B6688C52FF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66644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39DE52C7-2A2A-54AA-E0A1-F6BE7756FC8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7948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904068AF-3AD1-A893-5F24-81DE6E8558BA}"/>
                </a:ext>
              </a:extLst>
            </p:cNvPr>
            <p:cNvCxnSpPr>
              <a:cxnSpLocks/>
            </p:cNvCxnSpPr>
            <p:nvPr/>
          </p:nvCxnSpPr>
          <p:spPr>
            <a:xfrm>
              <a:off x="10618499" y="80002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B47A112-A610-3D05-0D21-294880DAEE66}"/>
                </a:ext>
              </a:extLst>
            </p:cNvPr>
            <p:cNvCxnSpPr>
              <a:cxnSpLocks/>
            </p:cNvCxnSpPr>
            <p:nvPr/>
          </p:nvCxnSpPr>
          <p:spPr>
            <a:xfrm>
              <a:off x="9978711" y="1183972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01B64A1-AE15-C51C-0A78-4FDE00F68500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10732958" y="1177391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77CE0D85-3B97-C573-513E-5C3378285C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618499" y="105793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8BED534-07A4-E01C-F8C6-3BBF34E94702}"/>
                </a:ext>
              </a:extLst>
            </p:cNvPr>
            <p:cNvCxnSpPr>
              <a:cxnSpLocks/>
            </p:cNvCxnSpPr>
            <p:nvPr/>
          </p:nvCxnSpPr>
          <p:spPr>
            <a:xfrm>
              <a:off x="10623419" y="1057489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6AEBBF43-3DE4-BA02-F559-B50D47623293}"/>
              </a:ext>
            </a:extLst>
          </p:cNvPr>
          <p:cNvSpPr txBox="1">
            <a:spLocks/>
          </p:cNvSpPr>
          <p:nvPr/>
        </p:nvSpPr>
        <p:spPr>
          <a:xfrm>
            <a:off x="10592041" y="184513"/>
            <a:ext cx="779400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</a:t>
            </a:r>
            <a:endParaRPr lang="en-GB" sz="4800" dirty="0"/>
          </a:p>
        </p:txBody>
      </p:sp>
      <p:sp>
        <p:nvSpPr>
          <p:cNvPr id="84" name="Content Placeholder 14">
            <a:extLst>
              <a:ext uri="{FF2B5EF4-FFF2-40B4-BE49-F238E27FC236}">
                <a16:creationId xmlns:a16="http://schemas.microsoft.com/office/drawing/2014/main" id="{829A34D9-FAAB-E6B2-51AD-C5AE2ED45D35}"/>
              </a:ext>
            </a:extLst>
          </p:cNvPr>
          <p:cNvSpPr txBox="1">
            <a:spLocks/>
          </p:cNvSpPr>
          <p:nvPr/>
        </p:nvSpPr>
        <p:spPr>
          <a:xfrm>
            <a:off x="10203071" y="4024328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85" name="Content Placeholder 14">
            <a:extLst>
              <a:ext uri="{FF2B5EF4-FFF2-40B4-BE49-F238E27FC236}">
                <a16:creationId xmlns:a16="http://schemas.microsoft.com/office/drawing/2014/main" id="{36133E30-870D-42DA-4C7A-8C63BBB627D2}"/>
              </a:ext>
            </a:extLst>
          </p:cNvPr>
          <p:cNvSpPr txBox="1">
            <a:spLocks/>
          </p:cNvSpPr>
          <p:nvPr/>
        </p:nvSpPr>
        <p:spPr>
          <a:xfrm>
            <a:off x="9918000" y="2096153"/>
            <a:ext cx="720457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4800" dirty="0">
                <a:sym typeface="Wingdings" panose="05000000000000000000" pitchFamily="2" charset="2"/>
              </a:rPr>
              <a:t></a:t>
            </a:r>
            <a:endParaRPr lang="en-GB" sz="4800" dirty="0"/>
          </a:p>
        </p:txBody>
      </p:sp>
      <p:sp>
        <p:nvSpPr>
          <p:cNvPr id="91" name="Content Placeholder 14">
            <a:extLst>
              <a:ext uri="{FF2B5EF4-FFF2-40B4-BE49-F238E27FC236}">
                <a16:creationId xmlns:a16="http://schemas.microsoft.com/office/drawing/2014/main" id="{9827E5BC-9E9B-2649-3F93-4350DF1BBD74}"/>
              </a:ext>
            </a:extLst>
          </p:cNvPr>
          <p:cNvSpPr txBox="1">
            <a:spLocks/>
          </p:cNvSpPr>
          <p:nvPr/>
        </p:nvSpPr>
        <p:spPr>
          <a:xfrm>
            <a:off x="9661002" y="2575899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sp>
        <p:nvSpPr>
          <p:cNvPr id="92" name="Content Placeholder 14">
            <a:extLst>
              <a:ext uri="{FF2B5EF4-FFF2-40B4-BE49-F238E27FC236}">
                <a16:creationId xmlns:a16="http://schemas.microsoft.com/office/drawing/2014/main" id="{90E3E99F-275C-53D4-CCFE-51936BAC5830}"/>
              </a:ext>
            </a:extLst>
          </p:cNvPr>
          <p:cNvSpPr txBox="1">
            <a:spLocks/>
          </p:cNvSpPr>
          <p:nvPr/>
        </p:nvSpPr>
        <p:spPr>
          <a:xfrm>
            <a:off x="10106037" y="4445820"/>
            <a:ext cx="1070011" cy="7830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Prone to snapping!</a:t>
            </a:r>
            <a:endParaRPr lang="en-GB" sz="1400" dirty="0"/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30D3693-DA29-88FB-0B3D-1BCA34BE6D28}"/>
              </a:ext>
            </a:extLst>
          </p:cNvPr>
          <p:cNvGrpSpPr/>
          <p:nvPr/>
        </p:nvGrpSpPr>
        <p:grpSpPr>
          <a:xfrm>
            <a:off x="9036026" y="280181"/>
            <a:ext cx="2151401" cy="1573895"/>
            <a:chOff x="5482687" y="265988"/>
            <a:chExt cx="2151401" cy="1573895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A08A7AE-71FD-74E8-30B5-F2B23C5006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16931" y="1058429"/>
              <a:ext cx="399509" cy="450885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1680F51-9233-1062-44B6-DD5EA8BFDA5C}"/>
                </a:ext>
              </a:extLst>
            </p:cNvPr>
            <p:cNvCxnSpPr>
              <a:cxnSpLocks/>
            </p:cNvCxnSpPr>
            <p:nvPr/>
          </p:nvCxnSpPr>
          <p:spPr>
            <a:xfrm>
              <a:off x="6610283" y="1058429"/>
              <a:ext cx="392448" cy="45608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0AA6F68-6BF7-5F51-2A65-3C574D9717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05088" y="930036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7A37A6E-F7A8-2AB7-2EB4-B9E5744C4D28}"/>
                </a:ext>
              </a:extLst>
            </p:cNvPr>
            <p:cNvCxnSpPr>
              <a:cxnSpLocks/>
            </p:cNvCxnSpPr>
            <p:nvPr/>
          </p:nvCxnSpPr>
          <p:spPr>
            <a:xfrm>
              <a:off x="6605088" y="924841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4D610C1-037E-6882-A44B-235EDE2722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419085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E7705B-BE8E-CD75-70B2-B7FF1BAAD06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413890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D97B54-FDE0-15C8-A226-197DA1D6FE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542283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2EA44C5-EFD8-0B30-D5B7-D0B866EE3551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547478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EEF653A-A3F6-0603-BCF5-11786E9C25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667380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40B9832-5B15-3557-95B7-02263AF5A8A2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662185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5C98D3B-FB97-2CED-889A-D5340C9F22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599764" y="790578"/>
              <a:ext cx="106028" cy="128393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5D5473C8-7A8C-06CB-518D-7DD49D34467B}"/>
                </a:ext>
              </a:extLst>
            </p:cNvPr>
            <p:cNvCxnSpPr>
              <a:cxnSpLocks/>
            </p:cNvCxnSpPr>
            <p:nvPr/>
          </p:nvCxnSpPr>
          <p:spPr>
            <a:xfrm>
              <a:off x="6599764" y="795773"/>
              <a:ext cx="106028" cy="123198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99DC6D1-9D89-5ED9-DBAB-0DAF6F31163F}"/>
                </a:ext>
              </a:extLst>
            </p:cNvPr>
            <p:cNvCxnSpPr>
              <a:cxnSpLocks/>
            </p:cNvCxnSpPr>
            <p:nvPr/>
          </p:nvCxnSpPr>
          <p:spPr>
            <a:xfrm>
              <a:off x="5685574" y="1509314"/>
              <a:ext cx="631357" cy="2597"/>
            </a:xfrm>
            <a:prstGeom prst="line">
              <a:avLst/>
            </a:prstGeom>
            <a:ln w="50800">
              <a:solidFill>
                <a:schemeClr val="accent3"/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9A80AD-D6BD-653D-76E1-31A188E1160F}"/>
                </a:ext>
              </a:extLst>
            </p:cNvPr>
            <p:cNvCxnSpPr>
              <a:cxnSpLocks/>
            </p:cNvCxnSpPr>
            <p:nvPr/>
          </p:nvCxnSpPr>
          <p:spPr>
            <a:xfrm>
              <a:off x="7002731" y="1515935"/>
              <a:ext cx="631357" cy="0"/>
            </a:xfrm>
            <a:prstGeom prst="line">
              <a:avLst/>
            </a:prstGeom>
            <a:ln w="50800">
              <a:solidFill>
                <a:schemeClr val="accent3">
                  <a:lumMod val="50000"/>
                </a:schemeClr>
              </a:solidFill>
            </a:ln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29D8696-F002-A6D9-E19F-EC18A2B45CA4}"/>
                </a:ext>
              </a:extLst>
            </p:cNvPr>
            <p:cNvSpPr/>
            <p:nvPr/>
          </p:nvSpPr>
          <p:spPr>
            <a:xfrm>
              <a:off x="5932468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35DBC28-D8E0-FF72-60C2-129C7922EE19}"/>
                </a:ext>
              </a:extLst>
            </p:cNvPr>
            <p:cNvSpPr/>
            <p:nvPr/>
          </p:nvSpPr>
          <p:spPr>
            <a:xfrm>
              <a:off x="6963032" y="1053234"/>
              <a:ext cx="452004" cy="355944"/>
            </a:xfrm>
            <a:prstGeom prst="ellipse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80396236-D399-B238-3840-B36582C2DB32}"/>
                </a:ext>
              </a:extLst>
            </p:cNvPr>
            <p:cNvSpPr/>
            <p:nvPr/>
          </p:nvSpPr>
          <p:spPr>
            <a:xfrm rot="3653847">
              <a:off x="6101579" y="1259583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D88DE27-3A4D-2E66-FCEA-CE27B7F452FE}"/>
                </a:ext>
              </a:extLst>
            </p:cNvPr>
            <p:cNvSpPr/>
            <p:nvPr/>
          </p:nvSpPr>
          <p:spPr>
            <a:xfrm rot="16200000" flipV="1">
              <a:off x="6703163" y="301157"/>
              <a:ext cx="243140" cy="172801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C49A236D-BA21-9B2E-9E86-C7FA0DE60597}"/>
                </a:ext>
              </a:extLst>
            </p:cNvPr>
            <p:cNvCxnSpPr/>
            <p:nvPr/>
          </p:nvCxnSpPr>
          <p:spPr>
            <a:xfrm flipH="1">
              <a:off x="6648385" y="1171849"/>
              <a:ext cx="14774" cy="66803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8" name="Arrow: Right 87">
              <a:extLst>
                <a:ext uri="{FF2B5EF4-FFF2-40B4-BE49-F238E27FC236}">
                  <a16:creationId xmlns:a16="http://schemas.microsoft.com/office/drawing/2014/main" id="{F8473AB6-8396-D456-63CF-0673E698F1AE}"/>
                </a:ext>
              </a:extLst>
            </p:cNvPr>
            <p:cNvSpPr/>
            <p:nvPr/>
          </p:nvSpPr>
          <p:spPr>
            <a:xfrm rot="17946153" flipH="1">
              <a:off x="6962441" y="1267198"/>
              <a:ext cx="272997" cy="173252"/>
            </a:xfrm>
            <a:prstGeom prst="rightArrow">
              <a:avLst>
                <a:gd name="adj1" fmla="val 38550"/>
                <a:gd name="adj2" fmla="val 27100"/>
              </a:avLst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0" name="Block Arc 89">
              <a:extLst>
                <a:ext uri="{FF2B5EF4-FFF2-40B4-BE49-F238E27FC236}">
                  <a16:creationId xmlns:a16="http://schemas.microsoft.com/office/drawing/2014/main" id="{62007DC9-1451-BCDC-BDE2-BB84BDFBD64F}"/>
                </a:ext>
              </a:extLst>
            </p:cNvPr>
            <p:cNvSpPr/>
            <p:nvPr/>
          </p:nvSpPr>
          <p:spPr>
            <a:xfrm flipV="1">
              <a:off x="6353610" y="815879"/>
              <a:ext cx="619097" cy="619097"/>
            </a:xfrm>
            <a:prstGeom prst="blockArc">
              <a:avLst>
                <a:gd name="adj1" fmla="val 14017464"/>
                <a:gd name="adj2" fmla="val 18461169"/>
                <a:gd name="adj3" fmla="val 0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3" name="Content Placeholder 14">
              <a:extLst>
                <a:ext uri="{FF2B5EF4-FFF2-40B4-BE49-F238E27FC236}">
                  <a16:creationId xmlns:a16="http://schemas.microsoft.com/office/drawing/2014/main" id="{1FA3939F-35E2-287B-9B2B-42C59C6039E8}"/>
                </a:ext>
              </a:extLst>
            </p:cNvPr>
            <p:cNvSpPr txBox="1">
              <a:spLocks/>
            </p:cNvSpPr>
            <p:nvPr/>
          </p:nvSpPr>
          <p:spPr>
            <a:xfrm>
              <a:off x="5482687" y="752490"/>
              <a:ext cx="1070011" cy="362591"/>
            </a:xfrm>
            <a:prstGeom prst="rect">
              <a:avLst/>
            </a:prstGeom>
          </p:spPr>
          <p:txBody>
            <a:bodyPr vert="horz" lIns="91440" tIns="45720" rIns="91440" bIns="45720" rtlCol="0" anchor="ctr">
              <a:normAutofit/>
            </a:bodyPr>
            <a:lstStyle>
              <a:lvl1pPr marL="342900" indent="-3429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8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6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4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Char char=""/>
                <a:defRPr sz="1200" kern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400" dirty="0"/>
                <a:t>fingers</a:t>
              </a:r>
              <a:endParaRPr lang="en-GB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entagon 35">
            <a:extLst>
              <a:ext uri="{FF2B5EF4-FFF2-40B4-BE49-F238E27FC236}">
                <a16:creationId xmlns:a16="http://schemas.microsoft.com/office/drawing/2014/main" id="{C53C465C-E89A-7AF3-7F3B-DCADDE1359B0}"/>
              </a:ext>
            </a:extLst>
          </p:cNvPr>
          <p:cNvSpPr/>
          <p:nvPr/>
        </p:nvSpPr>
        <p:spPr>
          <a:xfrm>
            <a:off x="1806030" y="3362113"/>
            <a:ext cx="151649" cy="159316"/>
          </a:xfrm>
          <a:prstGeom prst="pentagon">
            <a:avLst/>
          </a:prstGeom>
          <a:solidFill>
            <a:srgbClr val="4E5F3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Pentagon 36">
            <a:extLst>
              <a:ext uri="{FF2B5EF4-FFF2-40B4-BE49-F238E27FC236}">
                <a16:creationId xmlns:a16="http://schemas.microsoft.com/office/drawing/2014/main" id="{76FF5051-DEBD-AECB-F8A5-74646C887746}"/>
              </a:ext>
            </a:extLst>
          </p:cNvPr>
          <p:cNvSpPr/>
          <p:nvPr/>
        </p:nvSpPr>
        <p:spPr>
          <a:xfrm rot="1319334">
            <a:off x="1910985" y="3327896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Pentagon 37">
            <a:extLst>
              <a:ext uri="{FF2B5EF4-FFF2-40B4-BE49-F238E27FC236}">
                <a16:creationId xmlns:a16="http://schemas.microsoft.com/office/drawing/2014/main" id="{37937DA1-1921-39C1-5D4C-344DB3ADCF6A}"/>
              </a:ext>
            </a:extLst>
          </p:cNvPr>
          <p:cNvSpPr/>
          <p:nvPr/>
        </p:nvSpPr>
        <p:spPr>
          <a:xfrm rot="676979">
            <a:off x="2030453" y="3360898"/>
            <a:ext cx="151649" cy="159316"/>
          </a:xfrm>
          <a:prstGeom prst="pentagon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E86FD01-352E-4B79-4995-BE6631C0AA7D}"/>
              </a:ext>
            </a:extLst>
          </p:cNvPr>
          <p:cNvSpPr/>
          <p:nvPr/>
        </p:nvSpPr>
        <p:spPr>
          <a:xfrm>
            <a:off x="3351568" y="3109015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691E47-2641-D59C-9C09-FC2458E2C8D4}"/>
              </a:ext>
            </a:extLst>
          </p:cNvPr>
          <p:cNvSpPr/>
          <p:nvPr/>
        </p:nvSpPr>
        <p:spPr>
          <a:xfrm>
            <a:off x="1960282" y="3113742"/>
            <a:ext cx="412377" cy="102591"/>
          </a:xfrm>
          <a:prstGeom prst="rect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E07E75B2-92A3-0846-F602-094528681DB8}"/>
              </a:ext>
            </a:extLst>
          </p:cNvPr>
          <p:cNvSpPr/>
          <p:nvPr/>
        </p:nvSpPr>
        <p:spPr>
          <a:xfrm>
            <a:off x="1353610" y="2102435"/>
            <a:ext cx="2921653" cy="873067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rapezoid 8">
            <a:extLst>
              <a:ext uri="{FF2B5EF4-FFF2-40B4-BE49-F238E27FC236}">
                <a16:creationId xmlns:a16="http://schemas.microsoft.com/office/drawing/2014/main" id="{0CB8ACAE-042F-7B14-69E1-BB2A74B28DC5}"/>
              </a:ext>
            </a:extLst>
          </p:cNvPr>
          <p:cNvSpPr/>
          <p:nvPr/>
        </p:nvSpPr>
        <p:spPr>
          <a:xfrm flipV="1">
            <a:off x="2148792" y="2650321"/>
            <a:ext cx="1376161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A981887C-D465-26A8-9E73-30F8FF6FEF42}"/>
              </a:ext>
            </a:extLst>
          </p:cNvPr>
          <p:cNvSpPr/>
          <p:nvPr/>
        </p:nvSpPr>
        <p:spPr>
          <a:xfrm>
            <a:off x="1797628" y="2102435"/>
            <a:ext cx="2033618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4B3AADB7-038E-90B5-54EE-0094F6A998B0}"/>
              </a:ext>
            </a:extLst>
          </p:cNvPr>
          <p:cNvSpPr/>
          <p:nvPr/>
        </p:nvSpPr>
        <p:spPr>
          <a:xfrm flipV="1">
            <a:off x="1645118" y="3423949"/>
            <a:ext cx="2338636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D278BA5-8254-8945-E60F-C2203D50C465}"/>
              </a:ext>
            </a:extLst>
          </p:cNvPr>
          <p:cNvCxnSpPr>
            <a:cxnSpLocks/>
          </p:cNvCxnSpPr>
          <p:nvPr/>
        </p:nvCxnSpPr>
        <p:spPr>
          <a:xfrm flipV="1">
            <a:off x="2372659" y="3187918"/>
            <a:ext cx="999191" cy="185885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8A8DDB7-BB56-036B-328A-85DC17EE6523}"/>
              </a:ext>
            </a:extLst>
          </p:cNvPr>
          <p:cNvCxnSpPr>
            <a:cxnSpLocks/>
          </p:cNvCxnSpPr>
          <p:nvPr/>
        </p:nvCxnSpPr>
        <p:spPr>
          <a:xfrm flipV="1">
            <a:off x="2314575" y="2975502"/>
            <a:ext cx="1103966" cy="240831"/>
          </a:xfrm>
          <a:prstGeom prst="line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E16A06E-C831-DAAF-7B1D-7CB7CF33AAC9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190750" y="3039484"/>
            <a:ext cx="68392" cy="52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11DD2B7-6A06-56A5-FCC7-8BA985DF1E57}"/>
              </a:ext>
            </a:extLst>
          </p:cNvPr>
          <p:cNvCxnSpPr>
            <a:cxnSpLocks/>
          </p:cNvCxnSpPr>
          <p:nvPr/>
        </p:nvCxnSpPr>
        <p:spPr>
          <a:xfrm>
            <a:off x="2166470" y="3090500"/>
            <a:ext cx="92672" cy="39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9ADAECB4-2E0D-7990-A548-D6501460C620}"/>
              </a:ext>
            </a:extLst>
          </p:cNvPr>
          <p:cNvCxnSpPr>
            <a:cxnSpLocks/>
          </p:cNvCxnSpPr>
          <p:nvPr/>
        </p:nvCxnSpPr>
        <p:spPr>
          <a:xfrm flipH="1">
            <a:off x="2208163" y="3211606"/>
            <a:ext cx="78729" cy="9119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&quot;Not Allowed&quot; Symbol 12">
            <a:extLst>
              <a:ext uri="{FF2B5EF4-FFF2-40B4-BE49-F238E27FC236}">
                <a16:creationId xmlns:a16="http://schemas.microsoft.com/office/drawing/2014/main" id="{C2DD34AB-EA13-3345-1614-23DB9C23D066}"/>
              </a:ext>
            </a:extLst>
          </p:cNvPr>
          <p:cNvSpPr/>
          <p:nvPr/>
        </p:nvSpPr>
        <p:spPr>
          <a:xfrm>
            <a:off x="1332038" y="1701952"/>
            <a:ext cx="2943225" cy="2675064"/>
          </a:xfrm>
          <a:prstGeom prst="noSmoking">
            <a:avLst>
              <a:gd name="adj" fmla="val 7051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A9496C1-991B-312C-0031-96670D7474D6}"/>
              </a:ext>
            </a:extLst>
          </p:cNvPr>
          <p:cNvSpPr/>
          <p:nvPr/>
        </p:nvSpPr>
        <p:spPr>
          <a:xfrm>
            <a:off x="1112251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A14DA106-6BF0-F94B-67FD-60FB7426E165}"/>
              </a:ext>
            </a:extLst>
          </p:cNvPr>
          <p:cNvSpPr/>
          <p:nvPr/>
        </p:nvSpPr>
        <p:spPr>
          <a:xfrm flipH="1">
            <a:off x="3403940" y="2791770"/>
            <a:ext cx="1152832" cy="474358"/>
          </a:xfrm>
          <a:prstGeom prst="triangle">
            <a:avLst>
              <a:gd name="adj" fmla="val 416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79047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358191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623921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6261497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3615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60134</TotalTime>
  <Words>1780</Words>
  <Application>Microsoft Office PowerPoint</Application>
  <PresentationFormat>Widescreen</PresentationFormat>
  <Paragraphs>294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Art &amp; Science </vt:lpstr>
      <vt:lpstr>Authenticity &amp; Drama</vt:lpstr>
      <vt:lpstr>Drama &amp; Perspective What makes a tree stand out?</vt:lpstr>
      <vt:lpstr>Flaws What gives the game away?</vt:lpstr>
      <vt:lpstr>Bonsai Styles The most common four of… thirty?  Really?!?</vt:lpstr>
      <vt:lpstr>Pragmatism 2</vt:lpstr>
      <vt:lpstr>Bonsai Lifecycle </vt:lpstr>
      <vt:lpstr>Pruning Broadleaf Trees Playing On Easy Mode</vt:lpstr>
      <vt:lpstr>Pruning Conifers Getting trickier</vt:lpstr>
      <vt:lpstr>Wiring The Rules</vt:lpstr>
      <vt:lpstr>Stress Management …No, I meant for the tree</vt:lpstr>
      <vt:lpstr>Next Steps</vt:lpstr>
      <vt:lpstr>Practice, Practice, Practice Practice, practice, practice, practice… you get the picture</vt:lpstr>
      <vt:lpstr>Learn From Others  Apart from yours truly</vt:lpstr>
      <vt:lpstr>Thanks For Attending!</vt:lpstr>
      <vt:lpstr>Appendices</vt:lpstr>
      <vt:lpstr>Woody Plants: A Family Tree Evolution From A Bonsai Pruner’s Perspective</vt:lpstr>
      <vt:lpstr>Repotting step-by-step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39</cp:revision>
  <dcterms:created xsi:type="dcterms:W3CDTF">2024-04-06T11:33:48Z</dcterms:created>
  <dcterms:modified xsi:type="dcterms:W3CDTF">2024-10-25T12:39:30Z</dcterms:modified>
</cp:coreProperties>
</file>