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289" r:id="rId29"/>
    <p:sldId id="296" r:id="rId30"/>
    <p:sldId id="297" r:id="rId31"/>
    <p:sldId id="276" r:id="rId32"/>
    <p:sldId id="275" r:id="rId33"/>
    <p:sldId id="278" r:id="rId34"/>
    <p:sldId id="286" r:id="rId35"/>
    <p:sldId id="261" r:id="rId36"/>
    <p:sldId id="28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>
        <p:scale>
          <a:sx n="70" d="100"/>
          <a:sy n="70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37A6D-8F62-D52E-92E0-5821A5A4156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pass complete, iterative improvement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961966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Continuing the ramification process past the eye’s limits makes</a:t>
            </a:r>
            <a:br>
              <a:rPr lang="en-GB" dirty="0"/>
            </a:br>
            <a:r>
              <a:rPr lang="en-GB" dirty="0"/>
              <a:t>judging scale difficult and creates the illusion of great size 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89DE1-5065-0A78-297D-01F71A4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49" y="2859121"/>
            <a:ext cx="2245157" cy="1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not individual 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Select an appropriate style for the tree</a:t>
            </a:r>
          </a:p>
          <a:p>
            <a:pPr lvl="1"/>
            <a:r>
              <a:rPr lang="en-US" dirty="0"/>
              <a:t>Identify and establish the trunk and first few branches of the bonsai</a:t>
            </a:r>
          </a:p>
          <a:p>
            <a:pPr lvl="1"/>
            <a:r>
              <a:rPr lang="en-US" dirty="0"/>
              <a:t>Identify and mark sacrificial branches to thicken the trunk / </a:t>
            </a:r>
            <a:r>
              <a:rPr lang="en-US" dirty="0" err="1"/>
              <a:t>nebari</a:t>
            </a:r>
            <a:endParaRPr lang="en-US" dirty="0"/>
          </a:p>
          <a:p>
            <a:pPr lvl="1"/>
            <a:r>
              <a:rPr lang="en-US" dirty="0"/>
              <a:t>Make the most of fast woody growth during the tree’s “training” phase</a:t>
            </a:r>
          </a:p>
          <a:p>
            <a:pPr lvl="1"/>
            <a:r>
              <a:rPr lang="en-US" dirty="0"/>
              <a:t>Create a base for subsequent development of smaller branches and canopy</a:t>
            </a: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06BB8-F5AA-56EF-4D6C-F27713B86E2D}"/>
              </a:ext>
            </a:extLst>
          </p:cNvPr>
          <p:cNvGrpSpPr/>
          <p:nvPr/>
        </p:nvGrpSpPr>
        <p:grpSpPr>
          <a:xfrm>
            <a:off x="5718410" y="1476482"/>
            <a:ext cx="4708479" cy="4334273"/>
            <a:chOff x="5718410" y="1476482"/>
            <a:chExt cx="4708479" cy="43342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517861-55B3-CC87-CDFC-A7B10E252F4B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DAD94D-E22F-B3B4-3D25-B17030394738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3E9D17-2898-1002-44B6-636C14A355C2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7461D6-D200-1E3F-8218-56100C0769C1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210EA0-15CC-C7CF-90FC-B88935BDE90D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8BCD3B-0127-90C5-CB7B-0AE582B5D209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C9DE99-BAAF-78A9-DD6B-169097ACF1FA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C64325-F476-F8D1-439D-62927970A8A5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540A71-04B3-FEAF-7E13-5398B0923E25}"/>
              </a:ext>
            </a:extLst>
          </p:cNvPr>
          <p:cNvGrpSpPr/>
          <p:nvPr/>
        </p:nvGrpSpPr>
        <p:grpSpPr>
          <a:xfrm>
            <a:off x="6310166" y="2642620"/>
            <a:ext cx="3524966" cy="3244820"/>
            <a:chOff x="5718410" y="1476482"/>
            <a:chExt cx="4708479" cy="4334273"/>
          </a:xfrm>
          <a:solidFill>
            <a:schemeClr val="accent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63099C-3C0F-12CA-5FB7-1F0178F7517C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32186A-715E-C00B-FAC8-BE9941EFD2A9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5994FF-5989-8249-E916-06A1C41FEC94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7D52A-EAA6-6135-84BD-FA22581F893A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D68CF7-AC3E-3C84-0336-257803D37219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7E79A-29B9-7AAE-128D-B14C42BA229B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0439CD-5FDF-7550-C819-6DC69C712E8B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2C4CFC-15C8-40F0-BD2B-732EB0F19D9D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76887C-2456-533B-9A8B-103553CD7A79}"/>
              </a:ext>
            </a:extLst>
          </p:cNvPr>
          <p:cNvGrpSpPr/>
          <p:nvPr/>
        </p:nvGrpSpPr>
        <p:grpSpPr>
          <a:xfrm>
            <a:off x="6727096" y="3493667"/>
            <a:ext cx="2699630" cy="2485077"/>
            <a:chOff x="5718410" y="1476482"/>
            <a:chExt cx="4708479" cy="4334273"/>
          </a:xfrm>
          <a:solidFill>
            <a:schemeClr val="bg1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BDB44-619A-1DFA-DA39-94AAF6955AD4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7E5BCD-CC1C-1416-5C28-72ECF1AD9F0A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C6A00C-A770-5108-6D91-79B672A32AC7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3C6965-49B6-03F9-D1B7-290C3E24D0D6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2A3380-8EAD-9583-E1B7-25DBE3232CF8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931653-E812-ABCA-2EFE-DD0C55F5983C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4EC340-152B-7089-8F59-A35834608F02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96186C-E349-8661-0B9D-A1BE09729364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6" name="Trapezoid 235">
            <a:extLst>
              <a:ext uri="{FF2B5EF4-FFF2-40B4-BE49-F238E27FC236}">
                <a16:creationId xmlns:a16="http://schemas.microsoft.com/office/drawing/2014/main" id="{B3B7F54C-FF0A-2F9F-0DA8-B6F2A35DABA1}"/>
              </a:ext>
            </a:extLst>
          </p:cNvPr>
          <p:cNvSpPr/>
          <p:nvPr/>
        </p:nvSpPr>
        <p:spPr>
          <a:xfrm flipH="1">
            <a:off x="7791674" y="4111562"/>
            <a:ext cx="596945" cy="235259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4B4A8D1F-6F30-88DE-64C1-0DC74E0F8EC3}"/>
              </a:ext>
            </a:extLst>
          </p:cNvPr>
          <p:cNvSpPr/>
          <p:nvPr/>
        </p:nvSpPr>
        <p:spPr>
          <a:xfrm rot="2892506" flipH="1">
            <a:off x="8254436" y="4334687"/>
            <a:ext cx="201707" cy="794940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E992E482-94B9-DCCA-4E77-0D04414E0CA1}"/>
              </a:ext>
            </a:extLst>
          </p:cNvPr>
          <p:cNvSpPr/>
          <p:nvPr/>
        </p:nvSpPr>
        <p:spPr>
          <a:xfrm rot="4259533" flipH="1">
            <a:off x="8617352" y="4864554"/>
            <a:ext cx="314938" cy="124118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F0176DF1-E055-EBD5-92F3-9D6C81B7ABFF}"/>
              </a:ext>
            </a:extLst>
          </p:cNvPr>
          <p:cNvSpPr/>
          <p:nvPr/>
        </p:nvSpPr>
        <p:spPr>
          <a:xfrm rot="17693626" flipH="1">
            <a:off x="7462899" y="4725636"/>
            <a:ext cx="244104" cy="96202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4A5226A8-42E2-9AA9-39C0-8056C477B4A3}"/>
              </a:ext>
            </a:extLst>
          </p:cNvPr>
          <p:cNvSpPr/>
          <p:nvPr/>
        </p:nvSpPr>
        <p:spPr>
          <a:xfrm rot="16200000" flipH="1">
            <a:off x="6664007" y="4737158"/>
            <a:ext cx="161980" cy="277270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F757AC3-1D06-5F3B-D5B4-776D6589BA9B}"/>
              </a:ext>
            </a:extLst>
          </p:cNvPr>
          <p:cNvSpPr/>
          <p:nvPr/>
        </p:nvSpPr>
        <p:spPr>
          <a:xfrm rot="5400000">
            <a:off x="5000920" y="5596543"/>
            <a:ext cx="729304" cy="100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06C912-C1D6-51C5-2E60-1DA65DA4A814}"/>
              </a:ext>
            </a:extLst>
          </p:cNvPr>
          <p:cNvCxnSpPr>
            <a:cxnSpLocks/>
          </p:cNvCxnSpPr>
          <p:nvPr/>
        </p:nvCxnSpPr>
        <p:spPr>
          <a:xfrm flipH="1">
            <a:off x="7697148" y="5978744"/>
            <a:ext cx="41394" cy="283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C8E4C-9F1D-EAFC-45B7-69CFD374AC3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Needle-Bearing Trees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No lateral growth from old (needle-less) wood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layers, floating above the branch</a:t>
            </a:r>
          </a:p>
          <a:p>
            <a:pPr lvl="1"/>
            <a:r>
              <a:rPr lang="en-US" dirty="0"/>
              <a:t>Create ramification and taper following the same process as for broadleaf trees</a:t>
            </a:r>
          </a:p>
          <a:p>
            <a:pPr lvl="1"/>
            <a:r>
              <a:rPr lang="en-US" dirty="0"/>
              <a:t>…but leave some lower branches as sacrificial branches to thicken the trunk</a:t>
            </a:r>
          </a:p>
          <a:p>
            <a:pPr lvl="1"/>
            <a:r>
              <a:rPr lang="en-US" dirty="0"/>
              <a:t>Remove needles from trunk and base of branches to create old wood and permanently restrict future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r>
              <a:rPr lang="en-US" dirty="0"/>
              <a:t>Don’t panic: branches without side-shoots can be made more compact during the wiring phase!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08" y="4117039"/>
            <a:ext cx="4521004" cy="2539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Spiky / Scaly Trees</a:t>
            </a:r>
            <a:br>
              <a:rPr lang="en-US" dirty="0"/>
            </a:br>
            <a:r>
              <a:rPr lang="en-US" sz="2800" i="1" dirty="0"/>
              <a:t>Super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is immature scaly foliage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  <a:br>
              <a:rPr lang="en-US" dirty="0"/>
            </a:br>
            <a:r>
              <a:rPr lang="en-US" dirty="0"/>
              <a:t>(6) …Then repeat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0FC0ED-3DB8-CF7E-07F8-1C3EF028F103}"/>
              </a:ext>
            </a:extLst>
          </p:cNvPr>
          <p:cNvGrpSpPr/>
          <p:nvPr/>
        </p:nvGrpSpPr>
        <p:grpSpPr>
          <a:xfrm>
            <a:off x="791981" y="3878443"/>
            <a:ext cx="4769257" cy="3598689"/>
            <a:chOff x="3037876" y="3655554"/>
            <a:chExt cx="4769257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4685928" y="3239249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5241872" y="3120716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3241868" y="5257418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245" y="4679572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868" y="5665321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45" y="566532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5879" y="4359837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6795879" y="5461371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3375707" y="6030846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3367443" y="46004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7168684" y="527381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5445823" y="4333687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5445823" y="5550622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4067315" y="5307654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15" y="5559881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4668394" y="477088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4671349" y="577962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3041095" y="4499801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6515348" y="44998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6515347" y="612269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3037876" y="3655554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9974EF-2766-088C-4230-8DEDB9C26FD9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207563" y="15903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775613" y="45239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758454" y="-391858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1751624" y="144302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1751624" y="203159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1497761" y="152298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2419685" y="-375803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4332428" y="138863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1227838" y="97046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1065171" y="95525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1197065" y="12489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1310123" y="126243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1291223" y="13299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1388533" y="74692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1441047" y="71711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1513369" y="207690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1674246" y="204844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1760952" y="259111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1648364" y="260807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1737775" y="24208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1836914" y="207781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1908818" y="296976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2102764" y="97953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1944507" y="93896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2094991" y="124035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2204525" y="127144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2167648" y="132629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2283641" y="74711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2408118" y="73129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1167763" y="151528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1405935" y="144927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1196565" y="131595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1853041" y="244488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1592219" y="239094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1627453" y="259145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2001435" y="150654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2273754" y="146015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2070333" y="130654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4FF64-3D6A-DF01-900E-4C60966CF39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Add: single-slide “how to spruce”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55653</TotalTime>
  <Words>3488</Words>
  <Application>Microsoft Office PowerPoint</Application>
  <PresentationFormat>Widescreen</PresentationFormat>
  <Paragraphs>532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Broadleaf Trees Playing in easy mode</vt:lpstr>
      <vt:lpstr>Pruning Needle-Bearing Trees Getting trickier</vt:lpstr>
      <vt:lpstr>Pruning Spiky / Scaly Trees Super fiddly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45</cp:revision>
  <dcterms:created xsi:type="dcterms:W3CDTF">2024-04-06T11:33:48Z</dcterms:created>
  <dcterms:modified xsi:type="dcterms:W3CDTF">2025-01-13T20:37:10Z</dcterms:modified>
</cp:coreProperties>
</file>