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312" r:id="rId4"/>
    <p:sldId id="330" r:id="rId5"/>
    <p:sldId id="331" r:id="rId6"/>
    <p:sldId id="329" r:id="rId7"/>
    <p:sldId id="337" r:id="rId8"/>
    <p:sldId id="359" r:id="rId9"/>
    <p:sldId id="332" r:id="rId10"/>
    <p:sldId id="333" r:id="rId11"/>
    <p:sldId id="360" r:id="rId12"/>
    <p:sldId id="334" r:id="rId13"/>
    <p:sldId id="335" r:id="rId14"/>
    <p:sldId id="336" r:id="rId15"/>
    <p:sldId id="324" r:id="rId16"/>
    <p:sldId id="361" r:id="rId17"/>
    <p:sldId id="325" r:id="rId18"/>
    <p:sldId id="315" r:id="rId19"/>
    <p:sldId id="343" r:id="rId20"/>
    <p:sldId id="338" r:id="rId21"/>
    <p:sldId id="339" r:id="rId22"/>
    <p:sldId id="340" r:id="rId23"/>
    <p:sldId id="341" r:id="rId24"/>
    <p:sldId id="342" r:id="rId25"/>
    <p:sldId id="345" r:id="rId26"/>
    <p:sldId id="362" r:id="rId27"/>
    <p:sldId id="344" r:id="rId28"/>
    <p:sldId id="346" r:id="rId29"/>
    <p:sldId id="358" r:id="rId30"/>
    <p:sldId id="348" r:id="rId31"/>
    <p:sldId id="350" r:id="rId32"/>
    <p:sldId id="349" r:id="rId33"/>
    <p:sldId id="351" r:id="rId34"/>
    <p:sldId id="352" r:id="rId35"/>
    <p:sldId id="353" r:id="rId36"/>
    <p:sldId id="355" r:id="rId37"/>
    <p:sldId id="354" r:id="rId38"/>
    <p:sldId id="356" r:id="rId39"/>
    <p:sldId id="357" r:id="rId40"/>
    <p:sldId id="27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D30"/>
    <a:srgbClr val="66FF66"/>
    <a:srgbClr val="FF9900"/>
    <a:srgbClr val="ED7D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1" d="100"/>
          <a:sy n="81"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49310-9187-4F83-887B-EBA6AF3AEDA1}" type="doc">
      <dgm:prSet loTypeId="urn:microsoft.com/office/officeart/2008/layout/VerticalCircleList" loCatId="list" qsTypeId="urn:microsoft.com/office/officeart/2005/8/quickstyle/simple1" qsCatId="simple" csTypeId="urn:microsoft.com/office/officeart/2005/8/colors/colorful4" csCatId="colorful" phldr="1"/>
      <dgm:spPr/>
    </dgm:pt>
    <dgm:pt modelId="{2F0EC1A0-4EE3-4546-988B-E230D6B7957A}">
      <dgm:prSet phldrT="[Texte]"/>
      <dgm:spPr/>
      <dgm:t>
        <a:bodyPr/>
        <a:lstStyle/>
        <a:p>
          <a:pPr>
            <a:buFont typeface="Arial" panose="020B0604020202020204" pitchFamily="34" charset="0"/>
            <a:buChar char="•"/>
          </a:pPr>
          <a:r>
            <a:rPr lang="en-US" b="1" dirty="0">
              <a:solidFill>
                <a:srgbClr val="EE7D30"/>
              </a:solidFill>
            </a:rPr>
            <a:t>E1 </a:t>
          </a:r>
          <a:r>
            <a:rPr lang="en-US" b="1" dirty="0" err="1">
              <a:solidFill>
                <a:srgbClr val="EE7D30"/>
              </a:solidFill>
            </a:rPr>
            <a:t>Équipements</a:t>
          </a:r>
          <a:r>
            <a:rPr lang="en-US" b="1" dirty="0">
              <a:solidFill>
                <a:srgbClr val="EE7D30"/>
              </a:solidFill>
            </a:rPr>
            <a:t> </a:t>
          </a:r>
          <a:r>
            <a:rPr lang="en-US" b="1" dirty="0" err="1">
              <a:solidFill>
                <a:srgbClr val="EE7D30"/>
              </a:solidFill>
            </a:rPr>
            <a:t>réseaux</a:t>
          </a:r>
          <a:endParaRPr lang="fr-CA" b="1" dirty="0">
            <a:solidFill>
              <a:srgbClr val="EE7D30"/>
            </a:solidFill>
          </a:endParaRPr>
        </a:p>
      </dgm:t>
    </dgm:pt>
    <dgm:pt modelId="{3CC53875-131B-4262-AF01-5FC97855B8C1}" type="parTrans" cxnId="{271B5CAA-6C78-4639-B4F3-247C0A72D474}">
      <dgm:prSet/>
      <dgm:spPr/>
      <dgm:t>
        <a:bodyPr/>
        <a:lstStyle/>
        <a:p>
          <a:endParaRPr lang="fr-CA"/>
        </a:p>
      </dgm:t>
    </dgm:pt>
    <dgm:pt modelId="{93424F21-56BC-4681-8ABE-27A5F7D1DBA5}" type="sibTrans" cxnId="{271B5CAA-6C78-4639-B4F3-247C0A72D474}">
      <dgm:prSet/>
      <dgm:spPr/>
      <dgm:t>
        <a:bodyPr/>
        <a:lstStyle/>
        <a:p>
          <a:endParaRPr lang="fr-CA"/>
        </a:p>
      </dgm:t>
    </dgm:pt>
    <dgm:pt modelId="{350744AD-D896-4448-95CD-A71E831271BE}">
      <dgm:prSet/>
      <dgm:spPr/>
      <dgm:t>
        <a:bodyPr/>
        <a:lstStyle/>
        <a:p>
          <a:r>
            <a:rPr lang="en-US" b="1" dirty="0">
              <a:solidFill>
                <a:srgbClr val="EE7D30"/>
              </a:solidFill>
            </a:rPr>
            <a:t>E2  CSMA/CD</a:t>
          </a:r>
        </a:p>
      </dgm:t>
    </dgm:pt>
    <dgm:pt modelId="{788E10CE-FA63-4128-967A-4989756A2D8C}" type="parTrans" cxnId="{DD836365-0973-4518-B683-D9923DD32AF9}">
      <dgm:prSet/>
      <dgm:spPr/>
      <dgm:t>
        <a:bodyPr/>
        <a:lstStyle/>
        <a:p>
          <a:endParaRPr lang="fr-CA"/>
        </a:p>
      </dgm:t>
    </dgm:pt>
    <dgm:pt modelId="{D7B99675-2750-4A47-9834-F9655BB7F658}" type="sibTrans" cxnId="{DD836365-0973-4518-B683-D9923DD32AF9}">
      <dgm:prSet/>
      <dgm:spPr/>
      <dgm:t>
        <a:bodyPr/>
        <a:lstStyle/>
        <a:p>
          <a:endParaRPr lang="fr-CA"/>
        </a:p>
      </dgm:t>
    </dgm:pt>
    <dgm:pt modelId="{8134FABE-8CDC-4141-B98E-5548FCD6CBEE}">
      <dgm:prSet/>
      <dgm:spPr/>
      <dgm:t>
        <a:bodyPr/>
        <a:lstStyle/>
        <a:p>
          <a:r>
            <a:rPr lang="en-US" b="1" dirty="0">
              <a:solidFill>
                <a:srgbClr val="EE7D30"/>
              </a:solidFill>
            </a:rPr>
            <a:t>E3  </a:t>
          </a:r>
          <a:r>
            <a:rPr lang="en-US" b="1" dirty="0" err="1">
              <a:solidFill>
                <a:srgbClr val="EE7D30"/>
              </a:solidFill>
            </a:rPr>
            <a:t>Routage</a:t>
          </a:r>
          <a:r>
            <a:rPr lang="en-US" b="1" dirty="0">
              <a:solidFill>
                <a:srgbClr val="EE7D30"/>
              </a:solidFill>
            </a:rPr>
            <a:t> et sous-</a:t>
          </a:r>
          <a:r>
            <a:rPr lang="en-US" b="1" dirty="0" err="1">
              <a:solidFill>
                <a:srgbClr val="EE7D30"/>
              </a:solidFill>
            </a:rPr>
            <a:t>réseaux</a:t>
          </a:r>
          <a:endParaRPr lang="en-US" b="1" dirty="0">
            <a:solidFill>
              <a:srgbClr val="EE7D30"/>
            </a:solidFill>
          </a:endParaRPr>
        </a:p>
      </dgm:t>
    </dgm:pt>
    <dgm:pt modelId="{445B0FAE-0498-4A5C-827A-6BD282337B07}" type="parTrans" cxnId="{B5FBE3A3-478E-4374-9AF0-15099B283D18}">
      <dgm:prSet/>
      <dgm:spPr/>
      <dgm:t>
        <a:bodyPr/>
        <a:lstStyle/>
        <a:p>
          <a:endParaRPr lang="fr-CA"/>
        </a:p>
      </dgm:t>
    </dgm:pt>
    <dgm:pt modelId="{1DC9D0FD-CEB6-489A-AB43-7CDCAFB5C192}" type="sibTrans" cxnId="{B5FBE3A3-478E-4374-9AF0-15099B283D18}">
      <dgm:prSet/>
      <dgm:spPr/>
      <dgm:t>
        <a:bodyPr/>
        <a:lstStyle/>
        <a:p>
          <a:endParaRPr lang="fr-CA"/>
        </a:p>
      </dgm:t>
    </dgm:pt>
    <dgm:pt modelId="{DD0060F2-CC46-478B-ACDC-9E162E49D63A}">
      <dgm:prSet custT="1"/>
      <dgm:spPr/>
      <dgm:t>
        <a:bodyPr/>
        <a:lstStyle/>
        <a:p>
          <a:r>
            <a:rPr lang="en-US" sz="4000" b="1" dirty="0">
              <a:solidFill>
                <a:srgbClr val="EE7D30"/>
              </a:solidFill>
            </a:rPr>
            <a:t>E4  </a:t>
          </a:r>
          <a:r>
            <a:rPr lang="en-US" sz="4000" b="1" dirty="0" err="1">
              <a:solidFill>
                <a:srgbClr val="EE7D30"/>
              </a:solidFill>
            </a:rPr>
            <a:t>Vecteurs</a:t>
          </a:r>
          <a:r>
            <a:rPr lang="en-US" sz="4000" b="1" dirty="0">
              <a:solidFill>
                <a:srgbClr val="EE7D30"/>
              </a:solidFill>
            </a:rPr>
            <a:t> de distance</a:t>
          </a:r>
        </a:p>
      </dgm:t>
    </dgm:pt>
    <dgm:pt modelId="{28ABD688-6C8B-4423-A361-1F63D371D9DB}" type="parTrans" cxnId="{3ACB380D-2628-4681-8EE6-A617DA7B9AE6}">
      <dgm:prSet/>
      <dgm:spPr/>
      <dgm:t>
        <a:bodyPr/>
        <a:lstStyle/>
        <a:p>
          <a:endParaRPr lang="fr-CA"/>
        </a:p>
      </dgm:t>
    </dgm:pt>
    <dgm:pt modelId="{CE958B1B-71D2-4975-954C-FC28456131FB}" type="sibTrans" cxnId="{3ACB380D-2628-4681-8EE6-A617DA7B9AE6}">
      <dgm:prSet/>
      <dgm:spPr/>
      <dgm:t>
        <a:bodyPr/>
        <a:lstStyle/>
        <a:p>
          <a:endParaRPr lang="fr-CA"/>
        </a:p>
      </dgm:t>
    </dgm:pt>
    <dgm:pt modelId="{EF69EF2B-B488-47A1-BFAC-FDDB264B0F00}">
      <dgm:prSet custT="1"/>
      <dgm:spPr/>
      <dgm:t>
        <a:bodyPr/>
        <a:lstStyle/>
        <a:p>
          <a:r>
            <a:rPr lang="en-US" sz="4000" b="1" dirty="0">
              <a:solidFill>
                <a:srgbClr val="EE7D30"/>
              </a:solidFill>
            </a:rPr>
            <a:t>E5  </a:t>
          </a:r>
          <a:r>
            <a:rPr lang="en-US" sz="4000" b="1" dirty="0" err="1">
              <a:solidFill>
                <a:srgbClr val="EE7D30"/>
              </a:solidFill>
            </a:rPr>
            <a:t>États</a:t>
          </a:r>
          <a:r>
            <a:rPr lang="en-US" sz="4000" b="1" dirty="0">
              <a:solidFill>
                <a:srgbClr val="EE7D30"/>
              </a:solidFill>
            </a:rPr>
            <a:t> des liens</a:t>
          </a:r>
        </a:p>
      </dgm:t>
    </dgm:pt>
    <dgm:pt modelId="{FBA19450-2026-40C0-92A7-EA7B71EB2086}" type="parTrans" cxnId="{B8D66186-F9A2-4635-9DB3-4591AFFB2AE0}">
      <dgm:prSet/>
      <dgm:spPr/>
      <dgm:t>
        <a:bodyPr/>
        <a:lstStyle/>
        <a:p>
          <a:endParaRPr lang="fr-CA"/>
        </a:p>
      </dgm:t>
    </dgm:pt>
    <dgm:pt modelId="{8DA23AE2-7866-43DF-9C7F-D8F4E30D7A5C}" type="sibTrans" cxnId="{B8D66186-F9A2-4635-9DB3-4591AFFB2AE0}">
      <dgm:prSet/>
      <dgm:spPr/>
      <dgm:t>
        <a:bodyPr/>
        <a:lstStyle/>
        <a:p>
          <a:endParaRPr lang="fr-CA"/>
        </a:p>
      </dgm:t>
    </dgm:pt>
    <dgm:pt modelId="{6884CB5B-1EF2-451C-9D36-FB78775E8A48}" type="pres">
      <dgm:prSet presAssocID="{5E749310-9187-4F83-887B-EBA6AF3AEDA1}" presName="Name0" presStyleCnt="0">
        <dgm:presLayoutVars>
          <dgm:dir/>
        </dgm:presLayoutVars>
      </dgm:prSet>
      <dgm:spPr/>
    </dgm:pt>
    <dgm:pt modelId="{8FB979D7-F699-4BA3-A67B-6B13B0FD5C80}" type="pres">
      <dgm:prSet presAssocID="{2F0EC1A0-4EE3-4546-988B-E230D6B7957A}" presName="noChildren" presStyleCnt="0"/>
      <dgm:spPr/>
    </dgm:pt>
    <dgm:pt modelId="{347E494C-7197-4D04-B046-6E7C2B0ED5D9}" type="pres">
      <dgm:prSet presAssocID="{2F0EC1A0-4EE3-4546-988B-E230D6B7957A}" presName="gap" presStyleCnt="0"/>
      <dgm:spPr/>
    </dgm:pt>
    <dgm:pt modelId="{E2FA7ACC-CD0C-430E-A309-866C7B8CB44F}" type="pres">
      <dgm:prSet presAssocID="{2F0EC1A0-4EE3-4546-988B-E230D6B7957A}" presName="medCircle2" presStyleLbl="vennNode1" presStyleIdx="0" presStyleCnt="5"/>
      <dgm:spPr/>
    </dgm:pt>
    <dgm:pt modelId="{CE00B868-8725-47D1-9414-92C7AA4F3DCF}" type="pres">
      <dgm:prSet presAssocID="{2F0EC1A0-4EE3-4546-988B-E230D6B7957A}" presName="txLvlOnly1" presStyleLbl="revTx" presStyleIdx="0" presStyleCnt="5"/>
      <dgm:spPr/>
    </dgm:pt>
    <dgm:pt modelId="{5FF046F1-8706-4E08-A3F0-507F1C26FACC}" type="pres">
      <dgm:prSet presAssocID="{350744AD-D896-4448-95CD-A71E831271BE}" presName="noChildren" presStyleCnt="0"/>
      <dgm:spPr/>
    </dgm:pt>
    <dgm:pt modelId="{3350E6A1-9B8C-47DE-B17A-5ADE0AA4045B}" type="pres">
      <dgm:prSet presAssocID="{350744AD-D896-4448-95CD-A71E831271BE}" presName="gap" presStyleCnt="0"/>
      <dgm:spPr/>
    </dgm:pt>
    <dgm:pt modelId="{524F731A-D890-490E-9809-A5223DD6CDE9}" type="pres">
      <dgm:prSet presAssocID="{350744AD-D896-4448-95CD-A71E831271BE}" presName="medCircle2" presStyleLbl="vennNode1" presStyleIdx="1" presStyleCnt="5"/>
      <dgm:spPr/>
    </dgm:pt>
    <dgm:pt modelId="{D7623BBC-7D0E-41A6-AEDB-12123CCC2F0A}" type="pres">
      <dgm:prSet presAssocID="{350744AD-D896-4448-95CD-A71E831271BE}" presName="txLvlOnly1" presStyleLbl="revTx" presStyleIdx="1" presStyleCnt="5"/>
      <dgm:spPr/>
    </dgm:pt>
    <dgm:pt modelId="{462B0F2E-16D9-4565-91F4-02BF7DED56E1}" type="pres">
      <dgm:prSet presAssocID="{8134FABE-8CDC-4141-B98E-5548FCD6CBEE}" presName="noChildren" presStyleCnt="0"/>
      <dgm:spPr/>
    </dgm:pt>
    <dgm:pt modelId="{46DE35E3-B38D-46DB-B34D-2A29530A5424}" type="pres">
      <dgm:prSet presAssocID="{8134FABE-8CDC-4141-B98E-5548FCD6CBEE}" presName="gap" presStyleCnt="0"/>
      <dgm:spPr/>
    </dgm:pt>
    <dgm:pt modelId="{18B3BA0F-DC0D-4462-AF7D-DA3F034697AD}" type="pres">
      <dgm:prSet presAssocID="{8134FABE-8CDC-4141-B98E-5548FCD6CBEE}" presName="medCircle2" presStyleLbl="vennNode1" presStyleIdx="2" presStyleCnt="5"/>
      <dgm:spPr/>
    </dgm:pt>
    <dgm:pt modelId="{1C476B6B-2BED-4DAB-A4A2-7B1C98011B60}" type="pres">
      <dgm:prSet presAssocID="{8134FABE-8CDC-4141-B98E-5548FCD6CBEE}" presName="txLvlOnly1" presStyleLbl="revTx" presStyleIdx="2" presStyleCnt="5"/>
      <dgm:spPr/>
    </dgm:pt>
    <dgm:pt modelId="{AB643C74-0BE5-47B5-874A-EAD0EADC09E1}" type="pres">
      <dgm:prSet presAssocID="{DD0060F2-CC46-478B-ACDC-9E162E49D63A}" presName="noChildren" presStyleCnt="0"/>
      <dgm:spPr/>
    </dgm:pt>
    <dgm:pt modelId="{88F0939A-5E87-4151-B1DB-07D262BDD55D}" type="pres">
      <dgm:prSet presAssocID="{DD0060F2-CC46-478B-ACDC-9E162E49D63A}" presName="gap" presStyleCnt="0"/>
      <dgm:spPr/>
    </dgm:pt>
    <dgm:pt modelId="{945A3A39-4AA0-448A-9D1D-FFE82BE47924}" type="pres">
      <dgm:prSet presAssocID="{DD0060F2-CC46-478B-ACDC-9E162E49D63A}" presName="medCircle2" presStyleLbl="vennNode1" presStyleIdx="3" presStyleCnt="5"/>
      <dgm:spPr/>
    </dgm:pt>
    <dgm:pt modelId="{0F9DA303-8931-4B58-8FBB-D4399CBBB83D}" type="pres">
      <dgm:prSet presAssocID="{DD0060F2-CC46-478B-ACDC-9E162E49D63A}" presName="txLvlOnly1" presStyleLbl="revTx" presStyleIdx="3" presStyleCnt="5"/>
      <dgm:spPr/>
    </dgm:pt>
    <dgm:pt modelId="{A4A8ACF8-5382-4019-8939-86C3B86F9143}" type="pres">
      <dgm:prSet presAssocID="{EF69EF2B-B488-47A1-BFAC-FDDB264B0F00}" presName="noChildren" presStyleCnt="0"/>
      <dgm:spPr/>
    </dgm:pt>
    <dgm:pt modelId="{4C802C14-B7E9-4815-83DF-C1D096DF3376}" type="pres">
      <dgm:prSet presAssocID="{EF69EF2B-B488-47A1-BFAC-FDDB264B0F00}" presName="gap" presStyleCnt="0"/>
      <dgm:spPr/>
    </dgm:pt>
    <dgm:pt modelId="{28333EDD-4131-4D8B-8905-2B8A439BF17A}" type="pres">
      <dgm:prSet presAssocID="{EF69EF2B-B488-47A1-BFAC-FDDB264B0F00}" presName="medCircle2" presStyleLbl="vennNode1" presStyleIdx="4" presStyleCnt="5"/>
      <dgm:spPr/>
    </dgm:pt>
    <dgm:pt modelId="{9E56FEFC-67D7-431B-8FE0-784FF671EFC1}" type="pres">
      <dgm:prSet presAssocID="{EF69EF2B-B488-47A1-BFAC-FDDB264B0F00}" presName="txLvlOnly1" presStyleLbl="revTx" presStyleIdx="4" presStyleCnt="5"/>
      <dgm:spPr/>
    </dgm:pt>
  </dgm:ptLst>
  <dgm:cxnLst>
    <dgm:cxn modelId="{3ACB380D-2628-4681-8EE6-A617DA7B9AE6}" srcId="{5E749310-9187-4F83-887B-EBA6AF3AEDA1}" destId="{DD0060F2-CC46-478B-ACDC-9E162E49D63A}" srcOrd="3" destOrd="0" parTransId="{28ABD688-6C8B-4423-A361-1F63D371D9DB}" sibTransId="{CE958B1B-71D2-4975-954C-FC28456131FB}"/>
    <dgm:cxn modelId="{17BE3125-CE3A-4476-81D8-6A80C9B9BD18}" type="presOf" srcId="{8134FABE-8CDC-4141-B98E-5548FCD6CBEE}" destId="{1C476B6B-2BED-4DAB-A4A2-7B1C98011B60}" srcOrd="0" destOrd="0" presId="urn:microsoft.com/office/officeart/2008/layout/VerticalCircleList"/>
    <dgm:cxn modelId="{0D2D9B28-925B-4A40-863E-57D42A0C9BB3}" type="presOf" srcId="{5E749310-9187-4F83-887B-EBA6AF3AEDA1}" destId="{6884CB5B-1EF2-451C-9D36-FB78775E8A48}" srcOrd="0" destOrd="0" presId="urn:microsoft.com/office/officeart/2008/layout/VerticalCircleList"/>
    <dgm:cxn modelId="{3D530B36-6B08-41B2-8E66-23F5ED929704}" type="presOf" srcId="{DD0060F2-CC46-478B-ACDC-9E162E49D63A}" destId="{0F9DA303-8931-4B58-8FBB-D4399CBBB83D}" srcOrd="0" destOrd="0" presId="urn:microsoft.com/office/officeart/2008/layout/VerticalCircleList"/>
    <dgm:cxn modelId="{8CFC5E5E-5A31-4711-8D1C-D43E9EACFDFD}" type="presOf" srcId="{350744AD-D896-4448-95CD-A71E831271BE}" destId="{D7623BBC-7D0E-41A6-AEDB-12123CCC2F0A}" srcOrd="0" destOrd="0" presId="urn:microsoft.com/office/officeart/2008/layout/VerticalCircleList"/>
    <dgm:cxn modelId="{DD836365-0973-4518-B683-D9923DD32AF9}" srcId="{5E749310-9187-4F83-887B-EBA6AF3AEDA1}" destId="{350744AD-D896-4448-95CD-A71E831271BE}" srcOrd="1" destOrd="0" parTransId="{788E10CE-FA63-4128-967A-4989756A2D8C}" sibTransId="{D7B99675-2750-4A47-9834-F9655BB7F658}"/>
    <dgm:cxn modelId="{8467166B-C08D-4B8C-B43D-ED29C0FC413E}" type="presOf" srcId="{2F0EC1A0-4EE3-4546-988B-E230D6B7957A}" destId="{CE00B868-8725-47D1-9414-92C7AA4F3DCF}" srcOrd="0" destOrd="0" presId="urn:microsoft.com/office/officeart/2008/layout/VerticalCircleList"/>
    <dgm:cxn modelId="{B8D66186-F9A2-4635-9DB3-4591AFFB2AE0}" srcId="{5E749310-9187-4F83-887B-EBA6AF3AEDA1}" destId="{EF69EF2B-B488-47A1-BFAC-FDDB264B0F00}" srcOrd="4" destOrd="0" parTransId="{FBA19450-2026-40C0-92A7-EA7B71EB2086}" sibTransId="{8DA23AE2-7866-43DF-9C7F-D8F4E30D7A5C}"/>
    <dgm:cxn modelId="{B5FBE3A3-478E-4374-9AF0-15099B283D18}" srcId="{5E749310-9187-4F83-887B-EBA6AF3AEDA1}" destId="{8134FABE-8CDC-4141-B98E-5548FCD6CBEE}" srcOrd="2" destOrd="0" parTransId="{445B0FAE-0498-4A5C-827A-6BD282337B07}" sibTransId="{1DC9D0FD-CEB6-489A-AB43-7CDCAFB5C192}"/>
    <dgm:cxn modelId="{F11611AA-4A50-4204-B3A0-5E1FF6D2EDBF}" type="presOf" srcId="{EF69EF2B-B488-47A1-BFAC-FDDB264B0F00}" destId="{9E56FEFC-67D7-431B-8FE0-784FF671EFC1}" srcOrd="0" destOrd="0" presId="urn:microsoft.com/office/officeart/2008/layout/VerticalCircleList"/>
    <dgm:cxn modelId="{271B5CAA-6C78-4639-B4F3-247C0A72D474}" srcId="{5E749310-9187-4F83-887B-EBA6AF3AEDA1}" destId="{2F0EC1A0-4EE3-4546-988B-E230D6B7957A}" srcOrd="0" destOrd="0" parTransId="{3CC53875-131B-4262-AF01-5FC97855B8C1}" sibTransId="{93424F21-56BC-4681-8ABE-27A5F7D1DBA5}"/>
    <dgm:cxn modelId="{D7B51500-B2C2-41D3-8D71-6D26BA7E507D}" type="presParOf" srcId="{6884CB5B-1EF2-451C-9D36-FB78775E8A48}" destId="{8FB979D7-F699-4BA3-A67B-6B13B0FD5C80}" srcOrd="0" destOrd="0" presId="urn:microsoft.com/office/officeart/2008/layout/VerticalCircleList"/>
    <dgm:cxn modelId="{2ABA2C90-4123-402F-9B90-AD2FC8063F44}" type="presParOf" srcId="{8FB979D7-F699-4BA3-A67B-6B13B0FD5C80}" destId="{347E494C-7197-4D04-B046-6E7C2B0ED5D9}" srcOrd="0" destOrd="0" presId="urn:microsoft.com/office/officeart/2008/layout/VerticalCircleList"/>
    <dgm:cxn modelId="{776F87A8-F56F-4B60-B099-4093AADFFAA1}" type="presParOf" srcId="{8FB979D7-F699-4BA3-A67B-6B13B0FD5C80}" destId="{E2FA7ACC-CD0C-430E-A309-866C7B8CB44F}" srcOrd="1" destOrd="0" presId="urn:microsoft.com/office/officeart/2008/layout/VerticalCircleList"/>
    <dgm:cxn modelId="{746510AB-BF5F-4650-88AD-12D5AB9C77DE}" type="presParOf" srcId="{8FB979D7-F699-4BA3-A67B-6B13B0FD5C80}" destId="{CE00B868-8725-47D1-9414-92C7AA4F3DCF}" srcOrd="2" destOrd="0" presId="urn:microsoft.com/office/officeart/2008/layout/VerticalCircleList"/>
    <dgm:cxn modelId="{AD5053E4-B19E-4A47-8713-9303AB7D44E8}" type="presParOf" srcId="{6884CB5B-1EF2-451C-9D36-FB78775E8A48}" destId="{5FF046F1-8706-4E08-A3F0-507F1C26FACC}" srcOrd="1" destOrd="0" presId="urn:microsoft.com/office/officeart/2008/layout/VerticalCircleList"/>
    <dgm:cxn modelId="{9AFAC78F-FD6F-4995-832F-0BE6E1A469B5}" type="presParOf" srcId="{5FF046F1-8706-4E08-A3F0-507F1C26FACC}" destId="{3350E6A1-9B8C-47DE-B17A-5ADE0AA4045B}" srcOrd="0" destOrd="0" presId="urn:microsoft.com/office/officeart/2008/layout/VerticalCircleList"/>
    <dgm:cxn modelId="{C564F260-0CC1-442F-9C76-1680373A6ACB}" type="presParOf" srcId="{5FF046F1-8706-4E08-A3F0-507F1C26FACC}" destId="{524F731A-D890-490E-9809-A5223DD6CDE9}" srcOrd="1" destOrd="0" presId="urn:microsoft.com/office/officeart/2008/layout/VerticalCircleList"/>
    <dgm:cxn modelId="{B7490743-D9FB-404C-A418-B558AA2A767F}" type="presParOf" srcId="{5FF046F1-8706-4E08-A3F0-507F1C26FACC}" destId="{D7623BBC-7D0E-41A6-AEDB-12123CCC2F0A}" srcOrd="2" destOrd="0" presId="urn:microsoft.com/office/officeart/2008/layout/VerticalCircleList"/>
    <dgm:cxn modelId="{F48809CD-5C50-4FB6-8E51-7EC25D248DBF}" type="presParOf" srcId="{6884CB5B-1EF2-451C-9D36-FB78775E8A48}" destId="{462B0F2E-16D9-4565-91F4-02BF7DED56E1}" srcOrd="2" destOrd="0" presId="urn:microsoft.com/office/officeart/2008/layout/VerticalCircleList"/>
    <dgm:cxn modelId="{2EE568F8-D825-4374-93AD-86FCFD69AC02}" type="presParOf" srcId="{462B0F2E-16D9-4565-91F4-02BF7DED56E1}" destId="{46DE35E3-B38D-46DB-B34D-2A29530A5424}" srcOrd="0" destOrd="0" presId="urn:microsoft.com/office/officeart/2008/layout/VerticalCircleList"/>
    <dgm:cxn modelId="{5FD45E96-2F67-4F92-A96C-5B8147973CB9}" type="presParOf" srcId="{462B0F2E-16D9-4565-91F4-02BF7DED56E1}" destId="{18B3BA0F-DC0D-4462-AF7D-DA3F034697AD}" srcOrd="1" destOrd="0" presId="urn:microsoft.com/office/officeart/2008/layout/VerticalCircleList"/>
    <dgm:cxn modelId="{71CF5702-9DA6-4A32-BB1F-CB2AB247FC26}" type="presParOf" srcId="{462B0F2E-16D9-4565-91F4-02BF7DED56E1}" destId="{1C476B6B-2BED-4DAB-A4A2-7B1C98011B60}" srcOrd="2" destOrd="0" presId="urn:microsoft.com/office/officeart/2008/layout/VerticalCircleList"/>
    <dgm:cxn modelId="{C4BE15CF-189A-45B1-ABD3-F1E2F54AFBD4}" type="presParOf" srcId="{6884CB5B-1EF2-451C-9D36-FB78775E8A48}" destId="{AB643C74-0BE5-47B5-874A-EAD0EADC09E1}" srcOrd="3" destOrd="0" presId="urn:microsoft.com/office/officeart/2008/layout/VerticalCircleList"/>
    <dgm:cxn modelId="{84ACBF01-6F7B-46BC-968F-98592536CE8C}" type="presParOf" srcId="{AB643C74-0BE5-47B5-874A-EAD0EADC09E1}" destId="{88F0939A-5E87-4151-B1DB-07D262BDD55D}" srcOrd="0" destOrd="0" presId="urn:microsoft.com/office/officeart/2008/layout/VerticalCircleList"/>
    <dgm:cxn modelId="{F528A0C7-9E63-4A3B-BF86-C4E6A834A9CB}" type="presParOf" srcId="{AB643C74-0BE5-47B5-874A-EAD0EADC09E1}" destId="{945A3A39-4AA0-448A-9D1D-FFE82BE47924}" srcOrd="1" destOrd="0" presId="urn:microsoft.com/office/officeart/2008/layout/VerticalCircleList"/>
    <dgm:cxn modelId="{2EB28DDA-58AE-4715-A103-2E53FEEC51E4}" type="presParOf" srcId="{AB643C74-0BE5-47B5-874A-EAD0EADC09E1}" destId="{0F9DA303-8931-4B58-8FBB-D4399CBBB83D}" srcOrd="2" destOrd="0" presId="urn:microsoft.com/office/officeart/2008/layout/VerticalCircleList"/>
    <dgm:cxn modelId="{7A0A6B75-58E0-4B49-935A-DD7A5047614E}" type="presParOf" srcId="{6884CB5B-1EF2-451C-9D36-FB78775E8A48}" destId="{A4A8ACF8-5382-4019-8939-86C3B86F9143}" srcOrd="4" destOrd="0" presId="urn:microsoft.com/office/officeart/2008/layout/VerticalCircleList"/>
    <dgm:cxn modelId="{448404AF-41DA-44F3-A07A-E74F24868052}" type="presParOf" srcId="{A4A8ACF8-5382-4019-8939-86C3B86F9143}" destId="{4C802C14-B7E9-4815-83DF-C1D096DF3376}" srcOrd="0" destOrd="0" presId="urn:microsoft.com/office/officeart/2008/layout/VerticalCircleList"/>
    <dgm:cxn modelId="{E1B3C332-6F20-4D50-B67D-F1C9E5EA9E62}" type="presParOf" srcId="{A4A8ACF8-5382-4019-8939-86C3B86F9143}" destId="{28333EDD-4131-4D8B-8905-2B8A439BF17A}" srcOrd="1" destOrd="0" presId="urn:microsoft.com/office/officeart/2008/layout/VerticalCircleList"/>
    <dgm:cxn modelId="{5DDA3A60-F3EC-44C4-B2B6-6BB82C4A2C8A}" type="presParOf" srcId="{A4A8ACF8-5382-4019-8939-86C3B86F9143}" destId="{9E56FEFC-67D7-431B-8FE0-784FF671EFC1}"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A7ACC-CD0C-430E-A309-866C7B8CB44F}">
      <dsp:nvSpPr>
        <dsp:cNvPr id="0" name=""/>
        <dsp:cNvSpPr/>
      </dsp:nvSpPr>
      <dsp:spPr>
        <a:xfrm>
          <a:off x="1045972" y="1693"/>
          <a:ext cx="1083056" cy="108305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E00B868-8725-47D1-9414-92C7AA4F3DCF}">
      <dsp:nvSpPr>
        <dsp:cNvPr id="0" name=""/>
        <dsp:cNvSpPr/>
      </dsp:nvSpPr>
      <dsp:spPr>
        <a:xfrm>
          <a:off x="1587500" y="1693"/>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Font typeface="Arial" panose="020B0604020202020204" pitchFamily="34" charset="0"/>
            <a:buNone/>
          </a:pPr>
          <a:r>
            <a:rPr lang="en-US" sz="3900" b="1" kern="1200" dirty="0">
              <a:solidFill>
                <a:srgbClr val="EE7D30"/>
              </a:solidFill>
            </a:rPr>
            <a:t>E1 </a:t>
          </a:r>
          <a:r>
            <a:rPr lang="en-US" sz="3900" b="1" kern="1200" dirty="0" err="1">
              <a:solidFill>
                <a:srgbClr val="EE7D30"/>
              </a:solidFill>
            </a:rPr>
            <a:t>Équipements</a:t>
          </a:r>
          <a:r>
            <a:rPr lang="en-US" sz="3900" b="1" kern="1200" dirty="0">
              <a:solidFill>
                <a:srgbClr val="EE7D30"/>
              </a:solidFill>
            </a:rPr>
            <a:t> </a:t>
          </a:r>
          <a:r>
            <a:rPr lang="en-US" sz="3900" b="1" kern="1200" dirty="0" err="1">
              <a:solidFill>
                <a:srgbClr val="EE7D30"/>
              </a:solidFill>
            </a:rPr>
            <a:t>réseaux</a:t>
          </a:r>
          <a:endParaRPr lang="fr-CA" sz="3900" b="1" kern="1200" dirty="0">
            <a:solidFill>
              <a:srgbClr val="EE7D30"/>
            </a:solidFill>
          </a:endParaRPr>
        </a:p>
      </dsp:txBody>
      <dsp:txXfrm>
        <a:off x="1587500" y="1693"/>
        <a:ext cx="5778499" cy="1083056"/>
      </dsp:txXfrm>
    </dsp:sp>
    <dsp:sp modelId="{524F731A-D890-490E-9809-A5223DD6CDE9}">
      <dsp:nvSpPr>
        <dsp:cNvPr id="0" name=""/>
        <dsp:cNvSpPr/>
      </dsp:nvSpPr>
      <dsp:spPr>
        <a:xfrm>
          <a:off x="1045972" y="1084749"/>
          <a:ext cx="1083056" cy="1083056"/>
        </a:xfrm>
        <a:prstGeom prst="ellipse">
          <a:avLst/>
        </a:prstGeom>
        <a:solidFill>
          <a:schemeClr val="accent4">
            <a:alpha val="50000"/>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7623BBC-7D0E-41A6-AEDB-12123CCC2F0A}">
      <dsp:nvSpPr>
        <dsp:cNvPr id="0" name=""/>
        <dsp:cNvSpPr/>
      </dsp:nvSpPr>
      <dsp:spPr>
        <a:xfrm>
          <a:off x="1587500" y="1084749"/>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rgbClr val="EE7D30"/>
              </a:solidFill>
            </a:rPr>
            <a:t>E2  CSMA/CD</a:t>
          </a:r>
        </a:p>
      </dsp:txBody>
      <dsp:txXfrm>
        <a:off x="1587500" y="1084749"/>
        <a:ext cx="5778499" cy="1083056"/>
      </dsp:txXfrm>
    </dsp:sp>
    <dsp:sp modelId="{18B3BA0F-DC0D-4462-AF7D-DA3F034697AD}">
      <dsp:nvSpPr>
        <dsp:cNvPr id="0" name=""/>
        <dsp:cNvSpPr/>
      </dsp:nvSpPr>
      <dsp:spPr>
        <a:xfrm>
          <a:off x="1045972" y="2167805"/>
          <a:ext cx="1083056" cy="1083056"/>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C476B6B-2BED-4DAB-A4A2-7B1C98011B60}">
      <dsp:nvSpPr>
        <dsp:cNvPr id="0" name=""/>
        <dsp:cNvSpPr/>
      </dsp:nvSpPr>
      <dsp:spPr>
        <a:xfrm>
          <a:off x="1587500" y="2167805"/>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rgbClr val="EE7D30"/>
              </a:solidFill>
            </a:rPr>
            <a:t>E3  </a:t>
          </a:r>
          <a:r>
            <a:rPr lang="en-US" sz="3900" b="1" kern="1200" dirty="0" err="1">
              <a:solidFill>
                <a:srgbClr val="EE7D30"/>
              </a:solidFill>
            </a:rPr>
            <a:t>Routage</a:t>
          </a:r>
          <a:r>
            <a:rPr lang="en-US" sz="3900" b="1" kern="1200" dirty="0">
              <a:solidFill>
                <a:srgbClr val="EE7D30"/>
              </a:solidFill>
            </a:rPr>
            <a:t> et sous-</a:t>
          </a:r>
          <a:r>
            <a:rPr lang="en-US" sz="3900" b="1" kern="1200" dirty="0" err="1">
              <a:solidFill>
                <a:srgbClr val="EE7D30"/>
              </a:solidFill>
            </a:rPr>
            <a:t>réseaux</a:t>
          </a:r>
          <a:endParaRPr lang="en-US" sz="3900" b="1" kern="1200" dirty="0">
            <a:solidFill>
              <a:srgbClr val="EE7D30"/>
            </a:solidFill>
          </a:endParaRPr>
        </a:p>
      </dsp:txBody>
      <dsp:txXfrm>
        <a:off x="1587500" y="2167805"/>
        <a:ext cx="5778499" cy="1083056"/>
      </dsp:txXfrm>
    </dsp:sp>
    <dsp:sp modelId="{945A3A39-4AA0-448A-9D1D-FFE82BE47924}">
      <dsp:nvSpPr>
        <dsp:cNvPr id="0" name=""/>
        <dsp:cNvSpPr/>
      </dsp:nvSpPr>
      <dsp:spPr>
        <a:xfrm>
          <a:off x="1045972" y="3250861"/>
          <a:ext cx="1083056" cy="1083056"/>
        </a:xfrm>
        <a:prstGeom prst="ellipse">
          <a:avLst/>
        </a:prstGeom>
        <a:solidFill>
          <a:schemeClr val="accent4">
            <a:alpha val="50000"/>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F9DA303-8931-4B58-8FBB-D4399CBBB83D}">
      <dsp:nvSpPr>
        <dsp:cNvPr id="0" name=""/>
        <dsp:cNvSpPr/>
      </dsp:nvSpPr>
      <dsp:spPr>
        <a:xfrm>
          <a:off x="1587500" y="3250861"/>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rgbClr val="EE7D30"/>
              </a:solidFill>
            </a:rPr>
            <a:t>E4  </a:t>
          </a:r>
          <a:r>
            <a:rPr lang="en-US" sz="4000" b="1" kern="1200" dirty="0" err="1">
              <a:solidFill>
                <a:srgbClr val="EE7D30"/>
              </a:solidFill>
            </a:rPr>
            <a:t>Vecteurs</a:t>
          </a:r>
          <a:r>
            <a:rPr lang="en-US" sz="4000" b="1" kern="1200" dirty="0">
              <a:solidFill>
                <a:srgbClr val="EE7D30"/>
              </a:solidFill>
            </a:rPr>
            <a:t> de distance</a:t>
          </a:r>
        </a:p>
      </dsp:txBody>
      <dsp:txXfrm>
        <a:off x="1587500" y="3250861"/>
        <a:ext cx="5778499" cy="1083056"/>
      </dsp:txXfrm>
    </dsp:sp>
    <dsp:sp modelId="{28333EDD-4131-4D8B-8905-2B8A439BF17A}">
      <dsp:nvSpPr>
        <dsp:cNvPr id="0" name=""/>
        <dsp:cNvSpPr/>
      </dsp:nvSpPr>
      <dsp:spPr>
        <a:xfrm>
          <a:off x="1045972" y="4333917"/>
          <a:ext cx="1083056" cy="1083056"/>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E56FEFC-67D7-431B-8FE0-784FF671EFC1}">
      <dsp:nvSpPr>
        <dsp:cNvPr id="0" name=""/>
        <dsp:cNvSpPr/>
      </dsp:nvSpPr>
      <dsp:spPr>
        <a:xfrm>
          <a:off x="1587500" y="4333917"/>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rgbClr val="EE7D30"/>
              </a:solidFill>
            </a:rPr>
            <a:t>E5  </a:t>
          </a:r>
          <a:r>
            <a:rPr lang="en-US" sz="4000" b="1" kern="1200" dirty="0" err="1">
              <a:solidFill>
                <a:srgbClr val="EE7D30"/>
              </a:solidFill>
            </a:rPr>
            <a:t>États</a:t>
          </a:r>
          <a:r>
            <a:rPr lang="en-US" sz="4000" b="1" kern="1200" dirty="0">
              <a:solidFill>
                <a:srgbClr val="EE7D30"/>
              </a:solidFill>
            </a:rPr>
            <a:t> des liens</a:t>
          </a:r>
        </a:p>
      </dsp:txBody>
      <dsp:txXfrm>
        <a:off x="1587500" y="4333917"/>
        <a:ext cx="5778499" cy="10830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DF85-1E70-453A-90CB-3A50579C8962}" type="datetimeFigureOut">
              <a:rPr lang="fr-CA" smtClean="0"/>
              <a:t>2023-06-20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FDD32-772E-428B-AFB3-40E2A667FBD4}" type="slidenum">
              <a:rPr lang="fr-CA" smtClean="0"/>
              <a:t>‹N°›</a:t>
            </a:fld>
            <a:endParaRPr lang="fr-CA"/>
          </a:p>
        </p:txBody>
      </p:sp>
    </p:spTree>
    <p:extLst>
      <p:ext uri="{BB962C8B-B14F-4D97-AF65-F5344CB8AC3E}">
        <p14:creationId xmlns:p14="http://schemas.microsoft.com/office/powerpoint/2010/main" val="314113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1</a:t>
            </a:fld>
            <a:endParaRPr lang="fr-CA"/>
          </a:p>
        </p:txBody>
      </p:sp>
    </p:spTree>
    <p:extLst>
      <p:ext uri="{BB962C8B-B14F-4D97-AF65-F5344CB8AC3E}">
        <p14:creationId xmlns:p14="http://schemas.microsoft.com/office/powerpoint/2010/main" val="221635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38</a:t>
            </a:fld>
            <a:endParaRPr lang="fr-CA"/>
          </a:p>
        </p:txBody>
      </p:sp>
    </p:spTree>
    <p:extLst>
      <p:ext uri="{BB962C8B-B14F-4D97-AF65-F5344CB8AC3E}">
        <p14:creationId xmlns:p14="http://schemas.microsoft.com/office/powerpoint/2010/main" val="95748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39</a:t>
            </a:fld>
            <a:endParaRPr lang="fr-CA"/>
          </a:p>
        </p:txBody>
      </p:sp>
    </p:spTree>
    <p:extLst>
      <p:ext uri="{BB962C8B-B14F-4D97-AF65-F5344CB8AC3E}">
        <p14:creationId xmlns:p14="http://schemas.microsoft.com/office/powerpoint/2010/main" val="7853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2</a:t>
            </a:fld>
            <a:endParaRPr lang="fr-CA"/>
          </a:p>
        </p:txBody>
      </p:sp>
    </p:spTree>
    <p:extLst>
      <p:ext uri="{BB962C8B-B14F-4D97-AF65-F5344CB8AC3E}">
        <p14:creationId xmlns:p14="http://schemas.microsoft.com/office/powerpoint/2010/main" val="148394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30</a:t>
            </a:fld>
            <a:endParaRPr lang="fr-CA"/>
          </a:p>
        </p:txBody>
      </p:sp>
    </p:spTree>
    <p:extLst>
      <p:ext uri="{BB962C8B-B14F-4D97-AF65-F5344CB8AC3E}">
        <p14:creationId xmlns:p14="http://schemas.microsoft.com/office/powerpoint/2010/main" val="150550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31</a:t>
            </a:fld>
            <a:endParaRPr lang="fr-CA"/>
          </a:p>
        </p:txBody>
      </p:sp>
    </p:spTree>
    <p:extLst>
      <p:ext uri="{BB962C8B-B14F-4D97-AF65-F5344CB8AC3E}">
        <p14:creationId xmlns:p14="http://schemas.microsoft.com/office/powerpoint/2010/main" val="381151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32</a:t>
            </a:fld>
            <a:endParaRPr lang="fr-CA"/>
          </a:p>
        </p:txBody>
      </p:sp>
    </p:spTree>
    <p:extLst>
      <p:ext uri="{BB962C8B-B14F-4D97-AF65-F5344CB8AC3E}">
        <p14:creationId xmlns:p14="http://schemas.microsoft.com/office/powerpoint/2010/main" val="394488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33</a:t>
            </a:fld>
            <a:endParaRPr lang="fr-CA"/>
          </a:p>
        </p:txBody>
      </p:sp>
    </p:spTree>
    <p:extLst>
      <p:ext uri="{BB962C8B-B14F-4D97-AF65-F5344CB8AC3E}">
        <p14:creationId xmlns:p14="http://schemas.microsoft.com/office/powerpoint/2010/main" val="96066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34</a:t>
            </a:fld>
            <a:endParaRPr lang="fr-CA"/>
          </a:p>
        </p:txBody>
      </p:sp>
    </p:spTree>
    <p:extLst>
      <p:ext uri="{BB962C8B-B14F-4D97-AF65-F5344CB8AC3E}">
        <p14:creationId xmlns:p14="http://schemas.microsoft.com/office/powerpoint/2010/main" val="2749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35</a:t>
            </a:fld>
            <a:endParaRPr lang="fr-CA"/>
          </a:p>
        </p:txBody>
      </p:sp>
    </p:spTree>
    <p:extLst>
      <p:ext uri="{BB962C8B-B14F-4D97-AF65-F5344CB8AC3E}">
        <p14:creationId xmlns:p14="http://schemas.microsoft.com/office/powerpoint/2010/main" val="115906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37</a:t>
            </a:fld>
            <a:endParaRPr lang="fr-CA"/>
          </a:p>
        </p:txBody>
      </p:sp>
    </p:spTree>
    <p:extLst>
      <p:ext uri="{BB962C8B-B14F-4D97-AF65-F5344CB8AC3E}">
        <p14:creationId xmlns:p14="http://schemas.microsoft.com/office/powerpoint/2010/main" val="146280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E2D8-2794-6F43-B6E6-26121EE61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09477-4782-D441-BAB6-1249BE737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4F238-D767-FD4D-851B-495311C5D400}"/>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5" name="Footer Placeholder 4">
            <a:extLst>
              <a:ext uri="{FF2B5EF4-FFF2-40B4-BE49-F238E27FC236}">
                <a16:creationId xmlns:a16="http://schemas.microsoft.com/office/drawing/2014/main" id="{49A901EB-0AAA-1643-88B0-F6C354367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20597-2803-E344-B5DB-4CE3714F9209}"/>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201193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7674-58D0-7343-803C-60AC03ABE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E0EB4-8B1E-CF4F-94C5-894DB1AEF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83904-5884-E549-80CC-91F7834F534A}"/>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5" name="Footer Placeholder 4">
            <a:extLst>
              <a:ext uri="{FF2B5EF4-FFF2-40B4-BE49-F238E27FC236}">
                <a16:creationId xmlns:a16="http://schemas.microsoft.com/office/drawing/2014/main" id="{72FA9B9A-67CA-5742-A82A-DA485390D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733A-68FB-8246-B230-9800E004DF2C}"/>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320829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90998-5E64-664B-A0DA-5713F7F900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27F45E-110E-FB42-A0D5-A269BF2F7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ACFA9-2D7D-8149-97DB-141D507E2A00}"/>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5" name="Footer Placeholder 4">
            <a:extLst>
              <a:ext uri="{FF2B5EF4-FFF2-40B4-BE49-F238E27FC236}">
                <a16:creationId xmlns:a16="http://schemas.microsoft.com/office/drawing/2014/main" id="{EABD56AC-84D9-7B41-8ADB-0D2802255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518C7-D710-A248-B3C8-4E621A90D2BE}"/>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78011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BC25-08BC-7D4C-9D25-C9C303E14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75253-EC33-3447-9948-4F43CF853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B619C-DBB7-6A43-86F2-52C5A41CF8C7}"/>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5" name="Footer Placeholder 4">
            <a:extLst>
              <a:ext uri="{FF2B5EF4-FFF2-40B4-BE49-F238E27FC236}">
                <a16:creationId xmlns:a16="http://schemas.microsoft.com/office/drawing/2014/main" id="{043EF31F-E84D-3449-BBCE-38CA1647C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F4FF8-BB66-DE4D-9643-C997914F5797}"/>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171868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D20F-49F4-EE4D-8899-D3DB0A146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16CE-A25D-DC4E-87D1-554D7591A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82FF5-71B1-9D48-9426-4B20D112201F}"/>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5" name="Footer Placeholder 4">
            <a:extLst>
              <a:ext uri="{FF2B5EF4-FFF2-40B4-BE49-F238E27FC236}">
                <a16:creationId xmlns:a16="http://schemas.microsoft.com/office/drawing/2014/main" id="{B3E23A72-0719-4042-B162-7DD9A90D0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85917-36DB-304F-88B4-4FE1B4A5F78B}"/>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384387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EB32-CF8E-1A4C-9056-F8A17DEE2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372A5-5B65-6247-96F3-B814DAE86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219B3-D63A-AB41-9193-5578416D3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6780F-255B-3C4E-B173-CC98C2834021}"/>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6" name="Footer Placeholder 5">
            <a:extLst>
              <a:ext uri="{FF2B5EF4-FFF2-40B4-BE49-F238E27FC236}">
                <a16:creationId xmlns:a16="http://schemas.microsoft.com/office/drawing/2014/main" id="{BEB3D839-2897-AA45-9FC6-E0D578743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CC602-254C-CC4F-92B6-FF87B0A581C9}"/>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273463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156A-60A2-454B-AD4A-9597FD284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C85DBE-EACE-9446-8803-25BDF6DD7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295A90-9EF5-1547-A005-542C73559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A03EEB-5642-F546-B8BF-2084B9A0C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86038-158C-7E48-994B-2D5CE751E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CD735-12EC-784E-8E9F-6CD1AC751EB9}"/>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8" name="Footer Placeholder 7">
            <a:extLst>
              <a:ext uri="{FF2B5EF4-FFF2-40B4-BE49-F238E27FC236}">
                <a16:creationId xmlns:a16="http://schemas.microsoft.com/office/drawing/2014/main" id="{197E37C2-03F7-6547-A80E-1EC904151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16EE0-2500-5A4D-9B18-B0697F36C768}"/>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325504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F172-97E7-B14D-BBFD-7902AAB530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00C07-6F13-2848-8083-B99AC289F9C3}"/>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4" name="Footer Placeholder 3">
            <a:extLst>
              <a:ext uri="{FF2B5EF4-FFF2-40B4-BE49-F238E27FC236}">
                <a16:creationId xmlns:a16="http://schemas.microsoft.com/office/drawing/2014/main" id="{7660581C-FA2F-E74E-BD0A-0C5E08273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86A8F-E676-724C-A98E-56390EC26F2F}"/>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48005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DA344-BB81-C14A-A7F7-DAD5D534BF5B}"/>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3" name="Footer Placeholder 2">
            <a:extLst>
              <a:ext uri="{FF2B5EF4-FFF2-40B4-BE49-F238E27FC236}">
                <a16:creationId xmlns:a16="http://schemas.microsoft.com/office/drawing/2014/main" id="{56832E94-03F1-024A-A48D-FC8AF60A96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02BDF-BAFD-794C-85E1-6EC0CC8D25D1}"/>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159251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C58-CA3B-D240-9EC6-98C3EFB58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3E176-E9B3-204A-9D01-B39D43CA0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0E1A6-102C-5D4B-BEBA-CE2323E04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B1AE8-DA55-7448-8190-65B427633F11}"/>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6" name="Footer Placeholder 5">
            <a:extLst>
              <a:ext uri="{FF2B5EF4-FFF2-40B4-BE49-F238E27FC236}">
                <a16:creationId xmlns:a16="http://schemas.microsoft.com/office/drawing/2014/main" id="{2BE83B12-168F-7B4F-9853-8B1C06D61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D0C3E-CC71-ED4F-B01F-2FD9DD18D6D2}"/>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23646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B3CC-CB9A-7943-BDA1-74C508016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F39F6-F2A6-494D-AA20-1ED087E45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59F300-9FB8-FB46-9786-76F8363BA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6B38A-73F5-E64A-9BD6-0020C9DF55F6}"/>
              </a:ext>
            </a:extLst>
          </p:cNvPr>
          <p:cNvSpPr>
            <a:spLocks noGrp="1"/>
          </p:cNvSpPr>
          <p:nvPr>
            <p:ph type="dt" sz="half" idx="10"/>
          </p:nvPr>
        </p:nvSpPr>
        <p:spPr/>
        <p:txBody>
          <a:bodyPr/>
          <a:lstStyle/>
          <a:p>
            <a:fld id="{5979A9FE-31C9-8648-9AC3-82C3B7EA5CC8}" type="datetimeFigureOut">
              <a:rPr lang="en-US" smtClean="0"/>
              <a:t>6/20/2023</a:t>
            </a:fld>
            <a:endParaRPr lang="en-US"/>
          </a:p>
        </p:txBody>
      </p:sp>
      <p:sp>
        <p:nvSpPr>
          <p:cNvPr id="6" name="Footer Placeholder 5">
            <a:extLst>
              <a:ext uri="{FF2B5EF4-FFF2-40B4-BE49-F238E27FC236}">
                <a16:creationId xmlns:a16="http://schemas.microsoft.com/office/drawing/2014/main" id="{36E474B3-5C1D-9943-A94D-4B886AD82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4EFCD-186E-5148-87C1-9975603A798E}"/>
              </a:ext>
            </a:extLst>
          </p:cNvPr>
          <p:cNvSpPr>
            <a:spLocks noGrp="1"/>
          </p:cNvSpPr>
          <p:nvPr>
            <p:ph type="sldNum" sz="quarter" idx="12"/>
          </p:nvPr>
        </p:nvSpPr>
        <p:spPr/>
        <p:txBody>
          <a:bodyPr/>
          <a:lstStyle/>
          <a:p>
            <a:fld id="{C5E46632-AB6B-EF4F-8E05-00904502C5C6}" type="slidenum">
              <a:rPr lang="en-US" smtClean="0"/>
              <a:t>‹N°›</a:t>
            </a:fld>
            <a:endParaRPr lang="en-US"/>
          </a:p>
        </p:txBody>
      </p:sp>
    </p:spTree>
    <p:extLst>
      <p:ext uri="{BB962C8B-B14F-4D97-AF65-F5344CB8AC3E}">
        <p14:creationId xmlns:p14="http://schemas.microsoft.com/office/powerpoint/2010/main" val="129327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8E459-8F65-8847-BDC9-CC7529996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D4AEC-AADE-0449-9299-298D11FF9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08051-60EB-7B48-B9BA-863E9E2FE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9A9FE-31C9-8648-9AC3-82C3B7EA5CC8}" type="datetimeFigureOut">
              <a:rPr lang="en-US" smtClean="0"/>
              <a:t>6/20/2023</a:t>
            </a:fld>
            <a:endParaRPr lang="en-US"/>
          </a:p>
        </p:txBody>
      </p:sp>
      <p:sp>
        <p:nvSpPr>
          <p:cNvPr id="5" name="Footer Placeholder 4">
            <a:extLst>
              <a:ext uri="{FF2B5EF4-FFF2-40B4-BE49-F238E27FC236}">
                <a16:creationId xmlns:a16="http://schemas.microsoft.com/office/drawing/2014/main" id="{FF8C959B-F680-D942-8BC2-CE264760F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535A9-A11D-054B-914B-E0EEDBCA2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46632-AB6B-EF4F-8E05-00904502C5C6}" type="slidenum">
              <a:rPr lang="en-US" smtClean="0"/>
              <a:t>‹N°›</a:t>
            </a:fld>
            <a:endParaRPr lang="en-US"/>
          </a:p>
        </p:txBody>
      </p:sp>
    </p:spTree>
    <p:extLst>
      <p:ext uri="{BB962C8B-B14F-4D97-AF65-F5344CB8AC3E}">
        <p14:creationId xmlns:p14="http://schemas.microsoft.com/office/powerpoint/2010/main" val="331658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f2ic7kVnhrs&amp;ab_channel=TheNerd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E7B0D2C-2255-0D4D-ABC6-89DC07B6EF6B}"/>
              </a:ext>
            </a:extLst>
          </p:cNvPr>
          <p:cNvSpPr>
            <a:spLocks noGrp="1"/>
          </p:cNvSpPr>
          <p:nvPr>
            <p:ph type="ctrTitle"/>
          </p:nvPr>
        </p:nvSpPr>
        <p:spPr>
          <a:xfrm>
            <a:off x="1262437" y="2249978"/>
            <a:ext cx="6665505" cy="3072015"/>
          </a:xfrm>
        </p:spPr>
        <p:txBody>
          <a:bodyPr vert="horz" lIns="91440" tIns="45720" rIns="91440" bIns="45720" rtlCol="0" anchor="b">
            <a:normAutofit fontScale="90000"/>
          </a:bodyPr>
          <a:lstStyle/>
          <a:p>
            <a:pPr algn="l"/>
            <a:r>
              <a:rPr lang="en-US" sz="2200" kern="1200" dirty="0">
                <a:ln w="22225">
                  <a:solidFill>
                    <a:schemeClr val="accent2"/>
                  </a:solidFill>
                  <a:prstDash val="solid"/>
                </a:ln>
                <a:solidFill>
                  <a:srgbClr val="EE7D30"/>
                </a:solidFill>
                <a:ea typeface="+mj-ea"/>
                <a:cs typeface="+mj-cs"/>
              </a:rPr>
              <a:t>GIF-332</a:t>
            </a:r>
            <a:br>
              <a:rPr lang="en-US" sz="2200" kern="1200" dirty="0">
                <a:ln w="22225">
                  <a:solidFill>
                    <a:schemeClr val="accent2"/>
                  </a:solidFill>
                  <a:prstDash val="solid"/>
                </a:ln>
                <a:solidFill>
                  <a:srgbClr val="EE7D30"/>
                </a:solidFill>
                <a:ea typeface="+mj-ea"/>
                <a:cs typeface="+mj-cs"/>
              </a:rPr>
            </a:br>
            <a:br>
              <a:rPr lang="en-US" sz="4200" b="1" kern="1200" dirty="0">
                <a:ln w="22225">
                  <a:solidFill>
                    <a:schemeClr val="accent2"/>
                  </a:solidFill>
                  <a:prstDash val="solid"/>
                </a:ln>
                <a:solidFill>
                  <a:srgbClr val="EE7D30"/>
                </a:solidFill>
                <a:latin typeface="+mn-lt"/>
                <a:ea typeface="+mj-ea"/>
                <a:cs typeface="+mj-cs"/>
              </a:rPr>
            </a:br>
            <a:r>
              <a:rPr lang="en-US" sz="4000" b="1" kern="1200" dirty="0">
                <a:ln w="22225">
                  <a:solidFill>
                    <a:schemeClr val="accent2"/>
                  </a:solidFill>
                  <a:prstDash val="solid"/>
                </a:ln>
                <a:solidFill>
                  <a:srgbClr val="EE7D30"/>
                </a:solidFill>
                <a:latin typeface="+mn-lt"/>
                <a:ea typeface="+mj-ea"/>
                <a:cs typeface="+mj-cs"/>
              </a:rPr>
              <a:t>RÉSEAUX </a:t>
            </a:r>
            <a:br>
              <a:rPr lang="en-US" sz="4000" b="1" kern="1200" dirty="0">
                <a:ln w="22225">
                  <a:solidFill>
                    <a:schemeClr val="accent2"/>
                  </a:solidFill>
                  <a:prstDash val="solid"/>
                </a:ln>
                <a:solidFill>
                  <a:srgbClr val="EE7D30"/>
                </a:solidFill>
                <a:latin typeface="+mn-lt"/>
                <a:ea typeface="+mj-ea"/>
                <a:cs typeface="+mj-cs"/>
              </a:rPr>
            </a:br>
            <a:r>
              <a:rPr lang="en-US" sz="4000" b="1" kern="1200" dirty="0">
                <a:ln w="22225">
                  <a:solidFill>
                    <a:schemeClr val="accent2"/>
                  </a:solidFill>
                  <a:prstDash val="solid"/>
                </a:ln>
                <a:solidFill>
                  <a:srgbClr val="EE7D30"/>
                </a:solidFill>
                <a:latin typeface="+mn-lt"/>
                <a:ea typeface="+mj-ea"/>
                <a:cs typeface="+mj-cs"/>
              </a:rPr>
              <a:t>ET PROTOCOLES DE COMMUNICATION</a:t>
            </a:r>
            <a:br>
              <a:rPr lang="en-US" sz="4200" b="1" kern="1200" dirty="0">
                <a:ln w="22225">
                  <a:solidFill>
                    <a:schemeClr val="accent2"/>
                  </a:solidFill>
                  <a:prstDash val="solid"/>
                </a:ln>
                <a:solidFill>
                  <a:srgbClr val="EE7D30"/>
                </a:solidFill>
                <a:latin typeface="+mn-lt"/>
                <a:ea typeface="+mj-ea"/>
                <a:cs typeface="+mj-cs"/>
              </a:rPr>
            </a:br>
            <a:br>
              <a:rPr lang="en-US" sz="2000" kern="1200" dirty="0">
                <a:ln w="22225">
                  <a:solidFill>
                    <a:schemeClr val="accent2"/>
                  </a:solidFill>
                  <a:prstDash val="solid"/>
                </a:ln>
                <a:solidFill>
                  <a:srgbClr val="EE7D30"/>
                </a:solidFill>
                <a:ea typeface="+mj-ea"/>
                <a:cs typeface="+mj-cs"/>
              </a:rPr>
            </a:br>
            <a:br>
              <a:rPr lang="en-US" sz="2000" kern="1200" dirty="0">
                <a:ln w="22225">
                  <a:solidFill>
                    <a:schemeClr val="accent2"/>
                  </a:solidFill>
                  <a:prstDash val="solid"/>
                </a:ln>
                <a:solidFill>
                  <a:srgbClr val="EE7D30"/>
                </a:solidFill>
                <a:ea typeface="+mj-ea"/>
                <a:cs typeface="+mj-cs"/>
              </a:rPr>
            </a:br>
            <a:br>
              <a:rPr lang="en-US" sz="2000" kern="1200" dirty="0">
                <a:ln w="22225">
                  <a:solidFill>
                    <a:schemeClr val="accent2"/>
                  </a:solidFill>
                  <a:prstDash val="solid"/>
                </a:ln>
                <a:solidFill>
                  <a:srgbClr val="EE7D30"/>
                </a:solidFill>
                <a:ea typeface="+mj-ea"/>
                <a:cs typeface="+mj-cs"/>
              </a:rPr>
            </a:br>
            <a:br>
              <a:rPr lang="en-US" sz="2200" b="1" kern="1200" dirty="0">
                <a:ln w="22225">
                  <a:solidFill>
                    <a:schemeClr val="accent2"/>
                  </a:solidFill>
                  <a:prstDash val="solid"/>
                </a:ln>
                <a:solidFill>
                  <a:srgbClr val="EE7D30"/>
                </a:solidFill>
                <a:ea typeface="+mj-ea"/>
                <a:cs typeface="+mj-cs"/>
              </a:rPr>
            </a:br>
            <a:r>
              <a:rPr lang="en-US" sz="2200" kern="1200" dirty="0">
                <a:ln w="22225">
                  <a:solidFill>
                    <a:schemeClr val="accent2"/>
                  </a:solidFill>
                  <a:prstDash val="solid"/>
                </a:ln>
                <a:solidFill>
                  <a:srgbClr val="EE7D30"/>
                </a:solidFill>
                <a:ea typeface="+mj-ea"/>
                <a:cs typeface="+mj-cs"/>
              </a:rPr>
              <a:t>ÉTÉ 2022</a:t>
            </a:r>
            <a:endParaRPr lang="en-US" sz="4200" kern="1200" dirty="0">
              <a:ln w="22225">
                <a:solidFill>
                  <a:schemeClr val="accent2"/>
                </a:solidFill>
                <a:prstDash val="solid"/>
              </a:ln>
              <a:solidFill>
                <a:srgbClr val="EE7D30"/>
              </a:solidFill>
              <a:ea typeface="+mj-ea"/>
              <a:cs typeface="+mj-cs"/>
            </a:endParaRPr>
          </a:p>
        </p:txBody>
      </p:sp>
      <p:sp>
        <p:nvSpPr>
          <p:cNvPr id="111" name="Freeform: Shape 1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que 6" descr="Connexions avec un remplissage uni">
            <a:extLst>
              <a:ext uri="{FF2B5EF4-FFF2-40B4-BE49-F238E27FC236}">
                <a16:creationId xmlns:a16="http://schemas.microsoft.com/office/drawing/2014/main" id="{B73437F9-F8A2-4FFB-921A-90A0D4CE6A3E}"/>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5570916" y="52614"/>
            <a:ext cx="6151562" cy="615156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15" name="Freeform: Shape 1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 name="Freeform: Shape 1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4971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witch">
            <a:hlinkClick r:id="" action="ppaction://media"/>
            <a:extLst>
              <a:ext uri="{FF2B5EF4-FFF2-40B4-BE49-F238E27FC236}">
                <a16:creationId xmlns:a16="http://schemas.microsoft.com/office/drawing/2014/main" id="{6DC17EF2-FDA2-557B-FF13-E1F1B04262A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20427" y="0"/>
            <a:ext cx="9144000" cy="6858000"/>
          </a:xfrm>
          <a:prstGeom prst="rect">
            <a:avLst/>
          </a:prstGeom>
        </p:spPr>
      </p:pic>
    </p:spTree>
    <p:extLst>
      <p:ext uri="{BB962C8B-B14F-4D97-AF65-F5344CB8AC3E}">
        <p14:creationId xmlns:p14="http://schemas.microsoft.com/office/powerpoint/2010/main" val="234213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au 1">
            <a:extLst>
              <a:ext uri="{FF2B5EF4-FFF2-40B4-BE49-F238E27FC236}">
                <a16:creationId xmlns:a16="http://schemas.microsoft.com/office/drawing/2014/main" id="{E1E29C56-18A5-F58D-4CAC-2785D887E743}"/>
              </a:ext>
            </a:extLst>
          </p:cNvPr>
          <p:cNvGraphicFramePr>
            <a:graphicFrameLocks noGrp="1"/>
          </p:cNvGraphicFramePr>
          <p:nvPr>
            <p:extLst>
              <p:ext uri="{D42A27DB-BD31-4B8C-83A1-F6EECF244321}">
                <p14:modId xmlns:p14="http://schemas.microsoft.com/office/powerpoint/2010/main" val="4153621004"/>
              </p:ext>
            </p:extLst>
          </p:nvPr>
        </p:nvGraphicFramePr>
        <p:xfrm>
          <a:off x="643467" y="826902"/>
          <a:ext cx="10905067" cy="5451473"/>
        </p:xfrm>
        <a:graphic>
          <a:graphicData uri="http://schemas.openxmlformats.org/drawingml/2006/table">
            <a:tbl>
              <a:tblPr firstRow="1" bandRow="1">
                <a:tableStyleId>{0E3FDE45-AF77-4B5C-9715-49D594BDF05E}</a:tableStyleId>
              </a:tblPr>
              <a:tblGrid>
                <a:gridCol w="2035563">
                  <a:extLst>
                    <a:ext uri="{9D8B030D-6E8A-4147-A177-3AD203B41FA5}">
                      <a16:colId xmlns:a16="http://schemas.microsoft.com/office/drawing/2014/main" val="3352866177"/>
                    </a:ext>
                  </a:extLst>
                </a:gridCol>
                <a:gridCol w="4159698">
                  <a:extLst>
                    <a:ext uri="{9D8B030D-6E8A-4147-A177-3AD203B41FA5}">
                      <a16:colId xmlns:a16="http://schemas.microsoft.com/office/drawing/2014/main" val="3990766429"/>
                    </a:ext>
                  </a:extLst>
                </a:gridCol>
                <a:gridCol w="4709806">
                  <a:extLst>
                    <a:ext uri="{9D8B030D-6E8A-4147-A177-3AD203B41FA5}">
                      <a16:colId xmlns:a16="http://schemas.microsoft.com/office/drawing/2014/main" val="1169395238"/>
                    </a:ext>
                  </a:extLst>
                </a:gridCol>
              </a:tblGrid>
              <a:tr h="483487">
                <a:tc>
                  <a:txBody>
                    <a:bodyPr/>
                    <a:lstStyle/>
                    <a:p>
                      <a:pPr fontAlgn="b"/>
                      <a:r>
                        <a:rPr lang="fr-CA" sz="1600" b="1" cap="all" spc="60" dirty="0">
                          <a:solidFill>
                            <a:schemeClr val="tx1"/>
                          </a:solidFill>
                          <a:effectLst/>
                        </a:rPr>
                        <a:t>Caractéristique</a:t>
                      </a:r>
                    </a:p>
                  </a:txBody>
                  <a:tcPr marL="132102" marR="132102" marT="132102" marB="132102" anchor="b"/>
                </a:tc>
                <a:tc>
                  <a:txBody>
                    <a:bodyPr/>
                    <a:lstStyle/>
                    <a:p>
                      <a:pPr fontAlgn="b"/>
                      <a:r>
                        <a:rPr lang="fr-CA" sz="1600" b="1" cap="all" spc="60">
                          <a:solidFill>
                            <a:schemeClr val="tx1"/>
                          </a:solidFill>
                          <a:effectLst/>
                        </a:rPr>
                        <a:t>Commutateur (Switch)</a:t>
                      </a:r>
                      <a:endParaRPr lang="fr-CA" sz="1600" b="1" cap="all" spc="60" dirty="0">
                        <a:solidFill>
                          <a:schemeClr val="tx1"/>
                        </a:solidFill>
                        <a:effectLst/>
                      </a:endParaRPr>
                    </a:p>
                  </a:txBody>
                  <a:tcPr marL="132102" marR="132102" marT="132102" marB="132102" anchor="b"/>
                </a:tc>
                <a:tc>
                  <a:txBody>
                    <a:bodyPr/>
                    <a:lstStyle/>
                    <a:p>
                      <a:pPr fontAlgn="b"/>
                      <a:r>
                        <a:rPr lang="fr-CA" sz="1600" b="1" cap="all" spc="60">
                          <a:solidFill>
                            <a:schemeClr val="tx1"/>
                          </a:solidFill>
                          <a:effectLst/>
                        </a:rPr>
                        <a:t>Concentrateur (Hub)</a:t>
                      </a:r>
                      <a:endParaRPr lang="fr-CA" sz="1600" b="1" cap="all" spc="60" dirty="0">
                        <a:solidFill>
                          <a:schemeClr val="tx1"/>
                        </a:solidFill>
                        <a:effectLst/>
                      </a:endParaRPr>
                    </a:p>
                  </a:txBody>
                  <a:tcPr marL="132102" marR="132102" marT="132102" marB="132102" anchor="b"/>
                </a:tc>
                <a:extLst>
                  <a:ext uri="{0D108BD9-81ED-4DB2-BD59-A6C34878D82A}">
                    <a16:rowId xmlns:a16="http://schemas.microsoft.com/office/drawing/2014/main" val="3249206684"/>
                  </a:ext>
                </a:extLst>
              </a:tr>
              <a:tr h="372244">
                <a:tc>
                  <a:txBody>
                    <a:bodyPr/>
                    <a:lstStyle/>
                    <a:p>
                      <a:pPr fontAlgn="base"/>
                      <a:r>
                        <a:rPr lang="fr-CA" sz="1600" cap="none" spc="0">
                          <a:solidFill>
                            <a:schemeClr val="tx1"/>
                          </a:solidFill>
                          <a:effectLst/>
                        </a:rPr>
                        <a:t>Fonctionnement</a:t>
                      </a:r>
                      <a:endParaRPr lang="fr-CA" sz="1600" cap="none" spc="0" dirty="0">
                        <a:solidFill>
                          <a:schemeClr val="tx1"/>
                        </a:solidFill>
                        <a:effectLst/>
                      </a:endParaRPr>
                    </a:p>
                  </a:txBody>
                  <a:tcPr marL="67232" marR="35158" marT="19209" marB="88068" anchor="ctr"/>
                </a:tc>
                <a:tc>
                  <a:txBody>
                    <a:bodyPr/>
                    <a:lstStyle/>
                    <a:p>
                      <a:pPr fontAlgn="base"/>
                      <a:r>
                        <a:rPr lang="fr-CA" sz="1600" cap="none" spc="0">
                          <a:solidFill>
                            <a:schemeClr val="tx1"/>
                          </a:solidFill>
                          <a:effectLst/>
                        </a:rPr>
                        <a:t>Fonctionne au niveau de la couche de liaison</a:t>
                      </a:r>
                      <a:endParaRPr lang="fr-CA" sz="1600" cap="none" spc="0" dirty="0">
                        <a:solidFill>
                          <a:schemeClr val="tx1"/>
                        </a:solidFill>
                        <a:effectLst/>
                      </a:endParaRPr>
                    </a:p>
                  </a:txBody>
                  <a:tcPr marL="67232" marR="35158" marT="19209" marB="88068" anchor="ctr"/>
                </a:tc>
                <a:tc>
                  <a:txBody>
                    <a:bodyPr/>
                    <a:lstStyle/>
                    <a:p>
                      <a:pPr fontAlgn="base"/>
                      <a:r>
                        <a:rPr lang="fr-CA" sz="1600" cap="none" spc="0">
                          <a:solidFill>
                            <a:schemeClr val="tx1"/>
                          </a:solidFill>
                          <a:effectLst/>
                        </a:rPr>
                        <a:t>Fonctionne au niveau de la couche physique</a:t>
                      </a:r>
                    </a:p>
                  </a:txBody>
                  <a:tcPr marL="67232" marR="35158" marT="19209" marB="88068" anchor="ctr"/>
                </a:tc>
                <a:extLst>
                  <a:ext uri="{0D108BD9-81ED-4DB2-BD59-A6C34878D82A}">
                    <a16:rowId xmlns:a16="http://schemas.microsoft.com/office/drawing/2014/main" val="852812952"/>
                  </a:ext>
                </a:extLst>
              </a:tr>
              <a:tr h="600664">
                <a:tc>
                  <a:txBody>
                    <a:bodyPr/>
                    <a:lstStyle/>
                    <a:p>
                      <a:pPr fontAlgn="base"/>
                      <a:r>
                        <a:rPr lang="fr-CA" sz="1600" cap="none" spc="0">
                          <a:solidFill>
                            <a:schemeClr val="tx1"/>
                          </a:solidFill>
                          <a:effectLst/>
                        </a:rPr>
                        <a:t>Transmission des données</a:t>
                      </a:r>
                    </a:p>
                  </a:txBody>
                  <a:tcPr marL="67232" marR="35158" marT="19209" marB="88068" anchor="ctr"/>
                </a:tc>
                <a:tc>
                  <a:txBody>
                    <a:bodyPr/>
                    <a:lstStyle/>
                    <a:p>
                      <a:pPr fontAlgn="base"/>
                      <a:r>
                        <a:rPr lang="fr-CA" sz="1600" cap="none" spc="0" dirty="0">
                          <a:solidFill>
                            <a:schemeClr val="tx1"/>
                          </a:solidFill>
                          <a:effectLst/>
                        </a:rPr>
                        <a:t>En mode full-duplex (bidirectionnelle)</a:t>
                      </a:r>
                    </a:p>
                  </a:txBody>
                  <a:tcPr marL="67232" marR="35158" marT="19209" marB="88068" anchor="ctr"/>
                </a:tc>
                <a:tc>
                  <a:txBody>
                    <a:bodyPr/>
                    <a:lstStyle/>
                    <a:p>
                      <a:pPr fontAlgn="base"/>
                      <a:r>
                        <a:rPr lang="fr-CA" sz="1600" cap="none" spc="0">
                          <a:solidFill>
                            <a:schemeClr val="tx1"/>
                          </a:solidFill>
                          <a:effectLst/>
                        </a:rPr>
                        <a:t>En mode half-duplex (unidirectionnelle)</a:t>
                      </a:r>
                    </a:p>
                  </a:txBody>
                  <a:tcPr marL="67232" marR="35158" marT="19209" marB="88068" anchor="ctr"/>
                </a:tc>
                <a:extLst>
                  <a:ext uri="{0D108BD9-81ED-4DB2-BD59-A6C34878D82A}">
                    <a16:rowId xmlns:a16="http://schemas.microsoft.com/office/drawing/2014/main" val="1904574573"/>
                  </a:ext>
                </a:extLst>
              </a:tr>
              <a:tr h="372244">
                <a:tc>
                  <a:txBody>
                    <a:bodyPr/>
                    <a:lstStyle/>
                    <a:p>
                      <a:pPr fontAlgn="base"/>
                      <a:r>
                        <a:rPr lang="fr-CA" sz="1600" cap="none" spc="0">
                          <a:solidFill>
                            <a:schemeClr val="tx1"/>
                          </a:solidFill>
                          <a:effectLst/>
                        </a:rPr>
                        <a:t>Gestion du trafic</a:t>
                      </a:r>
                    </a:p>
                  </a:txBody>
                  <a:tcPr marL="67232" marR="35158" marT="19209" marB="88068" anchor="ctr"/>
                </a:tc>
                <a:tc>
                  <a:txBody>
                    <a:bodyPr/>
                    <a:lstStyle/>
                    <a:p>
                      <a:pPr fontAlgn="base"/>
                      <a:r>
                        <a:rPr lang="fr-CA" sz="1600" cap="none" spc="0" dirty="0">
                          <a:solidFill>
                            <a:schemeClr val="tx1"/>
                          </a:solidFill>
                          <a:effectLst/>
                        </a:rPr>
                        <a:t>Intelligente et gère le trafic de manière sélective</a:t>
                      </a:r>
                    </a:p>
                  </a:txBody>
                  <a:tcPr marL="67232" marR="35158" marT="19209" marB="88068" anchor="ctr"/>
                </a:tc>
                <a:tc>
                  <a:txBody>
                    <a:bodyPr/>
                    <a:lstStyle/>
                    <a:p>
                      <a:pPr fontAlgn="base"/>
                      <a:r>
                        <a:rPr lang="fr-CA" sz="1600" cap="none" spc="0">
                          <a:solidFill>
                            <a:schemeClr val="tx1"/>
                          </a:solidFill>
                          <a:effectLst/>
                        </a:rPr>
                        <a:t>Transmet les données à tous les ports</a:t>
                      </a:r>
                      <a:endParaRPr lang="fr-CA" sz="1600" cap="none" spc="0" dirty="0">
                        <a:solidFill>
                          <a:schemeClr val="tx1"/>
                        </a:solidFill>
                        <a:effectLst/>
                      </a:endParaRPr>
                    </a:p>
                  </a:txBody>
                  <a:tcPr marL="67232" marR="35158" marT="19209" marB="88068" anchor="ctr"/>
                </a:tc>
                <a:extLst>
                  <a:ext uri="{0D108BD9-81ED-4DB2-BD59-A6C34878D82A}">
                    <a16:rowId xmlns:a16="http://schemas.microsoft.com/office/drawing/2014/main" val="405127353"/>
                  </a:ext>
                </a:extLst>
              </a:tr>
              <a:tr h="600664">
                <a:tc>
                  <a:txBody>
                    <a:bodyPr/>
                    <a:lstStyle/>
                    <a:p>
                      <a:pPr fontAlgn="base"/>
                      <a:r>
                        <a:rPr lang="fr-CA" sz="1600" cap="none" spc="0">
                          <a:solidFill>
                            <a:schemeClr val="tx1"/>
                          </a:solidFill>
                          <a:effectLst/>
                        </a:rPr>
                        <a:t>Adresses MAC</a:t>
                      </a:r>
                    </a:p>
                  </a:txBody>
                  <a:tcPr marL="67232" marR="35158" marT="19209" marB="88068" anchor="ctr"/>
                </a:tc>
                <a:tc>
                  <a:txBody>
                    <a:bodyPr/>
                    <a:lstStyle/>
                    <a:p>
                      <a:pPr fontAlgn="base"/>
                      <a:r>
                        <a:rPr lang="fr-CA" sz="1600" cap="none" spc="0" dirty="0">
                          <a:solidFill>
                            <a:schemeClr val="tx1"/>
                          </a:solidFill>
                          <a:effectLst/>
                        </a:rPr>
                        <a:t>Possède une table d'adresses MAC pour le filtrage</a:t>
                      </a:r>
                    </a:p>
                  </a:txBody>
                  <a:tcPr marL="67232" marR="35158" marT="19209" marB="88068" anchor="ctr"/>
                </a:tc>
                <a:tc>
                  <a:txBody>
                    <a:bodyPr/>
                    <a:lstStyle/>
                    <a:p>
                      <a:pPr fontAlgn="base"/>
                      <a:r>
                        <a:rPr lang="fr-CA" sz="1600" cap="none" spc="0">
                          <a:solidFill>
                            <a:schemeClr val="tx1"/>
                          </a:solidFill>
                          <a:effectLst/>
                        </a:rPr>
                        <a:t>Ne possède pas de table d'adresses MAC</a:t>
                      </a:r>
                      <a:endParaRPr lang="fr-CA" sz="1600" cap="none" spc="0" dirty="0">
                        <a:solidFill>
                          <a:schemeClr val="tx1"/>
                        </a:solidFill>
                        <a:effectLst/>
                      </a:endParaRPr>
                    </a:p>
                  </a:txBody>
                  <a:tcPr marL="67232" marR="35158" marT="19209" marB="88068" anchor="ctr"/>
                </a:tc>
                <a:extLst>
                  <a:ext uri="{0D108BD9-81ED-4DB2-BD59-A6C34878D82A}">
                    <a16:rowId xmlns:a16="http://schemas.microsoft.com/office/drawing/2014/main" val="2149460078"/>
                  </a:ext>
                </a:extLst>
              </a:tr>
              <a:tr h="600664">
                <a:tc>
                  <a:txBody>
                    <a:bodyPr/>
                    <a:lstStyle/>
                    <a:p>
                      <a:pPr fontAlgn="base"/>
                      <a:r>
                        <a:rPr lang="fr-CA" sz="1600" cap="none" spc="0">
                          <a:solidFill>
                            <a:schemeClr val="tx1"/>
                          </a:solidFill>
                          <a:effectLst/>
                        </a:rPr>
                        <a:t>Latence</a:t>
                      </a:r>
                    </a:p>
                  </a:txBody>
                  <a:tcPr marL="67232" marR="35158" marT="19209" marB="88068" anchor="ctr"/>
                </a:tc>
                <a:tc>
                  <a:txBody>
                    <a:bodyPr/>
                    <a:lstStyle/>
                    <a:p>
                      <a:pPr fontAlgn="base"/>
                      <a:r>
                        <a:rPr lang="fr-CA" sz="1600" cap="none" spc="0">
                          <a:solidFill>
                            <a:schemeClr val="tx1"/>
                          </a:solidFill>
                          <a:effectLst/>
                        </a:rPr>
                        <a:t>Faible latence</a:t>
                      </a:r>
                    </a:p>
                  </a:txBody>
                  <a:tcPr marL="67232" marR="35158" marT="19209" marB="88068" anchor="ctr"/>
                </a:tc>
                <a:tc>
                  <a:txBody>
                    <a:bodyPr/>
                    <a:lstStyle/>
                    <a:p>
                      <a:pPr fontAlgn="base"/>
                      <a:r>
                        <a:rPr lang="fr-CA" sz="1600" cap="none" spc="0">
                          <a:solidFill>
                            <a:schemeClr val="tx1"/>
                          </a:solidFill>
                          <a:effectLst/>
                        </a:rPr>
                        <a:t>Plus élevée en raison de la transmission à tous les ports</a:t>
                      </a:r>
                    </a:p>
                  </a:txBody>
                  <a:tcPr marL="67232" marR="35158" marT="19209" marB="88068" anchor="ctr"/>
                </a:tc>
                <a:extLst>
                  <a:ext uri="{0D108BD9-81ED-4DB2-BD59-A6C34878D82A}">
                    <a16:rowId xmlns:a16="http://schemas.microsoft.com/office/drawing/2014/main" val="2823803424"/>
                  </a:ext>
                </a:extLst>
              </a:tr>
              <a:tr h="600664">
                <a:tc>
                  <a:txBody>
                    <a:bodyPr/>
                    <a:lstStyle/>
                    <a:p>
                      <a:pPr fontAlgn="base"/>
                      <a:r>
                        <a:rPr lang="fr-CA" sz="1600" cap="none" spc="0">
                          <a:solidFill>
                            <a:schemeClr val="tx1"/>
                          </a:solidFill>
                          <a:effectLst/>
                        </a:rPr>
                        <a:t>Capacité de bande passante</a:t>
                      </a:r>
                    </a:p>
                  </a:txBody>
                  <a:tcPr marL="67232" marR="35158" marT="19209" marB="88068" anchor="ctr"/>
                </a:tc>
                <a:tc>
                  <a:txBody>
                    <a:bodyPr/>
                    <a:lstStyle/>
                    <a:p>
                      <a:pPr fontAlgn="base"/>
                      <a:r>
                        <a:rPr lang="fr-CA" sz="1600" cap="none" spc="0">
                          <a:solidFill>
                            <a:schemeClr val="tx1"/>
                          </a:solidFill>
                          <a:effectLst/>
                        </a:rPr>
                        <a:t>Chaque port dispose de sa propre bande passante</a:t>
                      </a:r>
                    </a:p>
                  </a:txBody>
                  <a:tcPr marL="67232" marR="35158" marT="19209" marB="88068" anchor="ctr"/>
                </a:tc>
                <a:tc>
                  <a:txBody>
                    <a:bodyPr/>
                    <a:lstStyle/>
                    <a:p>
                      <a:pPr fontAlgn="base"/>
                      <a:r>
                        <a:rPr lang="fr-CA" sz="1600" cap="none" spc="0">
                          <a:solidFill>
                            <a:schemeClr val="tx1"/>
                          </a:solidFill>
                          <a:effectLst/>
                        </a:rPr>
                        <a:t>Les ports partagent la bande passante</a:t>
                      </a:r>
                    </a:p>
                  </a:txBody>
                  <a:tcPr marL="67232" marR="35158" marT="19209" marB="88068" anchor="ctr"/>
                </a:tc>
                <a:extLst>
                  <a:ext uri="{0D108BD9-81ED-4DB2-BD59-A6C34878D82A}">
                    <a16:rowId xmlns:a16="http://schemas.microsoft.com/office/drawing/2014/main" val="669959151"/>
                  </a:ext>
                </a:extLst>
              </a:tr>
              <a:tr h="600664">
                <a:tc>
                  <a:txBody>
                    <a:bodyPr/>
                    <a:lstStyle/>
                    <a:p>
                      <a:pPr fontAlgn="base"/>
                      <a:r>
                        <a:rPr lang="fr-CA" sz="1600" cap="none" spc="0">
                          <a:solidFill>
                            <a:schemeClr val="tx1"/>
                          </a:solidFill>
                          <a:effectLst/>
                        </a:rPr>
                        <a:t>Sécurité</a:t>
                      </a:r>
                    </a:p>
                  </a:txBody>
                  <a:tcPr marL="67232" marR="35158" marT="19209" marB="88068" anchor="ctr"/>
                </a:tc>
                <a:tc>
                  <a:txBody>
                    <a:bodyPr/>
                    <a:lstStyle/>
                    <a:p>
                      <a:pPr fontAlgn="base"/>
                      <a:r>
                        <a:rPr lang="fr-CA" sz="1600" cap="none" spc="0">
                          <a:solidFill>
                            <a:schemeClr val="tx1"/>
                          </a:solidFill>
                          <a:effectLst/>
                        </a:rPr>
                        <a:t>Peut offrir des fonctionnalités de sécurité avancées (VLANs, ACL, etc.)</a:t>
                      </a:r>
                    </a:p>
                  </a:txBody>
                  <a:tcPr marL="67232" marR="35158" marT="19209" marB="88068" anchor="ctr"/>
                </a:tc>
                <a:tc>
                  <a:txBody>
                    <a:bodyPr/>
                    <a:lstStyle/>
                    <a:p>
                      <a:pPr fontAlgn="base"/>
                      <a:r>
                        <a:rPr lang="fr-CA" sz="1600" cap="none" spc="0">
                          <a:solidFill>
                            <a:schemeClr val="tx1"/>
                          </a:solidFill>
                          <a:effectLst/>
                        </a:rPr>
                        <a:t>Pas de fonctionnalités de sécurité avancées</a:t>
                      </a:r>
                    </a:p>
                  </a:txBody>
                  <a:tcPr marL="67232" marR="35158" marT="19209" marB="88068" anchor="ctr"/>
                </a:tc>
                <a:extLst>
                  <a:ext uri="{0D108BD9-81ED-4DB2-BD59-A6C34878D82A}">
                    <a16:rowId xmlns:a16="http://schemas.microsoft.com/office/drawing/2014/main" val="1816705428"/>
                  </a:ext>
                </a:extLst>
              </a:tr>
              <a:tr h="600664">
                <a:tc>
                  <a:txBody>
                    <a:bodyPr/>
                    <a:lstStyle/>
                    <a:p>
                      <a:pPr fontAlgn="base"/>
                      <a:r>
                        <a:rPr lang="fr-CA" sz="1600" cap="none" spc="0">
                          <a:solidFill>
                            <a:schemeClr val="tx1"/>
                          </a:solidFill>
                          <a:effectLst/>
                        </a:rPr>
                        <a:t>Extensibilité</a:t>
                      </a:r>
                    </a:p>
                  </a:txBody>
                  <a:tcPr marL="67232" marR="35158" marT="19209" marB="88068" anchor="ctr"/>
                </a:tc>
                <a:tc>
                  <a:txBody>
                    <a:bodyPr/>
                    <a:lstStyle/>
                    <a:p>
                      <a:pPr fontAlgn="base"/>
                      <a:r>
                        <a:rPr lang="fr-CA" sz="1600" cap="none" spc="0" dirty="0">
                          <a:solidFill>
                            <a:schemeClr val="tx1"/>
                          </a:solidFill>
                          <a:effectLst/>
                        </a:rPr>
                        <a:t>Extensible</a:t>
                      </a:r>
                    </a:p>
                  </a:txBody>
                  <a:tcPr marL="67232" marR="35158" marT="19209" marB="88068" anchor="ctr"/>
                </a:tc>
                <a:tc>
                  <a:txBody>
                    <a:bodyPr/>
                    <a:lstStyle/>
                    <a:p>
                      <a:pPr fontAlgn="base"/>
                      <a:r>
                        <a:rPr lang="fr-CA" sz="1600" cap="none" spc="0">
                          <a:solidFill>
                            <a:schemeClr val="tx1"/>
                          </a:solidFill>
                          <a:effectLst/>
                        </a:rPr>
                        <a:t>Non extensible</a:t>
                      </a:r>
                    </a:p>
                  </a:txBody>
                  <a:tcPr marL="67232" marR="35158" marT="19209" marB="88068" anchor="ctr"/>
                </a:tc>
                <a:extLst>
                  <a:ext uri="{0D108BD9-81ED-4DB2-BD59-A6C34878D82A}">
                    <a16:rowId xmlns:a16="http://schemas.microsoft.com/office/drawing/2014/main" val="1949601940"/>
                  </a:ext>
                </a:extLst>
              </a:tr>
              <a:tr h="372244">
                <a:tc>
                  <a:txBody>
                    <a:bodyPr/>
                    <a:lstStyle/>
                    <a:p>
                      <a:pPr fontAlgn="base"/>
                      <a:r>
                        <a:rPr lang="fr-CA" sz="1600" cap="none" spc="0">
                          <a:solidFill>
                            <a:schemeClr val="tx1"/>
                          </a:solidFill>
                          <a:effectLst/>
                        </a:rPr>
                        <a:t>Coût</a:t>
                      </a:r>
                    </a:p>
                  </a:txBody>
                  <a:tcPr marL="67232" marR="35158" marT="19209" marB="88068" anchor="ctr"/>
                </a:tc>
                <a:tc>
                  <a:txBody>
                    <a:bodyPr/>
                    <a:lstStyle/>
                    <a:p>
                      <a:pPr fontAlgn="base"/>
                      <a:r>
                        <a:rPr lang="fr-CA" sz="1600" cap="none" spc="0" dirty="0">
                          <a:solidFill>
                            <a:schemeClr val="tx1"/>
                          </a:solidFill>
                          <a:effectLst/>
                        </a:rPr>
                        <a:t>Généralement plus cher, mais peu de différence aujourd’hui.</a:t>
                      </a:r>
                    </a:p>
                  </a:txBody>
                  <a:tcPr marL="67232" marR="35158" marT="19209" marB="88068" anchor="ctr"/>
                </a:tc>
                <a:tc>
                  <a:txBody>
                    <a:bodyPr/>
                    <a:lstStyle/>
                    <a:p>
                      <a:pPr fontAlgn="base"/>
                      <a:r>
                        <a:rPr lang="fr-CA" sz="1600" cap="none" spc="0" dirty="0">
                          <a:solidFill>
                            <a:schemeClr val="tx1"/>
                          </a:solidFill>
                          <a:effectLst/>
                        </a:rPr>
                        <a:t>Généralement moins cher</a:t>
                      </a:r>
                    </a:p>
                  </a:txBody>
                  <a:tcPr marL="67232" marR="35158" marT="19209" marB="88068" anchor="ctr"/>
                </a:tc>
                <a:extLst>
                  <a:ext uri="{0D108BD9-81ED-4DB2-BD59-A6C34878D82A}">
                    <a16:rowId xmlns:a16="http://schemas.microsoft.com/office/drawing/2014/main" val="1212773529"/>
                  </a:ext>
                </a:extLst>
              </a:tr>
            </a:tbl>
          </a:graphicData>
        </a:graphic>
      </p:graphicFrame>
    </p:spTree>
    <p:extLst>
      <p:ext uri="{BB962C8B-B14F-4D97-AF65-F5344CB8AC3E}">
        <p14:creationId xmlns:p14="http://schemas.microsoft.com/office/powerpoint/2010/main" val="314379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740307"/>
          </a:xfrm>
          <a:prstGeom prst="rect">
            <a:avLst/>
          </a:prstGeom>
          <a:noFill/>
        </p:spPr>
        <p:txBody>
          <a:bodyPr wrap="square" rtlCol="0">
            <a:spAutoFit/>
          </a:bodyPr>
          <a:lstStyle/>
          <a:p>
            <a:r>
              <a:rPr lang="fr-CA" sz="2400" b="1" dirty="0"/>
              <a:t>Routeur</a:t>
            </a:r>
            <a:r>
              <a:rPr lang="fr-CA" sz="2400" dirty="0"/>
              <a:t> (Router) </a:t>
            </a:r>
          </a:p>
          <a:p>
            <a:endParaRPr lang="fr-CA" sz="2400" dirty="0"/>
          </a:p>
          <a:p>
            <a:r>
              <a:rPr lang="fr-CA" sz="2400" dirty="0"/>
              <a:t>Un routeur est un équipement qui permet d’acheminer des paquets entre plusieurs réseaux. </a:t>
            </a:r>
          </a:p>
          <a:p>
            <a:r>
              <a:rPr lang="fr-CA" sz="2400" dirty="0"/>
              <a:t>Les concentrateurs et commutateurs ne peuvent pas être utilisés pour envoyer des données sur un autre réseau. </a:t>
            </a:r>
          </a:p>
          <a:p>
            <a:endParaRPr lang="fr-CA" sz="2400" dirty="0"/>
          </a:p>
          <a:p>
            <a:r>
              <a:rPr lang="fr-CA" sz="2400" dirty="0"/>
              <a:t>Un routeur achemine les paquets en se basant sur leur adresse IP de destination. Il est capable de garder des informations en mémoire, comme le commutateur, dans une table de routage.</a:t>
            </a:r>
            <a:br>
              <a:rPr lang="fr-CA" sz="2400" dirty="0"/>
            </a:br>
            <a:endParaRPr lang="fr-CA" sz="2400" dirty="0"/>
          </a:p>
          <a:p>
            <a:r>
              <a:rPr lang="fr-CA" sz="2400" dirty="0"/>
              <a:t>Un routeur opère au niveau des couches :</a:t>
            </a:r>
          </a:p>
          <a:p>
            <a:endParaRPr lang="fr-CA" sz="2400" dirty="0"/>
          </a:p>
          <a:p>
            <a:pPr marL="342900" indent="-342900">
              <a:buFont typeface="Arial" panose="020B0604020202020204" pitchFamily="34" charset="0"/>
              <a:buChar char="•"/>
            </a:pPr>
            <a:r>
              <a:rPr lang="fr-CA" sz="2400" b="1" dirty="0"/>
              <a:t>Réseau (couche 3) </a:t>
            </a:r>
            <a:r>
              <a:rPr lang="fr-CA" sz="2400" dirty="0"/>
              <a:t>du modèle OSI</a:t>
            </a:r>
          </a:p>
          <a:p>
            <a:pPr marL="342900" indent="-342900">
              <a:buFont typeface="Arial" panose="020B0604020202020204" pitchFamily="34" charset="0"/>
              <a:buChar char="•"/>
            </a:pPr>
            <a:r>
              <a:rPr lang="fr-CA" sz="2400" b="1" dirty="0"/>
              <a:t>Internet (couche 2)</a:t>
            </a:r>
            <a:r>
              <a:rPr lang="fr-CA" sz="2400" dirty="0"/>
              <a:t> du modèle TCP/IP</a:t>
            </a:r>
          </a:p>
          <a:p>
            <a:pPr marL="342900" indent="-342900">
              <a:buFont typeface="Arial" panose="020B0604020202020204" pitchFamily="34" charset="0"/>
              <a:buChar char="•"/>
            </a:pPr>
            <a:endParaRPr lang="fr-CA" sz="2400" b="1" dirty="0"/>
          </a:p>
        </p:txBody>
      </p:sp>
    </p:spTree>
    <p:extLst>
      <p:ext uri="{BB962C8B-B14F-4D97-AF65-F5344CB8AC3E}">
        <p14:creationId xmlns:p14="http://schemas.microsoft.com/office/powerpoint/2010/main" val="390904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outer">
            <a:hlinkClick r:id="" action="ppaction://media"/>
            <a:extLst>
              <a:ext uri="{FF2B5EF4-FFF2-40B4-BE49-F238E27FC236}">
                <a16:creationId xmlns:a16="http://schemas.microsoft.com/office/drawing/2014/main" id="{3FC5B2CE-B3D4-410C-ECB9-0F050E520AA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0"/>
            <a:ext cx="9144000" cy="6858000"/>
          </a:xfrm>
          <a:prstGeom prst="rect">
            <a:avLst/>
          </a:prstGeom>
        </p:spPr>
      </p:pic>
    </p:spTree>
    <p:extLst>
      <p:ext uri="{BB962C8B-B14F-4D97-AF65-F5344CB8AC3E}">
        <p14:creationId xmlns:p14="http://schemas.microsoft.com/office/powerpoint/2010/main" val="83063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370975"/>
          </a:xfrm>
          <a:prstGeom prst="rect">
            <a:avLst/>
          </a:prstGeom>
          <a:noFill/>
        </p:spPr>
        <p:txBody>
          <a:bodyPr wrap="square" rtlCol="0">
            <a:spAutoFit/>
          </a:bodyPr>
          <a:lstStyle/>
          <a:p>
            <a:r>
              <a:rPr lang="fr-CA" sz="2400" b="1" dirty="0"/>
              <a:t>Passerelle</a:t>
            </a:r>
            <a:r>
              <a:rPr lang="fr-CA" sz="2400" dirty="0"/>
              <a:t> (Gateway) </a:t>
            </a:r>
          </a:p>
          <a:p>
            <a:endParaRPr lang="fr-CA" sz="2400" dirty="0"/>
          </a:p>
          <a:p>
            <a:r>
              <a:rPr lang="fr-CA" sz="2400" dirty="0"/>
              <a:t>Une passerelle est le nom générique d’un équipement permettant de relier deux réseaux informatiques de types différents.</a:t>
            </a:r>
            <a:br>
              <a:rPr lang="fr-CA" sz="2400" dirty="0"/>
            </a:br>
            <a:br>
              <a:rPr lang="fr-CA" sz="2400" dirty="0"/>
            </a:br>
            <a:r>
              <a:rPr lang="fr-CA" sz="2400" dirty="0"/>
              <a:t>Ainsi</a:t>
            </a:r>
          </a:p>
          <a:p>
            <a:pPr marL="342900" indent="-342900">
              <a:buFont typeface="Arial" panose="020B0604020202020204" pitchFamily="34" charset="0"/>
              <a:buChar char="•"/>
            </a:pPr>
            <a:r>
              <a:rPr lang="fr-CA" sz="2400" dirty="0"/>
              <a:t> un répéteur est une passerelle de niveau 1</a:t>
            </a:r>
          </a:p>
          <a:p>
            <a:pPr marL="342900" indent="-342900">
              <a:buFont typeface="Arial" panose="020B0604020202020204" pitchFamily="34" charset="0"/>
              <a:buChar char="•"/>
            </a:pPr>
            <a:r>
              <a:rPr lang="fr-CA" sz="2400" dirty="0"/>
              <a:t> un pont est une passerelle de niveau 2</a:t>
            </a:r>
          </a:p>
          <a:p>
            <a:pPr marL="342900" indent="-342900">
              <a:buFont typeface="Arial" panose="020B0604020202020204" pitchFamily="34" charset="0"/>
              <a:buChar char="•"/>
            </a:pPr>
            <a:r>
              <a:rPr lang="fr-CA" sz="2400" dirty="0"/>
              <a:t> un routeur est une passerelle de niveau 3</a:t>
            </a:r>
          </a:p>
          <a:p>
            <a:endParaRPr lang="fr-CA" sz="2400" dirty="0"/>
          </a:p>
          <a:p>
            <a:r>
              <a:rPr lang="fr-CA" sz="2400" dirty="0"/>
              <a:t>Cependant, le terme passerelle désigne plus couramment un routeur qui permet de relier un réseau local au réseau Internet. </a:t>
            </a:r>
          </a:p>
          <a:p>
            <a:endParaRPr lang="fr-CA" sz="2400" dirty="0"/>
          </a:p>
          <a:p>
            <a:r>
              <a:rPr lang="fr-CA" sz="2400" dirty="0"/>
              <a:t>Une passerelle peut opérer dans plusieurs couches selon le type de liaison effectuée</a:t>
            </a:r>
            <a:endParaRPr lang="fr-CA" sz="2400" b="1" dirty="0"/>
          </a:p>
        </p:txBody>
      </p:sp>
    </p:spTree>
    <p:extLst>
      <p:ext uri="{BB962C8B-B14F-4D97-AF65-F5344CB8AC3E}">
        <p14:creationId xmlns:p14="http://schemas.microsoft.com/office/powerpoint/2010/main" val="424599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2951205"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E2</a:t>
            </a: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CSMA/CD</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C7DE79BB-1731-C666-82A8-E5F76862C516}"/>
              </a:ext>
            </a:extLst>
          </p:cNvPr>
          <p:cNvSpPr txBox="1"/>
          <p:nvPr/>
        </p:nvSpPr>
        <p:spPr>
          <a:xfrm>
            <a:off x="4797413" y="927164"/>
            <a:ext cx="7174628" cy="5755422"/>
          </a:xfrm>
          <a:prstGeom prst="rect">
            <a:avLst/>
          </a:prstGeom>
          <a:noFill/>
        </p:spPr>
        <p:txBody>
          <a:bodyPr wrap="square">
            <a:spAutoFit/>
          </a:bodyPr>
          <a:lstStyle/>
          <a:p>
            <a:pPr algn="just"/>
            <a:r>
              <a:rPr lang="fr-CA" sz="1600" dirty="0"/>
              <a:t>La norme 802.3 utilise un protocole de gestion d’accès de type CSMA/CD, c’est-à-dire Carrier </a:t>
            </a:r>
            <a:r>
              <a:rPr lang="fr-CA" sz="1600" dirty="0" err="1"/>
              <a:t>Sense</a:t>
            </a:r>
            <a:r>
              <a:rPr lang="fr-CA" sz="1600" dirty="0"/>
              <a:t> Multiple Access </a:t>
            </a:r>
            <a:r>
              <a:rPr lang="fr-CA" sz="1600" dirty="0" err="1"/>
              <a:t>with</a:t>
            </a:r>
            <a:r>
              <a:rPr lang="fr-CA" sz="1600" dirty="0"/>
              <a:t> Collision </a:t>
            </a:r>
            <a:r>
              <a:rPr lang="fr-CA" sz="1600" dirty="0" err="1"/>
              <a:t>Detection</a:t>
            </a:r>
            <a:r>
              <a:rPr lang="fr-CA" sz="1600" dirty="0"/>
              <a:t>. </a:t>
            </a:r>
          </a:p>
          <a:p>
            <a:pPr algn="just"/>
            <a:endParaRPr lang="fr-CA" sz="1600" dirty="0"/>
          </a:p>
          <a:p>
            <a:pPr algn="just"/>
            <a:r>
              <a:rPr lang="fr-CA" sz="1600" dirty="0"/>
              <a:t>1. </a:t>
            </a:r>
            <a:r>
              <a:rPr lang="fr-CA" sz="1600" b="1" i="0" dirty="0">
                <a:solidFill>
                  <a:srgbClr val="374151"/>
                </a:solidFill>
                <a:effectLst/>
              </a:rPr>
              <a:t>Écoute du support (Carrier </a:t>
            </a:r>
            <a:r>
              <a:rPr lang="fr-CA" sz="1600" b="1" i="0" dirty="0" err="1">
                <a:solidFill>
                  <a:srgbClr val="374151"/>
                </a:solidFill>
                <a:effectLst/>
              </a:rPr>
              <a:t>Sense</a:t>
            </a:r>
            <a:r>
              <a:rPr lang="fr-CA" sz="1600" b="1" i="0" dirty="0">
                <a:solidFill>
                  <a:srgbClr val="374151"/>
                </a:solidFill>
                <a:effectLst/>
              </a:rPr>
              <a:t>) : </a:t>
            </a:r>
            <a:r>
              <a:rPr lang="fr-CA" sz="1600" b="0" i="0" dirty="0">
                <a:solidFill>
                  <a:srgbClr val="374151"/>
                </a:solidFill>
                <a:effectLst/>
              </a:rPr>
              <a:t>Avant de transmettre des données, un périphérique qui souhaite envoyer des informations vérifie d'abord si le support de transmission est libre. Il écoute le média partagé pour détecter toute activité de transmission provenant d'autres périphériques. S'il détecte une activité, cela indique que le support est occupé et le périphérique attendra une période aléatoire avant de réessayer.</a:t>
            </a:r>
            <a:br>
              <a:rPr lang="fr-CA" sz="1600" b="0" i="0" dirty="0">
                <a:solidFill>
                  <a:srgbClr val="374151"/>
                </a:solidFill>
                <a:effectLst/>
              </a:rPr>
            </a:br>
            <a:endParaRPr lang="fr-CA" sz="1600" b="0" i="0" dirty="0">
              <a:solidFill>
                <a:srgbClr val="374151"/>
              </a:solidFill>
              <a:effectLst/>
            </a:endParaRPr>
          </a:p>
          <a:p>
            <a:pPr algn="just"/>
            <a:r>
              <a:rPr lang="fr-CA" sz="1600" dirty="0">
                <a:solidFill>
                  <a:srgbClr val="374151"/>
                </a:solidFill>
              </a:rPr>
              <a:t>2. </a:t>
            </a:r>
            <a:r>
              <a:rPr lang="fr-CA" sz="1600" b="1" i="0" dirty="0">
                <a:solidFill>
                  <a:srgbClr val="374151"/>
                </a:solidFill>
                <a:effectLst/>
              </a:rPr>
              <a:t>Détection de collision (Collision </a:t>
            </a:r>
            <a:r>
              <a:rPr lang="fr-CA" sz="1600" b="1" i="0" dirty="0" err="1">
                <a:solidFill>
                  <a:srgbClr val="374151"/>
                </a:solidFill>
                <a:effectLst/>
              </a:rPr>
              <a:t>Detection</a:t>
            </a:r>
            <a:r>
              <a:rPr lang="fr-CA" sz="1600" b="1" i="0" dirty="0">
                <a:solidFill>
                  <a:srgbClr val="374151"/>
                </a:solidFill>
                <a:effectLst/>
              </a:rPr>
              <a:t>)</a:t>
            </a:r>
            <a:r>
              <a:rPr lang="fr-CA" sz="1600" b="0" i="0" dirty="0">
                <a:solidFill>
                  <a:srgbClr val="374151"/>
                </a:solidFill>
                <a:effectLst/>
              </a:rPr>
              <a:t> : Si le périphérique détecte que le support est libre, il commence à transmettre ses données. Cependant, plusieurs périphériques peuvent détecter le support libre simultanément et tenter de transmettre en même temps. Si une collision se produit, c'est-à-dire si deux ou plus de périphériques transmettent en même temps, ils détectent la collision presque instantanément.</a:t>
            </a:r>
          </a:p>
          <a:p>
            <a:pPr algn="just">
              <a:buFont typeface="+mj-lt"/>
              <a:buAutoNum type="arabicPeriod"/>
            </a:pPr>
            <a:endParaRPr lang="fr-CA" sz="1600" b="0" i="0" dirty="0">
              <a:solidFill>
                <a:srgbClr val="374151"/>
              </a:solidFill>
              <a:effectLst/>
            </a:endParaRPr>
          </a:p>
          <a:p>
            <a:pPr algn="just"/>
            <a:r>
              <a:rPr lang="fr-CA" sz="1600" b="0" i="0" dirty="0">
                <a:solidFill>
                  <a:srgbClr val="374151"/>
                </a:solidFill>
                <a:effectLst/>
              </a:rPr>
              <a:t>3. </a:t>
            </a:r>
            <a:r>
              <a:rPr lang="fr-CA" sz="1600" b="1" i="0" dirty="0">
                <a:solidFill>
                  <a:srgbClr val="374151"/>
                </a:solidFill>
                <a:effectLst/>
              </a:rPr>
              <a:t>Algorithme d'exponentiation binaire (</a:t>
            </a:r>
            <a:r>
              <a:rPr lang="fr-CA" sz="1600" b="1" i="0" dirty="0" err="1">
                <a:solidFill>
                  <a:srgbClr val="374151"/>
                </a:solidFill>
                <a:effectLst/>
              </a:rPr>
              <a:t>Binary</a:t>
            </a:r>
            <a:r>
              <a:rPr lang="fr-CA" sz="1600" b="1" i="0" dirty="0">
                <a:solidFill>
                  <a:srgbClr val="374151"/>
                </a:solidFill>
                <a:effectLst/>
              </a:rPr>
              <a:t> </a:t>
            </a:r>
            <a:r>
              <a:rPr lang="fr-CA" sz="1600" b="1" i="0" dirty="0" err="1">
                <a:solidFill>
                  <a:srgbClr val="374151"/>
                </a:solidFill>
                <a:effectLst/>
              </a:rPr>
              <a:t>Exponential</a:t>
            </a:r>
            <a:r>
              <a:rPr lang="fr-CA" sz="1600" b="1" i="0" dirty="0">
                <a:solidFill>
                  <a:srgbClr val="374151"/>
                </a:solidFill>
                <a:effectLst/>
              </a:rPr>
              <a:t> </a:t>
            </a:r>
            <a:r>
              <a:rPr lang="fr-CA" sz="1600" b="1" i="0" dirty="0" err="1">
                <a:solidFill>
                  <a:srgbClr val="374151"/>
                </a:solidFill>
                <a:effectLst/>
              </a:rPr>
              <a:t>Backoff</a:t>
            </a:r>
            <a:r>
              <a:rPr lang="fr-CA" sz="1600" b="1" i="0" dirty="0">
                <a:solidFill>
                  <a:srgbClr val="374151"/>
                </a:solidFill>
                <a:effectLst/>
              </a:rPr>
              <a:t>) </a:t>
            </a:r>
            <a:r>
              <a:rPr lang="fr-CA" sz="1600" b="0" i="0" dirty="0">
                <a:solidFill>
                  <a:srgbClr val="374151"/>
                </a:solidFill>
                <a:effectLst/>
              </a:rPr>
              <a:t>: Lorsqu'une collision est détectée, les périphériques qui ont été impliqués dans la collision arrêtent immédiatement la transmission et envoient un signal de brouillage pour informer les autres périphériques qu'une collision s'est produite. Ensuite, ces périphériques utilisent un algorithme appelé "exponentiation binaire" pour déterminer un temps d'attente aléatoire avant de réessayer la transmission.</a:t>
            </a:r>
          </a:p>
        </p:txBody>
      </p:sp>
      <p:sp>
        <p:nvSpPr>
          <p:cNvPr id="8" name="ZoneTexte 7">
            <a:extLst>
              <a:ext uri="{FF2B5EF4-FFF2-40B4-BE49-F238E27FC236}">
                <a16:creationId xmlns:a16="http://schemas.microsoft.com/office/drawing/2014/main" id="{BD44BD4F-B7A3-5C04-E0BF-42CFEDC9DC96}"/>
              </a:ext>
            </a:extLst>
          </p:cNvPr>
          <p:cNvSpPr txBox="1"/>
          <p:nvPr/>
        </p:nvSpPr>
        <p:spPr>
          <a:xfrm>
            <a:off x="4797413" y="182837"/>
            <a:ext cx="6667895" cy="646331"/>
          </a:xfrm>
          <a:prstGeom prst="rect">
            <a:avLst/>
          </a:prstGeom>
          <a:noFill/>
        </p:spPr>
        <p:txBody>
          <a:bodyPr wrap="square" rtlCol="0">
            <a:spAutoFit/>
          </a:bodyPr>
          <a:lstStyle/>
          <a:p>
            <a:r>
              <a:rPr lang="fr-CA" b="1" dirty="0">
                <a:solidFill>
                  <a:schemeClr val="accent2"/>
                </a:solidFill>
              </a:rPr>
              <a:t>Expliquer en quoi consiste le protocole de gestion d’accès CSMA/CD utilisé sur un réseau </a:t>
            </a:r>
            <a:r>
              <a:rPr lang="fr-CA" b="1" dirty="0" err="1">
                <a:solidFill>
                  <a:schemeClr val="accent2"/>
                </a:solidFill>
              </a:rPr>
              <a:t>Éthernet</a:t>
            </a:r>
            <a:endParaRPr lang="fr-CA" b="1" dirty="0">
              <a:solidFill>
                <a:schemeClr val="accent2"/>
              </a:solidFill>
            </a:endParaRPr>
          </a:p>
        </p:txBody>
      </p:sp>
    </p:spTree>
    <p:extLst>
      <p:ext uri="{BB962C8B-B14F-4D97-AF65-F5344CB8AC3E}">
        <p14:creationId xmlns:p14="http://schemas.microsoft.com/office/powerpoint/2010/main" val="38645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CD0915F1-D05A-3D8C-FC7E-FF5DA4B4B4E0}"/>
              </a:ext>
            </a:extLst>
          </p:cNvPr>
          <p:cNvGraphicFramePr>
            <a:graphicFrameLocks noGrp="1"/>
          </p:cNvGraphicFramePr>
          <p:nvPr>
            <p:extLst>
              <p:ext uri="{D42A27DB-BD31-4B8C-83A1-F6EECF244321}">
                <p14:modId xmlns:p14="http://schemas.microsoft.com/office/powerpoint/2010/main" val="3522044814"/>
              </p:ext>
            </p:extLst>
          </p:nvPr>
        </p:nvGraphicFramePr>
        <p:xfrm>
          <a:off x="643466" y="1769322"/>
          <a:ext cx="10905067" cy="3453454"/>
        </p:xfrm>
        <a:graphic>
          <a:graphicData uri="http://schemas.openxmlformats.org/drawingml/2006/table">
            <a:tbl>
              <a:tblPr firstRow="1" bandRow="1">
                <a:tableStyleId>{0E3FDE45-AF77-4B5C-9715-49D594BDF05E}</a:tableStyleId>
              </a:tblPr>
              <a:tblGrid>
                <a:gridCol w="1984167">
                  <a:extLst>
                    <a:ext uri="{9D8B030D-6E8A-4147-A177-3AD203B41FA5}">
                      <a16:colId xmlns:a16="http://schemas.microsoft.com/office/drawing/2014/main" val="2173766091"/>
                    </a:ext>
                  </a:extLst>
                </a:gridCol>
                <a:gridCol w="4584619">
                  <a:extLst>
                    <a:ext uri="{9D8B030D-6E8A-4147-A177-3AD203B41FA5}">
                      <a16:colId xmlns:a16="http://schemas.microsoft.com/office/drawing/2014/main" val="2362910901"/>
                    </a:ext>
                  </a:extLst>
                </a:gridCol>
                <a:gridCol w="4336281">
                  <a:extLst>
                    <a:ext uri="{9D8B030D-6E8A-4147-A177-3AD203B41FA5}">
                      <a16:colId xmlns:a16="http://schemas.microsoft.com/office/drawing/2014/main" val="2428474514"/>
                    </a:ext>
                  </a:extLst>
                </a:gridCol>
              </a:tblGrid>
              <a:tr h="323062">
                <a:tc>
                  <a:txBody>
                    <a:bodyPr/>
                    <a:lstStyle/>
                    <a:p>
                      <a:pPr fontAlgn="b"/>
                      <a:r>
                        <a:rPr lang="fr-CA" sz="1600" b="1">
                          <a:effectLst/>
                        </a:rPr>
                        <a:t>Caractéristique</a:t>
                      </a:r>
                    </a:p>
                  </a:txBody>
                  <a:tcPr marL="43788" marR="43788" marT="21894" marB="21894" anchor="ctr"/>
                </a:tc>
                <a:tc>
                  <a:txBody>
                    <a:bodyPr/>
                    <a:lstStyle/>
                    <a:p>
                      <a:pPr fontAlgn="b"/>
                      <a:r>
                        <a:rPr lang="fr-CA" sz="1600" b="1">
                          <a:effectLst/>
                        </a:rPr>
                        <a:t>CSMA/CD</a:t>
                      </a:r>
                    </a:p>
                  </a:txBody>
                  <a:tcPr marL="43788" marR="43788" marT="21894" marB="21894" anchor="ctr"/>
                </a:tc>
                <a:tc>
                  <a:txBody>
                    <a:bodyPr/>
                    <a:lstStyle/>
                    <a:p>
                      <a:pPr fontAlgn="b"/>
                      <a:r>
                        <a:rPr lang="fr-CA" sz="1600" b="1">
                          <a:effectLst/>
                        </a:rPr>
                        <a:t>CSMA/CA</a:t>
                      </a:r>
                    </a:p>
                  </a:txBody>
                  <a:tcPr marL="43788" marR="43788" marT="21894" marB="21894" anchor="ctr"/>
                </a:tc>
                <a:extLst>
                  <a:ext uri="{0D108BD9-81ED-4DB2-BD59-A6C34878D82A}">
                    <a16:rowId xmlns:a16="http://schemas.microsoft.com/office/drawing/2014/main" val="2970949377"/>
                  </a:ext>
                </a:extLst>
              </a:tr>
              <a:tr h="323062">
                <a:tc>
                  <a:txBody>
                    <a:bodyPr/>
                    <a:lstStyle/>
                    <a:p>
                      <a:pPr fontAlgn="base"/>
                      <a:r>
                        <a:rPr lang="fr-CA" sz="1600" dirty="0">
                          <a:effectLst/>
                        </a:rPr>
                        <a:t>Type de réseau</a:t>
                      </a:r>
                    </a:p>
                  </a:txBody>
                  <a:tcPr marL="43788" marR="43788" marT="21894" marB="21894" anchor="ctr"/>
                </a:tc>
                <a:tc>
                  <a:txBody>
                    <a:bodyPr/>
                    <a:lstStyle/>
                    <a:p>
                      <a:pPr fontAlgn="base"/>
                      <a:r>
                        <a:rPr lang="fr-CA" sz="1600">
                          <a:effectLst/>
                        </a:rPr>
                        <a:t>Utilisé dans les réseaux filaires Ethernet</a:t>
                      </a:r>
                    </a:p>
                  </a:txBody>
                  <a:tcPr marL="43788" marR="43788" marT="21894" marB="21894" anchor="ctr"/>
                </a:tc>
                <a:tc>
                  <a:txBody>
                    <a:bodyPr/>
                    <a:lstStyle/>
                    <a:p>
                      <a:pPr fontAlgn="base"/>
                      <a:r>
                        <a:rPr lang="fr-CA" sz="1600">
                          <a:effectLst/>
                        </a:rPr>
                        <a:t>Utilisé dans les réseaux sans fil WLAN (Wi-Fi)</a:t>
                      </a:r>
                    </a:p>
                  </a:txBody>
                  <a:tcPr marL="43788" marR="43788" marT="21894" marB="21894" anchor="ctr"/>
                </a:tc>
                <a:extLst>
                  <a:ext uri="{0D108BD9-81ED-4DB2-BD59-A6C34878D82A}">
                    <a16:rowId xmlns:a16="http://schemas.microsoft.com/office/drawing/2014/main" val="2607448300"/>
                  </a:ext>
                </a:extLst>
              </a:tr>
              <a:tr h="561466">
                <a:tc>
                  <a:txBody>
                    <a:bodyPr/>
                    <a:lstStyle/>
                    <a:p>
                      <a:pPr fontAlgn="base"/>
                      <a:r>
                        <a:rPr lang="fr-CA" sz="1600">
                          <a:effectLst/>
                        </a:rPr>
                        <a:t>Détection des collisions</a:t>
                      </a:r>
                    </a:p>
                  </a:txBody>
                  <a:tcPr marL="43788" marR="43788" marT="21894" marB="21894" anchor="ctr"/>
                </a:tc>
                <a:tc>
                  <a:txBody>
                    <a:bodyPr/>
                    <a:lstStyle/>
                    <a:p>
                      <a:pPr fontAlgn="base"/>
                      <a:r>
                        <a:rPr lang="fr-CA" sz="1600">
                          <a:effectLst/>
                        </a:rPr>
                        <a:t>Détecte les collisions après qu'elles se produisent</a:t>
                      </a:r>
                    </a:p>
                  </a:txBody>
                  <a:tcPr marL="43788" marR="43788" marT="21894" marB="21894" anchor="ctr"/>
                </a:tc>
                <a:tc>
                  <a:txBody>
                    <a:bodyPr/>
                    <a:lstStyle/>
                    <a:p>
                      <a:pPr fontAlgn="base"/>
                      <a:r>
                        <a:rPr lang="fr-CA" sz="1600">
                          <a:effectLst/>
                        </a:rPr>
                        <a:t>Évite les collisions avant qu'elles ne se produisent</a:t>
                      </a:r>
                    </a:p>
                  </a:txBody>
                  <a:tcPr marL="43788" marR="43788" marT="21894" marB="21894" anchor="ctr"/>
                </a:tc>
                <a:extLst>
                  <a:ext uri="{0D108BD9-81ED-4DB2-BD59-A6C34878D82A}">
                    <a16:rowId xmlns:a16="http://schemas.microsoft.com/office/drawing/2014/main" val="4016969330"/>
                  </a:ext>
                </a:extLst>
              </a:tr>
              <a:tr h="561466">
                <a:tc>
                  <a:txBody>
                    <a:bodyPr/>
                    <a:lstStyle/>
                    <a:p>
                      <a:pPr fontAlgn="base"/>
                      <a:r>
                        <a:rPr lang="fr-CA" sz="1600" dirty="0">
                          <a:effectLst/>
                        </a:rPr>
                        <a:t>Transmission des données</a:t>
                      </a:r>
                    </a:p>
                  </a:txBody>
                  <a:tcPr marL="43788" marR="43788" marT="21894" marB="21894" anchor="ctr"/>
                </a:tc>
                <a:tc>
                  <a:txBody>
                    <a:bodyPr/>
                    <a:lstStyle/>
                    <a:p>
                      <a:pPr fontAlgn="base"/>
                      <a:r>
                        <a:rPr lang="fr-CA" sz="1600">
                          <a:effectLst/>
                        </a:rPr>
                        <a:t>En mode half-duplex (unidirectionnelle)</a:t>
                      </a:r>
                    </a:p>
                  </a:txBody>
                  <a:tcPr marL="43788" marR="43788" marT="21894" marB="21894" anchor="ctr"/>
                </a:tc>
                <a:tc>
                  <a:txBody>
                    <a:bodyPr/>
                    <a:lstStyle/>
                    <a:p>
                      <a:pPr fontAlgn="base"/>
                      <a:r>
                        <a:rPr lang="fr-CA" sz="1600" dirty="0">
                          <a:effectLst/>
                        </a:rPr>
                        <a:t>En mode </a:t>
                      </a:r>
                      <a:r>
                        <a:rPr lang="fr-CA" sz="1600" dirty="0" err="1">
                          <a:effectLst/>
                        </a:rPr>
                        <a:t>half</a:t>
                      </a:r>
                      <a:r>
                        <a:rPr lang="fr-CA" sz="1600" dirty="0">
                          <a:effectLst/>
                        </a:rPr>
                        <a:t>-duplex ou full-duplex (bidirectionnelle)</a:t>
                      </a:r>
                    </a:p>
                  </a:txBody>
                  <a:tcPr marL="43788" marR="43788" marT="21894" marB="21894" anchor="ctr"/>
                </a:tc>
                <a:extLst>
                  <a:ext uri="{0D108BD9-81ED-4DB2-BD59-A6C34878D82A}">
                    <a16:rowId xmlns:a16="http://schemas.microsoft.com/office/drawing/2014/main" val="2710959183"/>
                  </a:ext>
                </a:extLst>
              </a:tr>
              <a:tr h="561466">
                <a:tc>
                  <a:txBody>
                    <a:bodyPr/>
                    <a:lstStyle/>
                    <a:p>
                      <a:pPr fontAlgn="base"/>
                      <a:r>
                        <a:rPr lang="fr-CA" sz="1600">
                          <a:effectLst/>
                        </a:rPr>
                        <a:t>Méthode d'accès au support</a:t>
                      </a:r>
                    </a:p>
                  </a:txBody>
                  <a:tcPr marL="43788" marR="43788" marT="21894" marB="21894" anchor="ctr"/>
                </a:tc>
                <a:tc>
                  <a:txBody>
                    <a:bodyPr/>
                    <a:lstStyle/>
                    <a:p>
                      <a:pPr fontAlgn="base"/>
                      <a:r>
                        <a:rPr lang="fr-CA" sz="1600">
                          <a:effectLst/>
                        </a:rPr>
                        <a:t>Utilise une méthode de détection de support occupé avant de transmettre</a:t>
                      </a:r>
                    </a:p>
                  </a:txBody>
                  <a:tcPr marL="43788" marR="43788" marT="21894" marB="21894" anchor="ctr"/>
                </a:tc>
                <a:tc>
                  <a:txBody>
                    <a:bodyPr/>
                    <a:lstStyle/>
                    <a:p>
                      <a:pPr fontAlgn="base"/>
                      <a:r>
                        <a:rPr lang="fr-CA" sz="1600">
                          <a:effectLst/>
                        </a:rPr>
                        <a:t>Utilise des réservations de canal et des fenêtres de contention pour éviter les collisions</a:t>
                      </a:r>
                    </a:p>
                  </a:txBody>
                  <a:tcPr marL="43788" marR="43788" marT="21894" marB="21894" anchor="ctr"/>
                </a:tc>
                <a:extLst>
                  <a:ext uri="{0D108BD9-81ED-4DB2-BD59-A6C34878D82A}">
                    <a16:rowId xmlns:a16="http://schemas.microsoft.com/office/drawing/2014/main" val="658119425"/>
                  </a:ext>
                </a:extLst>
              </a:tr>
              <a:tr h="561466">
                <a:tc>
                  <a:txBody>
                    <a:bodyPr/>
                    <a:lstStyle/>
                    <a:p>
                      <a:pPr fontAlgn="base"/>
                      <a:r>
                        <a:rPr lang="fr-CA" sz="1600">
                          <a:effectLst/>
                        </a:rPr>
                        <a:t>Latence</a:t>
                      </a:r>
                    </a:p>
                  </a:txBody>
                  <a:tcPr marL="43788" marR="43788" marT="21894" marB="21894" anchor="ctr"/>
                </a:tc>
                <a:tc>
                  <a:txBody>
                    <a:bodyPr/>
                    <a:lstStyle/>
                    <a:p>
                      <a:pPr fontAlgn="base"/>
                      <a:r>
                        <a:rPr lang="fr-CA" sz="1600" dirty="0">
                          <a:effectLst/>
                        </a:rPr>
                        <a:t>Plus élevée en raison de la détection des collisions et des retransmissions</a:t>
                      </a:r>
                    </a:p>
                  </a:txBody>
                  <a:tcPr marL="43788" marR="43788" marT="21894" marB="21894" anchor="ctr"/>
                </a:tc>
                <a:tc>
                  <a:txBody>
                    <a:bodyPr/>
                    <a:lstStyle/>
                    <a:p>
                      <a:pPr fontAlgn="base"/>
                      <a:r>
                        <a:rPr lang="fr-CA" sz="1600">
                          <a:effectLst/>
                        </a:rPr>
                        <a:t>Plus basse grâce à la réservation de canal et à l'évitement de collisions</a:t>
                      </a:r>
                    </a:p>
                  </a:txBody>
                  <a:tcPr marL="43788" marR="43788" marT="21894" marB="21894" anchor="ctr"/>
                </a:tc>
                <a:extLst>
                  <a:ext uri="{0D108BD9-81ED-4DB2-BD59-A6C34878D82A}">
                    <a16:rowId xmlns:a16="http://schemas.microsoft.com/office/drawing/2014/main" val="2259492283"/>
                  </a:ext>
                </a:extLst>
              </a:tr>
              <a:tr h="561466">
                <a:tc>
                  <a:txBody>
                    <a:bodyPr/>
                    <a:lstStyle/>
                    <a:p>
                      <a:pPr fontAlgn="base"/>
                      <a:r>
                        <a:rPr lang="fr-CA" sz="1600" dirty="0">
                          <a:effectLst/>
                        </a:rPr>
                        <a:t>Exemple d'implémentation</a:t>
                      </a:r>
                    </a:p>
                  </a:txBody>
                  <a:tcPr marL="43788" marR="43788" marT="21894" marB="21894" anchor="ctr"/>
                </a:tc>
                <a:tc>
                  <a:txBody>
                    <a:bodyPr/>
                    <a:lstStyle/>
                    <a:p>
                      <a:pPr fontAlgn="base"/>
                      <a:r>
                        <a:rPr lang="fr-CA" sz="1600">
                          <a:effectLst/>
                        </a:rPr>
                        <a:t>Ethernet (10BASE-T, 100BASE-TX)</a:t>
                      </a:r>
                    </a:p>
                  </a:txBody>
                  <a:tcPr marL="43788" marR="43788" marT="21894" marB="21894" anchor="ctr"/>
                </a:tc>
                <a:tc>
                  <a:txBody>
                    <a:bodyPr/>
                    <a:lstStyle/>
                    <a:p>
                      <a:pPr fontAlgn="base"/>
                      <a:r>
                        <a:rPr lang="fr-CA" sz="1600" dirty="0">
                          <a:effectLst/>
                        </a:rPr>
                        <a:t>Wi-Fi (IEEE 802.11)</a:t>
                      </a:r>
                    </a:p>
                  </a:txBody>
                  <a:tcPr marL="43788" marR="43788" marT="21894" marB="21894" anchor="ctr"/>
                </a:tc>
                <a:extLst>
                  <a:ext uri="{0D108BD9-81ED-4DB2-BD59-A6C34878D82A}">
                    <a16:rowId xmlns:a16="http://schemas.microsoft.com/office/drawing/2014/main" val="1253577424"/>
                  </a:ext>
                </a:extLst>
              </a:tr>
            </a:tbl>
          </a:graphicData>
        </a:graphic>
      </p:graphicFrame>
    </p:spTree>
    <p:extLst>
      <p:ext uri="{BB962C8B-B14F-4D97-AF65-F5344CB8AC3E}">
        <p14:creationId xmlns:p14="http://schemas.microsoft.com/office/powerpoint/2010/main" val="192948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05480"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CEFC00F3-3C11-FF34-4A5D-2713CD23A6E8}"/>
              </a:ext>
            </a:extLst>
          </p:cNvPr>
          <p:cNvSpPr txBox="1"/>
          <p:nvPr/>
        </p:nvSpPr>
        <p:spPr>
          <a:xfrm>
            <a:off x="4797414" y="1200932"/>
            <a:ext cx="6667895" cy="369332"/>
          </a:xfrm>
          <a:prstGeom prst="rect">
            <a:avLst/>
          </a:prstGeom>
          <a:noFill/>
        </p:spPr>
        <p:txBody>
          <a:bodyPr wrap="square" rtlCol="0">
            <a:spAutoFit/>
          </a:bodyPr>
          <a:lstStyle/>
          <a:p>
            <a:r>
              <a:rPr lang="fr-CA" b="1" dirty="0">
                <a:solidFill>
                  <a:schemeClr val="accent2"/>
                </a:solidFill>
              </a:rPr>
              <a:t>E3.1 	À quel niveau des couches OSI s’effectue le routage ? </a:t>
            </a:r>
          </a:p>
        </p:txBody>
      </p:sp>
      <p:sp>
        <p:nvSpPr>
          <p:cNvPr id="7" name="ZoneTexte 6">
            <a:extLst>
              <a:ext uri="{FF2B5EF4-FFF2-40B4-BE49-F238E27FC236}">
                <a16:creationId xmlns:a16="http://schemas.microsoft.com/office/drawing/2014/main" id="{C4122AB7-71FF-2054-8724-654D21D0418D}"/>
              </a:ext>
            </a:extLst>
          </p:cNvPr>
          <p:cNvSpPr txBox="1"/>
          <p:nvPr/>
        </p:nvSpPr>
        <p:spPr>
          <a:xfrm>
            <a:off x="4797412" y="1703961"/>
            <a:ext cx="6667895" cy="646331"/>
          </a:xfrm>
          <a:prstGeom prst="rect">
            <a:avLst/>
          </a:prstGeom>
          <a:noFill/>
        </p:spPr>
        <p:txBody>
          <a:bodyPr wrap="square" rtlCol="0">
            <a:spAutoFit/>
          </a:bodyPr>
          <a:lstStyle/>
          <a:p>
            <a:r>
              <a:rPr lang="fr-CA" dirty="0"/>
              <a:t> 	</a:t>
            </a:r>
            <a:r>
              <a:rPr lang="fr-CA" b="1" dirty="0"/>
              <a:t>Couche 3</a:t>
            </a:r>
            <a:r>
              <a:rPr lang="fr-CA" dirty="0"/>
              <a:t> soit la couche </a:t>
            </a:r>
            <a:r>
              <a:rPr lang="fr-CA" b="1" dirty="0"/>
              <a:t>Réseau </a:t>
            </a:r>
            <a:r>
              <a:rPr lang="fr-CA" dirty="0"/>
              <a:t>pour le modèle OSI</a:t>
            </a:r>
          </a:p>
          <a:p>
            <a:r>
              <a:rPr lang="fr-CA" dirty="0"/>
              <a:t>	Couche 2 soit la couche Internet pour le modèle TCP/IP</a:t>
            </a:r>
          </a:p>
        </p:txBody>
      </p:sp>
      <p:sp>
        <p:nvSpPr>
          <p:cNvPr id="8" name="ZoneTexte 7">
            <a:extLst>
              <a:ext uri="{FF2B5EF4-FFF2-40B4-BE49-F238E27FC236}">
                <a16:creationId xmlns:a16="http://schemas.microsoft.com/office/drawing/2014/main" id="{B961CEF0-69F0-A459-5E37-3EC440070E24}"/>
              </a:ext>
            </a:extLst>
          </p:cNvPr>
          <p:cNvSpPr txBox="1"/>
          <p:nvPr/>
        </p:nvSpPr>
        <p:spPr>
          <a:xfrm>
            <a:off x="4797412" y="2625800"/>
            <a:ext cx="6667895" cy="646331"/>
          </a:xfrm>
          <a:prstGeom prst="rect">
            <a:avLst/>
          </a:prstGeom>
          <a:noFill/>
        </p:spPr>
        <p:txBody>
          <a:bodyPr wrap="square" rtlCol="0">
            <a:spAutoFit/>
          </a:bodyPr>
          <a:lstStyle/>
          <a:p>
            <a:r>
              <a:rPr lang="fr-CA" b="1" dirty="0">
                <a:solidFill>
                  <a:schemeClr val="accent2"/>
                </a:solidFill>
              </a:rPr>
              <a:t>E3.2 	Sur quel champ du paquet IP se basent les routeurs pour 	décider quel chemin celui-ci devrait prendre ? </a:t>
            </a:r>
          </a:p>
        </p:txBody>
      </p:sp>
      <p:sp>
        <p:nvSpPr>
          <p:cNvPr id="11" name="ZoneTexte 10">
            <a:extLst>
              <a:ext uri="{FF2B5EF4-FFF2-40B4-BE49-F238E27FC236}">
                <a16:creationId xmlns:a16="http://schemas.microsoft.com/office/drawing/2014/main" id="{BF4626BD-3721-6965-6900-7283B247EE19}"/>
              </a:ext>
            </a:extLst>
          </p:cNvPr>
          <p:cNvSpPr txBox="1"/>
          <p:nvPr/>
        </p:nvSpPr>
        <p:spPr>
          <a:xfrm>
            <a:off x="4797412" y="3345871"/>
            <a:ext cx="6096000" cy="369332"/>
          </a:xfrm>
          <a:prstGeom prst="rect">
            <a:avLst/>
          </a:prstGeom>
          <a:noFill/>
        </p:spPr>
        <p:txBody>
          <a:bodyPr wrap="square">
            <a:spAutoFit/>
          </a:bodyPr>
          <a:lstStyle/>
          <a:p>
            <a:r>
              <a:rPr lang="fr-CA" dirty="0"/>
              <a:t>	L’</a:t>
            </a:r>
            <a:r>
              <a:rPr lang="fr-CA" b="1" dirty="0"/>
              <a:t>adresse IP destination</a:t>
            </a:r>
            <a:endParaRPr lang="fr-CA" dirty="0"/>
          </a:p>
        </p:txBody>
      </p:sp>
      <p:sp>
        <p:nvSpPr>
          <p:cNvPr id="13" name="ZoneTexte 12">
            <a:extLst>
              <a:ext uri="{FF2B5EF4-FFF2-40B4-BE49-F238E27FC236}">
                <a16:creationId xmlns:a16="http://schemas.microsoft.com/office/drawing/2014/main" id="{5B871FD6-DCC8-BA08-3009-45C43B2DD3C3}"/>
              </a:ext>
            </a:extLst>
          </p:cNvPr>
          <p:cNvSpPr txBox="1"/>
          <p:nvPr/>
        </p:nvSpPr>
        <p:spPr>
          <a:xfrm>
            <a:off x="4797412" y="3986465"/>
            <a:ext cx="6667895" cy="646331"/>
          </a:xfrm>
          <a:prstGeom prst="rect">
            <a:avLst/>
          </a:prstGeom>
          <a:noFill/>
        </p:spPr>
        <p:txBody>
          <a:bodyPr wrap="square" rtlCol="0">
            <a:spAutoFit/>
          </a:bodyPr>
          <a:lstStyle/>
          <a:p>
            <a:r>
              <a:rPr lang="fr-CA" b="1" dirty="0">
                <a:solidFill>
                  <a:schemeClr val="accent2"/>
                </a:solidFill>
              </a:rPr>
              <a:t>E3.3 	Les routeurs peuvent-ils changer des champs dans un 	paquet IP ? Lesquels ? </a:t>
            </a:r>
          </a:p>
        </p:txBody>
      </p:sp>
      <p:sp>
        <p:nvSpPr>
          <p:cNvPr id="15" name="ZoneTexte 14">
            <a:extLst>
              <a:ext uri="{FF2B5EF4-FFF2-40B4-BE49-F238E27FC236}">
                <a16:creationId xmlns:a16="http://schemas.microsoft.com/office/drawing/2014/main" id="{0FC4F62F-4A1B-719F-205D-9ED65489F682}"/>
              </a:ext>
            </a:extLst>
          </p:cNvPr>
          <p:cNvSpPr txBox="1"/>
          <p:nvPr/>
        </p:nvSpPr>
        <p:spPr>
          <a:xfrm>
            <a:off x="4797412" y="4737205"/>
            <a:ext cx="6096000" cy="1477328"/>
          </a:xfrm>
          <a:prstGeom prst="rect">
            <a:avLst/>
          </a:prstGeom>
          <a:noFill/>
        </p:spPr>
        <p:txBody>
          <a:bodyPr wrap="square">
            <a:spAutoFit/>
          </a:bodyPr>
          <a:lstStyle/>
          <a:p>
            <a:pPr marL="1200150" lvl="2" indent="-285750">
              <a:buFont typeface="Arial" panose="020B0604020202020204" pitchFamily="34" charset="0"/>
              <a:buChar char="•"/>
            </a:pPr>
            <a:r>
              <a:rPr lang="fr-CA" b="1" dirty="0"/>
              <a:t>Identification</a:t>
            </a:r>
          </a:p>
          <a:p>
            <a:pPr marL="1200150" lvl="2" indent="-285750">
              <a:buFont typeface="Arial" panose="020B0604020202020204" pitchFamily="34" charset="0"/>
              <a:buChar char="•"/>
            </a:pPr>
            <a:r>
              <a:rPr lang="fr-CA" b="1" dirty="0"/>
              <a:t>Fragment offset</a:t>
            </a:r>
          </a:p>
          <a:p>
            <a:pPr marL="1200150" lvl="2" indent="-285750">
              <a:buFont typeface="Arial" panose="020B0604020202020204" pitchFamily="34" charset="0"/>
              <a:buChar char="•"/>
            </a:pPr>
            <a:r>
              <a:rPr lang="fr-CA" b="1" dirty="0"/>
              <a:t>Time to live </a:t>
            </a:r>
            <a:r>
              <a:rPr lang="fr-CA" dirty="0"/>
              <a:t>(décrémenter à chaque saut)</a:t>
            </a:r>
          </a:p>
          <a:p>
            <a:pPr marL="1200150" lvl="2" indent="-285750">
              <a:buFont typeface="Arial" panose="020B0604020202020204" pitchFamily="34" charset="0"/>
              <a:buChar char="•"/>
            </a:pPr>
            <a:r>
              <a:rPr lang="fr-CA" b="1" dirty="0"/>
              <a:t>Header checksum </a:t>
            </a:r>
            <a:r>
              <a:rPr lang="fr-CA" dirty="0"/>
              <a:t>(recalculer à chaque saut)</a:t>
            </a:r>
            <a:endParaRPr lang="fr-CA" b="1" dirty="0"/>
          </a:p>
          <a:p>
            <a:pPr marL="1200150" lvl="2" indent="-285750">
              <a:buFont typeface="Arial" panose="020B0604020202020204" pitchFamily="34" charset="0"/>
              <a:buChar char="•"/>
            </a:pPr>
            <a:endParaRPr lang="fr-CA" dirty="0"/>
          </a:p>
        </p:txBody>
      </p:sp>
    </p:spTree>
    <p:extLst>
      <p:ext uri="{BB962C8B-B14F-4D97-AF65-F5344CB8AC3E}">
        <p14:creationId xmlns:p14="http://schemas.microsoft.com/office/powerpoint/2010/main" val="406163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3962"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0" name="ZoneTexte 9">
            <a:extLst>
              <a:ext uri="{FF2B5EF4-FFF2-40B4-BE49-F238E27FC236}">
                <a16:creationId xmlns:a16="http://schemas.microsoft.com/office/drawing/2014/main" id="{42561FB8-3639-CA20-7B68-AF619BC78B04}"/>
              </a:ext>
            </a:extLst>
          </p:cNvPr>
          <p:cNvSpPr txBox="1"/>
          <p:nvPr/>
        </p:nvSpPr>
        <p:spPr>
          <a:xfrm>
            <a:off x="4843984" y="1873040"/>
            <a:ext cx="6667895" cy="369332"/>
          </a:xfrm>
          <a:prstGeom prst="rect">
            <a:avLst/>
          </a:prstGeom>
          <a:noFill/>
        </p:spPr>
        <p:txBody>
          <a:bodyPr wrap="square" rtlCol="0">
            <a:spAutoFit/>
          </a:bodyPr>
          <a:lstStyle/>
          <a:p>
            <a:r>
              <a:rPr lang="fr-CA" b="1" dirty="0">
                <a:solidFill>
                  <a:schemeClr val="accent2"/>
                </a:solidFill>
              </a:rPr>
              <a:t>E3.4 	Pourquoi a-t-on recours à la fragmentation de paquets ? </a:t>
            </a:r>
          </a:p>
        </p:txBody>
      </p:sp>
      <p:sp>
        <p:nvSpPr>
          <p:cNvPr id="9" name="ZoneTexte 8">
            <a:extLst>
              <a:ext uri="{FF2B5EF4-FFF2-40B4-BE49-F238E27FC236}">
                <a16:creationId xmlns:a16="http://schemas.microsoft.com/office/drawing/2014/main" id="{1D252AF3-55E7-4EED-2504-B84BAEFAB898}"/>
              </a:ext>
            </a:extLst>
          </p:cNvPr>
          <p:cNvSpPr txBox="1"/>
          <p:nvPr/>
        </p:nvSpPr>
        <p:spPr>
          <a:xfrm>
            <a:off x="4843982" y="3370248"/>
            <a:ext cx="6667895" cy="646331"/>
          </a:xfrm>
          <a:prstGeom prst="rect">
            <a:avLst/>
          </a:prstGeom>
          <a:noFill/>
        </p:spPr>
        <p:txBody>
          <a:bodyPr wrap="square" rtlCol="0">
            <a:spAutoFit/>
          </a:bodyPr>
          <a:lstStyle/>
          <a:p>
            <a:r>
              <a:rPr lang="fr-CA" b="1" dirty="0">
                <a:solidFill>
                  <a:schemeClr val="accent2"/>
                </a:solidFill>
              </a:rPr>
              <a:t>E3.5 	Les fragments d’un paquet doivent-ils nécessairement 	passer par un même chemin ? Pourquoi ? </a:t>
            </a:r>
          </a:p>
        </p:txBody>
      </p:sp>
      <p:sp>
        <p:nvSpPr>
          <p:cNvPr id="17" name="ZoneTexte 16">
            <a:extLst>
              <a:ext uri="{FF2B5EF4-FFF2-40B4-BE49-F238E27FC236}">
                <a16:creationId xmlns:a16="http://schemas.microsoft.com/office/drawing/2014/main" id="{6A72FD53-2581-06B6-478F-0F2C781656CD}"/>
              </a:ext>
            </a:extLst>
          </p:cNvPr>
          <p:cNvSpPr txBox="1"/>
          <p:nvPr/>
        </p:nvSpPr>
        <p:spPr>
          <a:xfrm>
            <a:off x="5763366" y="2310554"/>
            <a:ext cx="6094070" cy="923330"/>
          </a:xfrm>
          <a:prstGeom prst="rect">
            <a:avLst/>
          </a:prstGeom>
          <a:noFill/>
        </p:spPr>
        <p:txBody>
          <a:bodyPr wrap="square">
            <a:spAutoFit/>
          </a:bodyPr>
          <a:lstStyle/>
          <a:p>
            <a:r>
              <a:rPr lang="fr-CA" dirty="0"/>
              <a:t>L’ensemble de données est trop grand, et si on essaie de les envoyer toutes ensemble, il y a plus de probabilité d’erreurs, et le coût de retransmission sera très élevé.</a:t>
            </a:r>
          </a:p>
        </p:txBody>
      </p:sp>
      <p:sp>
        <p:nvSpPr>
          <p:cNvPr id="18" name="ZoneTexte 17">
            <a:extLst>
              <a:ext uri="{FF2B5EF4-FFF2-40B4-BE49-F238E27FC236}">
                <a16:creationId xmlns:a16="http://schemas.microsoft.com/office/drawing/2014/main" id="{D7990148-D486-7B92-BC52-AA608ED5C50B}"/>
              </a:ext>
            </a:extLst>
          </p:cNvPr>
          <p:cNvSpPr txBox="1"/>
          <p:nvPr/>
        </p:nvSpPr>
        <p:spPr>
          <a:xfrm>
            <a:off x="5763366" y="4125862"/>
            <a:ext cx="6094070" cy="923330"/>
          </a:xfrm>
          <a:prstGeom prst="rect">
            <a:avLst/>
          </a:prstGeom>
          <a:noFill/>
        </p:spPr>
        <p:txBody>
          <a:bodyPr wrap="square">
            <a:spAutoFit/>
          </a:bodyPr>
          <a:lstStyle/>
          <a:p>
            <a:r>
              <a:rPr lang="fr-CA" dirty="0"/>
              <a:t>Non, si l’on applique les méthodes de routage par paquets.</a:t>
            </a:r>
          </a:p>
          <a:p>
            <a:endParaRPr lang="fr-CA" dirty="0"/>
          </a:p>
          <a:p>
            <a:r>
              <a:rPr lang="fr-CA" dirty="0"/>
              <a:t>Oui, si un circuit virtuel a été établi.</a:t>
            </a:r>
          </a:p>
        </p:txBody>
      </p:sp>
    </p:spTree>
    <p:extLst>
      <p:ext uri="{BB962C8B-B14F-4D97-AF65-F5344CB8AC3E}">
        <p14:creationId xmlns:p14="http://schemas.microsoft.com/office/powerpoint/2010/main" val="106116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3962"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1" name="ZoneTexte 10">
            <a:extLst>
              <a:ext uri="{FF2B5EF4-FFF2-40B4-BE49-F238E27FC236}">
                <a16:creationId xmlns:a16="http://schemas.microsoft.com/office/drawing/2014/main" id="{15152EAC-0A9F-D161-15CF-4E915D0D1BEA}"/>
              </a:ext>
            </a:extLst>
          </p:cNvPr>
          <p:cNvSpPr txBox="1"/>
          <p:nvPr/>
        </p:nvSpPr>
        <p:spPr>
          <a:xfrm>
            <a:off x="4961788" y="1512626"/>
            <a:ext cx="6667895" cy="369332"/>
          </a:xfrm>
          <a:prstGeom prst="rect">
            <a:avLst/>
          </a:prstGeom>
          <a:noFill/>
        </p:spPr>
        <p:txBody>
          <a:bodyPr wrap="square" rtlCol="0">
            <a:spAutoFit/>
          </a:bodyPr>
          <a:lstStyle/>
          <a:p>
            <a:r>
              <a:rPr lang="fr-CA" b="1" dirty="0">
                <a:solidFill>
                  <a:schemeClr val="accent2"/>
                </a:solidFill>
              </a:rPr>
              <a:t>E3.6 	Quelle est l’utilité d’un masque de sous-réseau ?</a:t>
            </a:r>
          </a:p>
        </p:txBody>
      </p:sp>
      <p:sp>
        <p:nvSpPr>
          <p:cNvPr id="13" name="ZoneTexte 12">
            <a:extLst>
              <a:ext uri="{FF2B5EF4-FFF2-40B4-BE49-F238E27FC236}">
                <a16:creationId xmlns:a16="http://schemas.microsoft.com/office/drawing/2014/main" id="{956CCD1A-0094-261F-4578-A7DC75834106}"/>
              </a:ext>
            </a:extLst>
          </p:cNvPr>
          <p:cNvSpPr txBox="1"/>
          <p:nvPr/>
        </p:nvSpPr>
        <p:spPr>
          <a:xfrm>
            <a:off x="5874877" y="2037320"/>
            <a:ext cx="5921314" cy="3139321"/>
          </a:xfrm>
          <a:prstGeom prst="rect">
            <a:avLst/>
          </a:prstGeom>
          <a:noFill/>
        </p:spPr>
        <p:txBody>
          <a:bodyPr wrap="square">
            <a:spAutoFit/>
          </a:bodyPr>
          <a:lstStyle/>
          <a:p>
            <a:r>
              <a:rPr lang="fr-CA" dirty="0"/>
              <a:t>On considérait autrefois que l’adresse du réseau était définie par sa classe, et obtenue en appliquant l’opérateur booléen ET bit à bit entre le masque par défaut associé et l’adresse IPv4. La notion de classe est cependant considérée comme désuète depuis l’avènement du routage sans classe. </a:t>
            </a:r>
          </a:p>
          <a:p>
            <a:endParaRPr lang="fr-CA" dirty="0"/>
          </a:p>
          <a:p>
            <a:r>
              <a:rPr lang="fr-CA" dirty="0"/>
              <a:t>Un masque de sous-réseau est donc un masque distinguant les bits d’une adresse IPv4 utilisés pour identifier le sous-réseau de ceux utilisés pour identifier l’hôte. L’adresse du sous-réseau est obtenue en appliquant l’opérateur ET binaire entre l’adresse IPv4 et le masque de sous-réseau. </a:t>
            </a:r>
          </a:p>
        </p:txBody>
      </p:sp>
    </p:spTree>
    <p:extLst>
      <p:ext uri="{BB962C8B-B14F-4D97-AF65-F5344CB8AC3E}">
        <p14:creationId xmlns:p14="http://schemas.microsoft.com/office/powerpoint/2010/main" val="293705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B0D2C-2255-0D4D-ABC6-89DC07B6EF6B}"/>
              </a:ext>
            </a:extLst>
          </p:cNvPr>
          <p:cNvSpPr>
            <a:spLocks noGrp="1"/>
          </p:cNvSpPr>
          <p:nvPr>
            <p:ph type="ctrTitle"/>
          </p:nvPr>
        </p:nvSpPr>
        <p:spPr>
          <a:xfrm>
            <a:off x="349321" y="1153572"/>
            <a:ext cx="3817951" cy="4461163"/>
          </a:xfrm>
        </p:spPr>
        <p:txBody>
          <a:bodyPr vert="horz" lIns="91440" tIns="45720" rIns="91440" bIns="45720" rtlCol="0" anchor="ctr">
            <a:normAutofit/>
          </a:bodyPr>
          <a:lstStyle/>
          <a:p>
            <a:pPr algn="l"/>
            <a:r>
              <a:rPr lang="en-US" sz="4400" b="1" dirty="0">
                <a:solidFill>
                  <a:srgbClr val="FFFFFF"/>
                </a:solidFill>
                <a:latin typeface="+mn-lt"/>
              </a:rPr>
              <a:t>SOMMAIRE</a:t>
            </a:r>
            <a:endParaRPr lang="en-US" sz="4400" b="1" kern="1200" dirty="0">
              <a:solidFill>
                <a:srgbClr val="FFFFFF"/>
              </a:solidFill>
              <a:latin typeface="+mn-lt"/>
              <a:ea typeface="+mj-ea"/>
              <a:cs typeface="+mj-cs"/>
            </a:endParaRPr>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Diagramme 4">
            <a:extLst>
              <a:ext uri="{FF2B5EF4-FFF2-40B4-BE49-F238E27FC236}">
                <a16:creationId xmlns:a16="http://schemas.microsoft.com/office/drawing/2014/main" id="{FA7B210D-38A6-43F3-B99F-300DF8418AD7}"/>
              </a:ext>
            </a:extLst>
          </p:cNvPr>
          <p:cNvGraphicFramePr/>
          <p:nvPr>
            <p:extLst>
              <p:ext uri="{D42A27DB-BD31-4B8C-83A1-F6EECF244321}">
                <p14:modId xmlns:p14="http://schemas.microsoft.com/office/powerpoint/2010/main" val="1174543780"/>
              </p:ext>
            </p:extLst>
          </p:nvPr>
        </p:nvGraphicFramePr>
        <p:xfrm>
          <a:off x="3505835" y="58857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723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915360" y="4270424"/>
            <a:ext cx="7575384" cy="1477328"/>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On trouve d’abord l’adresse de base du réseau:</a:t>
            </a:r>
          </a:p>
          <a:p>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132.210.75.0	= 10000100 11010010 01001 011 00000000</a:t>
            </a:r>
          </a:p>
          <a:p>
            <a:r>
              <a:rPr lang="fr-CA" sz="1400" dirty="0">
                <a:latin typeface="Courier New" panose="02070309020205020404" pitchFamily="49" charset="0"/>
                <a:cs typeface="Courier New" panose="02070309020205020404" pitchFamily="49" charset="0"/>
              </a:rPr>
              <a:t>			= 10000100 11010010 01001 000 00000000</a:t>
            </a:r>
          </a:p>
        </p:txBody>
      </p:sp>
      <p:sp>
        <p:nvSpPr>
          <p:cNvPr id="13" name="ZoneTexte 12">
            <a:extLst>
              <a:ext uri="{FF2B5EF4-FFF2-40B4-BE49-F238E27FC236}">
                <a16:creationId xmlns:a16="http://schemas.microsoft.com/office/drawing/2014/main" id="{FD4E84A5-5A42-4E5A-5B31-DE0CE8A5B881}"/>
              </a:ext>
            </a:extLst>
          </p:cNvPr>
          <p:cNvSpPr txBox="1"/>
          <p:nvPr/>
        </p:nvSpPr>
        <p:spPr>
          <a:xfrm>
            <a:off x="4948424" y="580029"/>
            <a:ext cx="6667895" cy="3416320"/>
          </a:xfrm>
          <a:prstGeom prst="rect">
            <a:avLst/>
          </a:prstGeom>
          <a:noFill/>
        </p:spPr>
        <p:txBody>
          <a:bodyPr wrap="square" rtlCol="0">
            <a:spAutoFit/>
          </a:bodyPr>
          <a:lstStyle/>
          <a:p>
            <a:r>
              <a:rPr lang="fr-CA" b="1" dirty="0">
                <a:solidFill>
                  <a:schemeClr val="accent2"/>
                </a:solidFill>
              </a:rPr>
              <a:t>E3.7 	Supposons qu’un réseau A </a:t>
            </a:r>
            <a:r>
              <a:rPr lang="fr-CA" b="1" dirty="0" err="1">
                <a:solidFill>
                  <a:schemeClr val="accent2"/>
                </a:solidFill>
              </a:rPr>
              <a:t>a</a:t>
            </a:r>
            <a:r>
              <a:rPr lang="fr-CA" b="1" dirty="0">
                <a:solidFill>
                  <a:schemeClr val="accent2"/>
                </a:solidFill>
              </a:rPr>
              <a:t> pour adresse 132.210.75.0 et 	un masque 255.255.248.0. Des paquets provenant d’une	 	machine du réseau A sont destinés à des interfaces dont 	les adresses IP sont: </a:t>
            </a:r>
          </a:p>
          <a:p>
            <a:endParaRPr lang="fr-CA" b="1" dirty="0">
              <a:solidFill>
                <a:schemeClr val="accent2"/>
              </a:solidFill>
            </a:endParaRPr>
          </a:p>
          <a:p>
            <a:pPr marL="1257300" lvl="2" indent="-342900">
              <a:buAutoNum type="alphaLcParenR"/>
            </a:pPr>
            <a:r>
              <a:rPr lang="fr-CA" b="1" dirty="0">
                <a:solidFill>
                  <a:schemeClr val="accent2"/>
                </a:solidFill>
              </a:rPr>
              <a:t>132.212.73.3</a:t>
            </a:r>
          </a:p>
          <a:p>
            <a:pPr marL="1257300" lvl="2" indent="-342900">
              <a:buAutoNum type="alphaLcParenR"/>
            </a:pPr>
            <a:r>
              <a:rPr lang="fr-CA" b="1" dirty="0">
                <a:solidFill>
                  <a:schemeClr val="accent2"/>
                </a:solidFill>
              </a:rPr>
              <a:t>132.210.72.7</a:t>
            </a:r>
          </a:p>
          <a:p>
            <a:pPr marL="1257300" lvl="2" indent="-342900">
              <a:buAutoNum type="alphaLcParenR"/>
            </a:pPr>
            <a:r>
              <a:rPr lang="fr-CA" b="1" dirty="0">
                <a:solidFill>
                  <a:schemeClr val="accent2"/>
                </a:solidFill>
              </a:rPr>
              <a:t>132.210.25.122</a:t>
            </a:r>
          </a:p>
          <a:p>
            <a:pPr marL="1257300" lvl="2" indent="-342900">
              <a:buAutoNum type="alphaLcParenR"/>
            </a:pPr>
            <a:r>
              <a:rPr lang="fr-CA" b="1" dirty="0">
                <a:solidFill>
                  <a:schemeClr val="accent2"/>
                </a:solidFill>
              </a:rPr>
              <a:t>24.212.75.4</a:t>
            </a:r>
          </a:p>
          <a:p>
            <a:pPr marL="342900" indent="-342900">
              <a:buAutoNum type="alphaLcParenR"/>
            </a:pPr>
            <a:endParaRPr lang="fr-CA" b="1" dirty="0">
              <a:solidFill>
                <a:schemeClr val="accent2"/>
              </a:solidFill>
            </a:endParaRPr>
          </a:p>
          <a:p>
            <a:r>
              <a:rPr lang="fr-CA" b="1" dirty="0">
                <a:solidFill>
                  <a:schemeClr val="accent2"/>
                </a:solidFill>
              </a:rPr>
              <a:t>	Le(s) quel(s) de ces paquets sera(ont) acheminé(s) vers 	l’extérieur du réseau par le routeur de ce réseau. </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10451941" y="4930816"/>
            <a:ext cx="0" cy="851661"/>
          </a:xfrm>
          <a:prstGeom prst="line">
            <a:avLst/>
          </a:prstGeom>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0816765D-0DCF-DA58-5132-3EA94C2C7349}"/>
              </a:ext>
            </a:extLst>
          </p:cNvPr>
          <p:cNvSpPr txBox="1"/>
          <p:nvPr/>
        </p:nvSpPr>
        <p:spPr>
          <a:xfrm>
            <a:off x="5867018" y="6029867"/>
            <a:ext cx="3230372" cy="369332"/>
          </a:xfrm>
          <a:prstGeom prst="rect">
            <a:avLst/>
          </a:prstGeom>
          <a:noFill/>
        </p:spPr>
        <p:txBody>
          <a:bodyPr wrap="none" rtlCol="0">
            <a:spAutoFit/>
          </a:bodyPr>
          <a:lstStyle/>
          <a:p>
            <a:r>
              <a:rPr lang="fr-CA" dirty="0"/>
              <a:t>Ce qui 132.210.72.0 en base 10 </a:t>
            </a:r>
          </a:p>
        </p:txBody>
      </p:sp>
    </p:spTree>
    <p:extLst>
      <p:ext uri="{BB962C8B-B14F-4D97-AF65-F5344CB8AC3E}">
        <p14:creationId xmlns:p14="http://schemas.microsoft.com/office/powerpoint/2010/main" val="95844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322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394508" y="119063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a) 132.212.73.3/21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132.212.73.3	= 10000100 11010100 01001 001 00000011</a:t>
            </a:r>
          </a:p>
          <a:p>
            <a:r>
              <a:rPr lang="fr-CA" sz="1400" dirty="0">
                <a:latin typeface="Courier New" panose="02070309020205020404" pitchFamily="49" charset="0"/>
                <a:cs typeface="Courier New" panose="02070309020205020404" pitchFamily="49" charset="0"/>
              </a:rPr>
              <a:t>			= 10000100 11010100 01001 000 00000000</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9931089" y="1570081"/>
            <a:ext cx="0" cy="964775"/>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2D7C2EE-59B4-38BE-5778-EC5C81E292A8}"/>
              </a:ext>
            </a:extLst>
          </p:cNvPr>
          <p:cNvSpPr txBox="1"/>
          <p:nvPr/>
        </p:nvSpPr>
        <p:spPr>
          <a:xfrm>
            <a:off x="5357741" y="2534856"/>
            <a:ext cx="6896311" cy="646331"/>
          </a:xfrm>
          <a:prstGeom prst="rect">
            <a:avLst/>
          </a:prstGeom>
          <a:noFill/>
        </p:spPr>
        <p:txBody>
          <a:bodyPr wrap="none" rtlCol="0">
            <a:spAutoFit/>
          </a:bodyPr>
          <a:lstStyle/>
          <a:p>
            <a:r>
              <a:rPr lang="fr-CA" dirty="0"/>
              <a:t>Ce qui donne 132.212.72.0 en base 10. Puisque cela ne correspond pas </a:t>
            </a:r>
          </a:p>
          <a:p>
            <a:r>
              <a:rPr lang="fr-CA" dirty="0"/>
              <a:t>à l’adresse de base du sous-réseau, la machine n’en fait pas partie.  </a:t>
            </a:r>
          </a:p>
        </p:txBody>
      </p:sp>
      <p:sp>
        <p:nvSpPr>
          <p:cNvPr id="15" name="ZoneTexte 14">
            <a:extLst>
              <a:ext uri="{FF2B5EF4-FFF2-40B4-BE49-F238E27FC236}">
                <a16:creationId xmlns:a16="http://schemas.microsoft.com/office/drawing/2014/main" id="{8BBB076F-E773-D0B9-4385-920246E516BB}"/>
              </a:ext>
            </a:extLst>
          </p:cNvPr>
          <p:cNvSpPr txBox="1"/>
          <p:nvPr/>
        </p:nvSpPr>
        <p:spPr>
          <a:xfrm>
            <a:off x="4394508" y="351254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b) 132.210.72.7/21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132.210.72.7	= 10000100 11010010 01001 000 00000111</a:t>
            </a:r>
          </a:p>
          <a:p>
            <a:r>
              <a:rPr lang="fr-CA" sz="1400" dirty="0">
                <a:latin typeface="Courier New" panose="02070309020205020404" pitchFamily="49" charset="0"/>
                <a:cs typeface="Courier New" panose="02070309020205020404" pitchFamily="49" charset="0"/>
              </a:rPr>
              <a:t>			= 10000100 11010010 01001 000 00000000</a:t>
            </a:r>
          </a:p>
        </p:txBody>
      </p:sp>
      <p:cxnSp>
        <p:nvCxnSpPr>
          <p:cNvPr id="18" name="Connecteur droit 17">
            <a:extLst>
              <a:ext uri="{FF2B5EF4-FFF2-40B4-BE49-F238E27FC236}">
                <a16:creationId xmlns:a16="http://schemas.microsoft.com/office/drawing/2014/main" id="{69075D6C-6FCD-453D-3765-B5CA42B1265B}"/>
              </a:ext>
            </a:extLst>
          </p:cNvPr>
          <p:cNvCxnSpPr>
            <a:cxnSpLocks/>
          </p:cNvCxnSpPr>
          <p:nvPr/>
        </p:nvCxnSpPr>
        <p:spPr>
          <a:xfrm>
            <a:off x="9931089" y="3875373"/>
            <a:ext cx="0" cy="964775"/>
          </a:xfrm>
          <a:prstGeom prst="line">
            <a:avLst/>
          </a:prstGeom>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AEF9A231-8F53-0435-DAAD-D4229E3A79DB}"/>
              </a:ext>
            </a:extLst>
          </p:cNvPr>
          <p:cNvSpPr txBox="1"/>
          <p:nvPr/>
        </p:nvSpPr>
        <p:spPr>
          <a:xfrm>
            <a:off x="5357741" y="4975263"/>
            <a:ext cx="6330066" cy="646331"/>
          </a:xfrm>
          <a:prstGeom prst="rect">
            <a:avLst/>
          </a:prstGeom>
          <a:noFill/>
        </p:spPr>
        <p:txBody>
          <a:bodyPr wrap="none" rtlCol="0">
            <a:spAutoFit/>
          </a:bodyPr>
          <a:lstStyle/>
          <a:p>
            <a:r>
              <a:rPr lang="fr-CA" dirty="0"/>
              <a:t>Ce qui donne 132.210.72.0 en base 10. La machine appartient au </a:t>
            </a:r>
          </a:p>
          <a:p>
            <a:r>
              <a:rPr lang="fr-CA" dirty="0"/>
              <a:t>sous-réseau</a:t>
            </a:r>
          </a:p>
        </p:txBody>
      </p:sp>
    </p:spTree>
    <p:extLst>
      <p:ext uri="{BB962C8B-B14F-4D97-AF65-F5344CB8AC3E}">
        <p14:creationId xmlns:p14="http://schemas.microsoft.com/office/powerpoint/2010/main" val="369501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322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394508" y="119063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c) 132.210.25.122/21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132.210.25.122	= 10000100 11010100 00011 001 00000011</a:t>
            </a:r>
          </a:p>
          <a:p>
            <a:r>
              <a:rPr lang="fr-CA" sz="1400" dirty="0">
                <a:latin typeface="Courier New" panose="02070309020205020404" pitchFamily="49" charset="0"/>
                <a:cs typeface="Courier New" panose="02070309020205020404" pitchFamily="49" charset="0"/>
              </a:rPr>
              <a:t>			= 10000100 11010100 00011 000 00000000</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9931089" y="1570081"/>
            <a:ext cx="0" cy="964775"/>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2D7C2EE-59B4-38BE-5778-EC5C81E292A8}"/>
              </a:ext>
            </a:extLst>
          </p:cNvPr>
          <p:cNvSpPr txBox="1"/>
          <p:nvPr/>
        </p:nvSpPr>
        <p:spPr>
          <a:xfrm>
            <a:off x="5357741" y="2534856"/>
            <a:ext cx="6611041" cy="923330"/>
          </a:xfrm>
          <a:prstGeom prst="rect">
            <a:avLst/>
          </a:prstGeom>
          <a:noFill/>
        </p:spPr>
        <p:txBody>
          <a:bodyPr wrap="none" rtlCol="0">
            <a:spAutoFit/>
          </a:bodyPr>
          <a:lstStyle/>
          <a:p>
            <a:r>
              <a:rPr lang="fr-CA" dirty="0"/>
              <a:t>Ce qui donne 132.210.24.0 en base 10. Puisque cela ne correspond </a:t>
            </a:r>
          </a:p>
          <a:p>
            <a:r>
              <a:rPr lang="fr-CA" dirty="0"/>
              <a:t>pas à l’adresse de base du sous-réseau, la machine ne fait pas partie </a:t>
            </a:r>
          </a:p>
          <a:p>
            <a:r>
              <a:rPr lang="fr-CA" dirty="0"/>
              <a:t>du sous-réseau.  </a:t>
            </a:r>
          </a:p>
        </p:txBody>
      </p:sp>
      <p:sp>
        <p:nvSpPr>
          <p:cNvPr id="15" name="ZoneTexte 14">
            <a:extLst>
              <a:ext uri="{FF2B5EF4-FFF2-40B4-BE49-F238E27FC236}">
                <a16:creationId xmlns:a16="http://schemas.microsoft.com/office/drawing/2014/main" id="{8BBB076F-E773-D0B9-4385-920246E516BB}"/>
              </a:ext>
            </a:extLst>
          </p:cNvPr>
          <p:cNvSpPr txBox="1"/>
          <p:nvPr/>
        </p:nvSpPr>
        <p:spPr>
          <a:xfrm>
            <a:off x="4394508" y="3676600"/>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d) 24.212.72.7/21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24.212.75.4	= 00011000 11010100 01001 011 00000100</a:t>
            </a:r>
          </a:p>
          <a:p>
            <a:r>
              <a:rPr lang="fr-CA" sz="1400" dirty="0">
                <a:latin typeface="Courier New" panose="02070309020205020404" pitchFamily="49" charset="0"/>
                <a:cs typeface="Courier New" panose="02070309020205020404" pitchFamily="49" charset="0"/>
              </a:rPr>
              <a:t>			= 00011000 11010100 01001 000 00000000</a:t>
            </a:r>
          </a:p>
        </p:txBody>
      </p:sp>
      <p:cxnSp>
        <p:nvCxnSpPr>
          <p:cNvPr id="18" name="Connecteur droit 17">
            <a:extLst>
              <a:ext uri="{FF2B5EF4-FFF2-40B4-BE49-F238E27FC236}">
                <a16:creationId xmlns:a16="http://schemas.microsoft.com/office/drawing/2014/main" id="{69075D6C-6FCD-453D-3765-B5CA42B1265B}"/>
              </a:ext>
            </a:extLst>
          </p:cNvPr>
          <p:cNvCxnSpPr>
            <a:cxnSpLocks/>
          </p:cNvCxnSpPr>
          <p:nvPr/>
        </p:nvCxnSpPr>
        <p:spPr>
          <a:xfrm>
            <a:off x="9931089" y="4010488"/>
            <a:ext cx="0" cy="964775"/>
          </a:xfrm>
          <a:prstGeom prst="line">
            <a:avLst/>
          </a:prstGeom>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AEF9A231-8F53-0435-DAAD-D4229E3A79DB}"/>
              </a:ext>
            </a:extLst>
          </p:cNvPr>
          <p:cNvSpPr txBox="1"/>
          <p:nvPr/>
        </p:nvSpPr>
        <p:spPr>
          <a:xfrm>
            <a:off x="5357741" y="4975263"/>
            <a:ext cx="6465553" cy="646331"/>
          </a:xfrm>
          <a:prstGeom prst="rect">
            <a:avLst/>
          </a:prstGeom>
          <a:noFill/>
        </p:spPr>
        <p:txBody>
          <a:bodyPr wrap="none" rtlCol="0">
            <a:spAutoFit/>
          </a:bodyPr>
          <a:lstStyle/>
          <a:p>
            <a:r>
              <a:rPr lang="fr-CA" dirty="0"/>
              <a:t>Ce qui donne 24.212.72.0 en base 10. La machine n’appartient pas </a:t>
            </a:r>
          </a:p>
          <a:p>
            <a:r>
              <a:rPr lang="fr-CA" dirty="0"/>
              <a:t>au sous-réseau</a:t>
            </a:r>
          </a:p>
        </p:txBody>
      </p:sp>
    </p:spTree>
    <p:extLst>
      <p:ext uri="{BB962C8B-B14F-4D97-AF65-F5344CB8AC3E}">
        <p14:creationId xmlns:p14="http://schemas.microsoft.com/office/powerpoint/2010/main" val="4822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3" name="ZoneTexte 12">
            <a:extLst>
              <a:ext uri="{FF2B5EF4-FFF2-40B4-BE49-F238E27FC236}">
                <a16:creationId xmlns:a16="http://schemas.microsoft.com/office/drawing/2014/main" id="{FD4E84A5-5A42-4E5A-5B31-DE0CE8A5B881}"/>
              </a:ext>
            </a:extLst>
          </p:cNvPr>
          <p:cNvSpPr txBox="1"/>
          <p:nvPr/>
        </p:nvSpPr>
        <p:spPr>
          <a:xfrm>
            <a:off x="4948424" y="580029"/>
            <a:ext cx="6667895" cy="2308324"/>
          </a:xfrm>
          <a:prstGeom prst="rect">
            <a:avLst/>
          </a:prstGeom>
          <a:noFill/>
        </p:spPr>
        <p:txBody>
          <a:bodyPr wrap="square" rtlCol="0">
            <a:spAutoFit/>
          </a:bodyPr>
          <a:lstStyle/>
          <a:p>
            <a:r>
              <a:rPr lang="fr-CA" b="1" dirty="0">
                <a:solidFill>
                  <a:schemeClr val="accent2"/>
                </a:solidFill>
              </a:rPr>
              <a:t>E3.8	Soient les adresses IP suivantes: </a:t>
            </a:r>
          </a:p>
          <a:p>
            <a:endParaRPr lang="fr-CA" b="1" dirty="0">
              <a:solidFill>
                <a:schemeClr val="accent2"/>
              </a:solidFill>
            </a:endParaRPr>
          </a:p>
          <a:p>
            <a:pPr marL="1257300" lvl="2" indent="-342900">
              <a:buAutoNum type="alphaLcParenR"/>
            </a:pPr>
            <a:r>
              <a:rPr lang="fr-CA" b="1" dirty="0">
                <a:solidFill>
                  <a:schemeClr val="accent2"/>
                </a:solidFill>
              </a:rPr>
              <a:t>192.168.25.2</a:t>
            </a:r>
          </a:p>
          <a:p>
            <a:pPr marL="1257300" lvl="2" indent="-342900">
              <a:buAutoNum type="alphaLcParenR"/>
            </a:pPr>
            <a:r>
              <a:rPr lang="fr-CA" b="1" dirty="0">
                <a:solidFill>
                  <a:schemeClr val="accent2"/>
                </a:solidFill>
              </a:rPr>
              <a:t>192.168.25.3</a:t>
            </a:r>
          </a:p>
          <a:p>
            <a:pPr marL="1257300" lvl="2" indent="-342900">
              <a:buAutoNum type="alphaLcParenR"/>
            </a:pPr>
            <a:r>
              <a:rPr lang="fr-CA" b="1" dirty="0">
                <a:solidFill>
                  <a:schemeClr val="accent2"/>
                </a:solidFill>
              </a:rPr>
              <a:t>192.168.25.1</a:t>
            </a:r>
          </a:p>
          <a:p>
            <a:pPr marL="342900" indent="-342900">
              <a:buAutoNum type="alphaLcParenR"/>
            </a:pPr>
            <a:endParaRPr lang="fr-CA" b="1" dirty="0">
              <a:solidFill>
                <a:schemeClr val="accent2"/>
              </a:solidFill>
            </a:endParaRPr>
          </a:p>
          <a:p>
            <a:r>
              <a:rPr lang="fr-CA" b="1" dirty="0">
                <a:solidFill>
                  <a:schemeClr val="accent2"/>
                </a:solidFill>
              </a:rPr>
              <a:t>	a) Définir le masque du plus petit sous-réseau dont 	feraient partie les machines aux adresses ci-dessus.</a:t>
            </a:r>
          </a:p>
        </p:txBody>
      </p:sp>
      <p:sp>
        <p:nvSpPr>
          <p:cNvPr id="9" name="ZoneTexte 8">
            <a:extLst>
              <a:ext uri="{FF2B5EF4-FFF2-40B4-BE49-F238E27FC236}">
                <a16:creationId xmlns:a16="http://schemas.microsoft.com/office/drawing/2014/main" id="{15175FDB-A81F-D116-1914-B4CA3C4C2E00}"/>
              </a:ext>
            </a:extLst>
          </p:cNvPr>
          <p:cNvSpPr txBox="1"/>
          <p:nvPr/>
        </p:nvSpPr>
        <p:spPr>
          <a:xfrm>
            <a:off x="4948424" y="2888353"/>
            <a:ext cx="7575384" cy="3662541"/>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Les premiers octets sont tous les mêmes en décimal, alors le</a:t>
            </a:r>
          </a:p>
          <a:p>
            <a:r>
              <a:rPr lang="fr-CA" dirty="0">
                <a:cs typeface="Courier New" panose="02070309020205020404" pitchFamily="49" charset="0"/>
              </a:rPr>
              <a:t>	 réseau est au minimum 192.168.25.X</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a) 00000 010</a:t>
            </a:r>
          </a:p>
          <a:p>
            <a:r>
              <a:rPr lang="fr-CA" sz="1400" dirty="0">
                <a:latin typeface="Courier New" panose="02070309020205020404" pitchFamily="49" charset="0"/>
                <a:cs typeface="Courier New" panose="02070309020205020404" pitchFamily="49" charset="0"/>
              </a:rPr>
              <a:t>	b) 00000 011</a:t>
            </a:r>
          </a:p>
          <a:p>
            <a:r>
              <a:rPr lang="fr-CA" sz="1400" dirty="0">
                <a:latin typeface="Courier New" panose="02070309020205020404" pitchFamily="49" charset="0"/>
                <a:cs typeface="Courier New" panose="02070309020205020404" pitchFamily="49" charset="0"/>
              </a:rPr>
              <a:t>	c) 00000 001</a:t>
            </a: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a:t>
            </a:r>
            <a:r>
              <a:rPr lang="fr-CA" dirty="0">
                <a:cs typeface="Courier New" panose="02070309020205020404" pitchFamily="49" charset="0"/>
              </a:rPr>
              <a:t>On peut voir que la partie commune est 11111100, il faut </a:t>
            </a:r>
          </a:p>
          <a:p>
            <a:r>
              <a:rPr lang="fr-CA" dirty="0">
                <a:cs typeface="Courier New" panose="02070309020205020404" pitchFamily="49" charset="0"/>
              </a:rPr>
              <a:t>	cependant ajouter une adresse broadcast au sous-réseau. </a:t>
            </a:r>
          </a:p>
          <a:p>
            <a:r>
              <a:rPr lang="fr-CA" dirty="0">
                <a:cs typeface="Courier New" panose="02070309020205020404" pitchFamily="49" charset="0"/>
              </a:rPr>
              <a:t>	Il faudra donc les trois derniers bits pour le représenter. </a:t>
            </a:r>
          </a:p>
          <a:p>
            <a:r>
              <a:rPr lang="fr-CA" dirty="0">
                <a:cs typeface="Courier New" panose="02070309020205020404" pitchFamily="49" charset="0"/>
              </a:rPr>
              <a:t>	Le masque du réseau est donc 248 pour le dernier octet de </a:t>
            </a:r>
          </a:p>
          <a:p>
            <a:r>
              <a:rPr lang="fr-CA" dirty="0">
                <a:cs typeface="Courier New" panose="02070309020205020404" pitchFamily="49" charset="0"/>
              </a:rPr>
              <a:t>	l’adresse IP. </a:t>
            </a:r>
            <a:br>
              <a:rPr lang="fr-CA" dirty="0">
                <a:cs typeface="Courier New" panose="02070309020205020404" pitchFamily="49" charset="0"/>
              </a:rPr>
            </a:br>
            <a:endParaRPr lang="fr-CA" dirty="0">
              <a:cs typeface="Courier New" panose="02070309020205020404" pitchFamily="49" charset="0"/>
            </a:endParaRPr>
          </a:p>
          <a:p>
            <a:r>
              <a:rPr lang="fr-CA" dirty="0">
                <a:cs typeface="Courier New" panose="02070309020205020404" pitchFamily="49" charset="0"/>
              </a:rPr>
              <a:t>	On a donc 192.168.25.0/29</a:t>
            </a:r>
          </a:p>
        </p:txBody>
      </p:sp>
    </p:spTree>
    <p:extLst>
      <p:ext uri="{BB962C8B-B14F-4D97-AF65-F5344CB8AC3E}">
        <p14:creationId xmlns:p14="http://schemas.microsoft.com/office/powerpoint/2010/main" val="421589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3" name="ZoneTexte 12">
            <a:extLst>
              <a:ext uri="{FF2B5EF4-FFF2-40B4-BE49-F238E27FC236}">
                <a16:creationId xmlns:a16="http://schemas.microsoft.com/office/drawing/2014/main" id="{FD4E84A5-5A42-4E5A-5B31-DE0CE8A5B881}"/>
              </a:ext>
            </a:extLst>
          </p:cNvPr>
          <p:cNvSpPr txBox="1"/>
          <p:nvPr/>
        </p:nvSpPr>
        <p:spPr>
          <a:xfrm>
            <a:off x="4968208" y="2501426"/>
            <a:ext cx="6667895" cy="369332"/>
          </a:xfrm>
          <a:prstGeom prst="rect">
            <a:avLst/>
          </a:prstGeom>
          <a:noFill/>
        </p:spPr>
        <p:txBody>
          <a:bodyPr wrap="square" rtlCol="0">
            <a:spAutoFit/>
          </a:bodyPr>
          <a:lstStyle/>
          <a:p>
            <a:r>
              <a:rPr lang="fr-CA" b="1" dirty="0">
                <a:solidFill>
                  <a:schemeClr val="accent2"/>
                </a:solidFill>
              </a:rPr>
              <a:t>E3.8	b) Identifier l’adresse broadcast de ce sous-réseau</a:t>
            </a:r>
          </a:p>
        </p:txBody>
      </p:sp>
      <p:sp>
        <p:nvSpPr>
          <p:cNvPr id="9" name="ZoneTexte 8">
            <a:extLst>
              <a:ext uri="{FF2B5EF4-FFF2-40B4-BE49-F238E27FC236}">
                <a16:creationId xmlns:a16="http://schemas.microsoft.com/office/drawing/2014/main" id="{15175FDB-A81F-D116-1914-B4CA3C4C2E00}"/>
              </a:ext>
            </a:extLst>
          </p:cNvPr>
          <p:cNvSpPr txBox="1"/>
          <p:nvPr/>
        </p:nvSpPr>
        <p:spPr>
          <a:xfrm>
            <a:off x="4968208" y="3135183"/>
            <a:ext cx="7575384" cy="1200329"/>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L’adresse broadcast d’un sous-réseau met tous les bits de la </a:t>
            </a:r>
          </a:p>
          <a:p>
            <a:r>
              <a:rPr lang="fr-CA" dirty="0">
                <a:cs typeface="Courier New" panose="02070309020205020404" pitchFamily="49" charset="0"/>
              </a:rPr>
              <a:t>	partie identifiant d’hôte à 1. Pour le dernier octet de l’adresse 	broadcast de ce sous-réseau, on aura donc 0000111, ce qui </a:t>
            </a:r>
          </a:p>
          <a:p>
            <a:r>
              <a:rPr lang="fr-CA" dirty="0">
                <a:cs typeface="Courier New" panose="02070309020205020404" pitchFamily="49" charset="0"/>
              </a:rPr>
              <a:t>	donne l’adresse 192.168.25.7   </a:t>
            </a:r>
          </a:p>
        </p:txBody>
      </p:sp>
    </p:spTree>
    <p:extLst>
      <p:ext uri="{BB962C8B-B14F-4D97-AF65-F5344CB8AC3E}">
        <p14:creationId xmlns:p14="http://schemas.microsoft.com/office/powerpoint/2010/main" val="130688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340454"/>
            <a:ext cx="6667895" cy="1754326"/>
          </a:xfrm>
          <a:prstGeom prst="rect">
            <a:avLst/>
          </a:prstGeom>
          <a:noFill/>
        </p:spPr>
        <p:txBody>
          <a:bodyPr wrap="square" rtlCol="0">
            <a:spAutoFit/>
          </a:bodyPr>
          <a:lstStyle/>
          <a:p>
            <a:r>
              <a:rPr lang="fr-CA" b="1" dirty="0">
                <a:solidFill>
                  <a:schemeClr val="accent2"/>
                </a:solidFill>
              </a:rPr>
              <a:t>E3.9	À quelles classes d’adresses appartiennent les adresses 	suivantes (page 478):</a:t>
            </a:r>
          </a:p>
          <a:p>
            <a:endParaRPr lang="fr-CA" b="1" dirty="0">
              <a:solidFill>
                <a:schemeClr val="accent2"/>
              </a:solidFill>
            </a:endParaRPr>
          </a:p>
          <a:p>
            <a:r>
              <a:rPr lang="fr-CA" b="1" dirty="0">
                <a:solidFill>
                  <a:schemeClr val="accent2"/>
                </a:solidFill>
              </a:rPr>
              <a:t>	a) 132.210.74.1</a:t>
            </a:r>
          </a:p>
          <a:p>
            <a:r>
              <a:rPr lang="fr-CA" b="1" dirty="0">
                <a:solidFill>
                  <a:schemeClr val="accent2"/>
                </a:solidFill>
              </a:rPr>
              <a:t>	b) 126.6.6.1</a:t>
            </a:r>
          </a:p>
          <a:p>
            <a:r>
              <a:rPr lang="fr-CA" b="1" dirty="0">
                <a:solidFill>
                  <a:schemeClr val="accent2"/>
                </a:solidFill>
              </a:rPr>
              <a:t>	c) 194.2.1.1</a:t>
            </a:r>
          </a:p>
        </p:txBody>
      </p:sp>
      <p:pic>
        <p:nvPicPr>
          <p:cNvPr id="9" name="Picture 6" descr="adressage.ipv4 | inetdoc.net">
            <a:extLst>
              <a:ext uri="{FF2B5EF4-FFF2-40B4-BE49-F238E27FC236}">
                <a16:creationId xmlns:a16="http://schemas.microsoft.com/office/drawing/2014/main" id="{A2F3D7FA-CC8A-5D39-41D9-4719F74AC3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9" b="4540"/>
          <a:stretch/>
        </p:blipFill>
        <p:spPr bwMode="auto">
          <a:xfrm>
            <a:off x="5613089" y="2094780"/>
            <a:ext cx="5255539" cy="459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73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A1E439B9-9160-37AD-D156-9C2A1912B1A7}"/>
              </a:ext>
            </a:extLst>
          </p:cNvPr>
          <p:cNvGraphicFramePr>
            <a:graphicFrameLocks noGrp="1"/>
          </p:cNvGraphicFramePr>
          <p:nvPr>
            <p:extLst>
              <p:ext uri="{D42A27DB-BD31-4B8C-83A1-F6EECF244321}">
                <p14:modId xmlns:p14="http://schemas.microsoft.com/office/powerpoint/2010/main" val="3087360421"/>
              </p:ext>
            </p:extLst>
          </p:nvPr>
        </p:nvGraphicFramePr>
        <p:xfrm>
          <a:off x="757980" y="1201175"/>
          <a:ext cx="10752148" cy="4411569"/>
        </p:xfrm>
        <a:graphic>
          <a:graphicData uri="http://schemas.openxmlformats.org/drawingml/2006/table">
            <a:tbl>
              <a:tblPr firstRow="1" bandRow="1">
                <a:tableStyleId>{0E3FDE45-AF77-4B5C-9715-49D594BDF05E}</a:tableStyleId>
              </a:tblPr>
              <a:tblGrid>
                <a:gridCol w="2164853">
                  <a:extLst>
                    <a:ext uri="{9D8B030D-6E8A-4147-A177-3AD203B41FA5}">
                      <a16:colId xmlns:a16="http://schemas.microsoft.com/office/drawing/2014/main" val="511240564"/>
                    </a:ext>
                  </a:extLst>
                </a:gridCol>
                <a:gridCol w="3172695">
                  <a:extLst>
                    <a:ext uri="{9D8B030D-6E8A-4147-A177-3AD203B41FA5}">
                      <a16:colId xmlns:a16="http://schemas.microsoft.com/office/drawing/2014/main" val="2862967756"/>
                    </a:ext>
                  </a:extLst>
                </a:gridCol>
                <a:gridCol w="2584017">
                  <a:extLst>
                    <a:ext uri="{9D8B030D-6E8A-4147-A177-3AD203B41FA5}">
                      <a16:colId xmlns:a16="http://schemas.microsoft.com/office/drawing/2014/main" val="568436"/>
                    </a:ext>
                  </a:extLst>
                </a:gridCol>
                <a:gridCol w="2830583">
                  <a:extLst>
                    <a:ext uri="{9D8B030D-6E8A-4147-A177-3AD203B41FA5}">
                      <a16:colId xmlns:a16="http://schemas.microsoft.com/office/drawing/2014/main" val="3450863391"/>
                    </a:ext>
                  </a:extLst>
                </a:gridCol>
              </a:tblGrid>
              <a:tr h="512509">
                <a:tc>
                  <a:txBody>
                    <a:bodyPr/>
                    <a:lstStyle/>
                    <a:p>
                      <a:pPr algn="ctr"/>
                      <a:r>
                        <a:rPr lang="fr-CA" sz="2200" dirty="0">
                          <a:effectLst/>
                        </a:rPr>
                        <a:t> </a:t>
                      </a:r>
                    </a:p>
                  </a:txBody>
                  <a:tcPr marL="109252" marR="109252" marT="54626" marB="54626" anchor="ctr"/>
                </a:tc>
                <a:tc>
                  <a:txBody>
                    <a:bodyPr/>
                    <a:lstStyle/>
                    <a:p>
                      <a:pPr algn="ctr"/>
                      <a:r>
                        <a:rPr lang="fr-CA" sz="2200" dirty="0" err="1">
                          <a:effectLst/>
                        </a:rPr>
                        <a:t>IPs</a:t>
                      </a:r>
                      <a:endParaRPr lang="fr-CA" sz="2200" dirty="0">
                        <a:effectLst/>
                      </a:endParaRPr>
                    </a:p>
                  </a:txBody>
                  <a:tcPr marL="109252" marR="109252" marT="54626" marB="54626" anchor="ctr"/>
                </a:tc>
                <a:tc>
                  <a:txBody>
                    <a:bodyPr/>
                    <a:lstStyle/>
                    <a:p>
                      <a:pPr algn="ctr"/>
                      <a:r>
                        <a:rPr lang="fr-CA" sz="2200" dirty="0">
                          <a:effectLst/>
                        </a:rPr>
                        <a:t># réseaux</a:t>
                      </a:r>
                    </a:p>
                  </a:txBody>
                  <a:tcPr marL="109252" marR="109252" marT="54626" marB="54626" anchor="ctr"/>
                </a:tc>
                <a:tc>
                  <a:txBody>
                    <a:bodyPr/>
                    <a:lstStyle/>
                    <a:p>
                      <a:pPr algn="ctr"/>
                      <a:r>
                        <a:rPr lang="fr-CA" sz="2200" dirty="0">
                          <a:effectLst/>
                        </a:rPr>
                        <a:t># hôtes par réseau</a:t>
                      </a:r>
                    </a:p>
                  </a:txBody>
                  <a:tcPr marL="109252" marR="109252" marT="54626" marB="54626" anchor="ctr"/>
                </a:tc>
                <a:extLst>
                  <a:ext uri="{0D108BD9-81ED-4DB2-BD59-A6C34878D82A}">
                    <a16:rowId xmlns:a16="http://schemas.microsoft.com/office/drawing/2014/main" val="347540944"/>
                  </a:ext>
                </a:extLst>
              </a:tr>
              <a:tr h="512509">
                <a:tc>
                  <a:txBody>
                    <a:bodyPr/>
                    <a:lstStyle/>
                    <a:p>
                      <a:pPr algn="ctr"/>
                      <a:r>
                        <a:rPr lang="fr-CA" sz="2200" dirty="0">
                          <a:effectLst/>
                        </a:rPr>
                        <a:t>Classe A</a:t>
                      </a:r>
                    </a:p>
                  </a:txBody>
                  <a:tcPr marL="109252" marR="109252" marT="54626" marB="54626" anchor="ctr"/>
                </a:tc>
                <a:tc>
                  <a:txBody>
                    <a:bodyPr/>
                    <a:lstStyle/>
                    <a:p>
                      <a:pPr algn="ctr"/>
                      <a:r>
                        <a:rPr lang="fr-CA" sz="2200" dirty="0">
                          <a:effectLst/>
                        </a:rPr>
                        <a:t>1.0.0.0 à</a:t>
                      </a:r>
                      <a:br>
                        <a:rPr lang="fr-CA" sz="2200" dirty="0">
                          <a:effectLst/>
                        </a:rPr>
                      </a:br>
                      <a:r>
                        <a:rPr lang="fr-CA" sz="2200" dirty="0">
                          <a:effectLst/>
                        </a:rPr>
                        <a:t>127.255.255.255</a:t>
                      </a:r>
                    </a:p>
                  </a:txBody>
                  <a:tcPr marL="109252" marR="109252" marT="54626" marB="54626" anchor="ctr"/>
                </a:tc>
                <a:tc>
                  <a:txBody>
                    <a:bodyPr/>
                    <a:lstStyle/>
                    <a:p>
                      <a:pPr algn="ctr"/>
                      <a:r>
                        <a:rPr lang="fr-CA" sz="2200" dirty="0">
                          <a:effectLst/>
                        </a:rPr>
                        <a:t>128</a:t>
                      </a:r>
                    </a:p>
                  </a:txBody>
                  <a:tcPr marL="109252" marR="109252" marT="54626" marB="54626" anchor="ctr"/>
                </a:tc>
                <a:tc>
                  <a:txBody>
                    <a:bodyPr/>
                    <a:lstStyle/>
                    <a:p>
                      <a:pPr algn="ctr"/>
                      <a:r>
                        <a:rPr lang="fr-CA" sz="1800" b="0" i="0" kern="1200" dirty="0">
                          <a:solidFill>
                            <a:schemeClr val="tx1"/>
                          </a:solidFill>
                          <a:effectLst/>
                          <a:latin typeface="+mn-lt"/>
                          <a:ea typeface="+mn-ea"/>
                          <a:cs typeface="+mn-cs"/>
                        </a:rPr>
                        <a:t>~</a:t>
                      </a:r>
                      <a:r>
                        <a:rPr lang="fr-CA" sz="2200" dirty="0">
                          <a:effectLst/>
                        </a:rPr>
                        <a:t>16 millions</a:t>
                      </a:r>
                    </a:p>
                  </a:txBody>
                  <a:tcPr marL="109252" marR="109252" marT="54626" marB="54626" anchor="ctr"/>
                </a:tc>
                <a:extLst>
                  <a:ext uri="{0D108BD9-81ED-4DB2-BD59-A6C34878D82A}">
                    <a16:rowId xmlns:a16="http://schemas.microsoft.com/office/drawing/2014/main" val="1091789325"/>
                  </a:ext>
                </a:extLst>
              </a:tr>
              <a:tr h="512509">
                <a:tc>
                  <a:txBody>
                    <a:bodyPr/>
                    <a:lstStyle/>
                    <a:p>
                      <a:pPr algn="ctr"/>
                      <a:r>
                        <a:rPr lang="fr-CA" sz="2200" dirty="0">
                          <a:effectLst/>
                        </a:rPr>
                        <a:t>Classe B</a:t>
                      </a:r>
                    </a:p>
                  </a:txBody>
                  <a:tcPr marL="109252" marR="109252" marT="54626" marB="54626" anchor="ctr"/>
                </a:tc>
                <a:tc>
                  <a:txBody>
                    <a:bodyPr/>
                    <a:lstStyle/>
                    <a:p>
                      <a:pPr algn="ctr"/>
                      <a:r>
                        <a:rPr lang="fr-CA" sz="2200" dirty="0">
                          <a:effectLst/>
                        </a:rPr>
                        <a:t>128.0.0.0 à</a:t>
                      </a:r>
                      <a:br>
                        <a:rPr lang="fr-CA" sz="2200" dirty="0">
                          <a:effectLst/>
                        </a:rPr>
                      </a:br>
                      <a:r>
                        <a:rPr lang="fr-CA" sz="2200" dirty="0">
                          <a:effectLst/>
                        </a:rPr>
                        <a:t>191.255.255.255</a:t>
                      </a:r>
                    </a:p>
                  </a:txBody>
                  <a:tcPr marL="109252" marR="109252" marT="54626" marB="54626" anchor="ctr"/>
                </a:tc>
                <a:tc>
                  <a:txBody>
                    <a:bodyPr/>
                    <a:lstStyle/>
                    <a:p>
                      <a:pPr algn="ctr"/>
                      <a:r>
                        <a:rPr lang="fr-CA" sz="2200" dirty="0">
                          <a:effectLst/>
                        </a:rPr>
                        <a:t>16,382</a:t>
                      </a:r>
                    </a:p>
                  </a:txBody>
                  <a:tcPr marL="109252" marR="109252" marT="54626" marB="54626" anchor="ctr"/>
                </a:tc>
                <a:tc>
                  <a:txBody>
                    <a:bodyPr/>
                    <a:lstStyle/>
                    <a:p>
                      <a:pPr algn="ctr"/>
                      <a:r>
                        <a:rPr lang="fr-CA" sz="2200" dirty="0">
                          <a:effectLst/>
                        </a:rPr>
                        <a:t>65 536</a:t>
                      </a:r>
                    </a:p>
                  </a:txBody>
                  <a:tcPr marL="109252" marR="109252" marT="54626" marB="54626" anchor="ctr"/>
                </a:tc>
                <a:extLst>
                  <a:ext uri="{0D108BD9-81ED-4DB2-BD59-A6C34878D82A}">
                    <a16:rowId xmlns:a16="http://schemas.microsoft.com/office/drawing/2014/main" val="648808014"/>
                  </a:ext>
                </a:extLst>
              </a:tr>
              <a:tr h="720283">
                <a:tc>
                  <a:txBody>
                    <a:bodyPr/>
                    <a:lstStyle/>
                    <a:p>
                      <a:pPr algn="ctr"/>
                      <a:r>
                        <a:rPr lang="fr-CA" sz="2200" dirty="0">
                          <a:effectLst/>
                        </a:rPr>
                        <a:t>Classe C</a:t>
                      </a:r>
                    </a:p>
                  </a:txBody>
                  <a:tcPr marL="109252" marR="109252" marT="54626" marB="54626" anchor="ctr"/>
                </a:tc>
                <a:tc>
                  <a:txBody>
                    <a:bodyPr/>
                    <a:lstStyle/>
                    <a:p>
                      <a:pPr algn="ctr"/>
                      <a:r>
                        <a:rPr lang="fr-CA" sz="2200" dirty="0">
                          <a:effectLst/>
                        </a:rPr>
                        <a:t>192.0.0.0 à</a:t>
                      </a:r>
                      <a:br>
                        <a:rPr lang="fr-CA" sz="2200" dirty="0">
                          <a:effectLst/>
                        </a:rPr>
                      </a:br>
                      <a:r>
                        <a:rPr lang="fr-CA" sz="2200" dirty="0">
                          <a:effectLst/>
                        </a:rPr>
                        <a:t>223.255.255.155</a:t>
                      </a:r>
                    </a:p>
                  </a:txBody>
                  <a:tcPr marL="109252" marR="109252" marT="54626" marB="54626" anchor="ctr"/>
                </a:tc>
                <a:tc>
                  <a:txBody>
                    <a:bodyPr/>
                    <a:lstStyle/>
                    <a:p>
                      <a:pPr algn="ctr"/>
                      <a:r>
                        <a:rPr lang="fr-CA" sz="1800" b="0" i="0" kern="1200" dirty="0">
                          <a:solidFill>
                            <a:schemeClr val="tx1"/>
                          </a:solidFill>
                          <a:effectLst/>
                          <a:latin typeface="+mn-lt"/>
                          <a:ea typeface="+mn-ea"/>
                          <a:cs typeface="+mn-cs"/>
                        </a:rPr>
                        <a:t>~</a:t>
                      </a:r>
                      <a:r>
                        <a:rPr lang="fr-CA" sz="2200" dirty="0">
                          <a:effectLst/>
                        </a:rPr>
                        <a:t>2 millions</a:t>
                      </a:r>
                    </a:p>
                  </a:txBody>
                  <a:tcPr marL="109252" marR="109252" marT="54626" marB="54626" anchor="ctr"/>
                </a:tc>
                <a:tc>
                  <a:txBody>
                    <a:bodyPr/>
                    <a:lstStyle/>
                    <a:p>
                      <a:pPr algn="ctr"/>
                      <a:r>
                        <a:rPr lang="fr-CA" sz="2200" dirty="0">
                          <a:effectLst/>
                        </a:rPr>
                        <a:t>256</a:t>
                      </a:r>
                    </a:p>
                  </a:txBody>
                  <a:tcPr marL="109252" marR="109252" marT="54626" marB="54626" anchor="ctr"/>
                </a:tc>
                <a:extLst>
                  <a:ext uri="{0D108BD9-81ED-4DB2-BD59-A6C34878D82A}">
                    <a16:rowId xmlns:a16="http://schemas.microsoft.com/office/drawing/2014/main" val="3506112672"/>
                  </a:ext>
                </a:extLst>
              </a:tr>
              <a:tr h="720283">
                <a:tc>
                  <a:txBody>
                    <a:bodyPr/>
                    <a:lstStyle/>
                    <a:p>
                      <a:pPr algn="ctr"/>
                      <a:r>
                        <a:rPr lang="fr-CA" sz="2200" dirty="0">
                          <a:effectLst/>
                        </a:rPr>
                        <a:t>Classe D</a:t>
                      </a:r>
                    </a:p>
                  </a:txBody>
                  <a:tcPr marL="109252" marR="109252" marT="54626" marB="54626" anchor="ctr"/>
                </a:tc>
                <a:tc>
                  <a:txBody>
                    <a:bodyPr/>
                    <a:lstStyle/>
                    <a:p>
                      <a:pPr algn="ctr"/>
                      <a:r>
                        <a:rPr lang="fr-CA" sz="2200" dirty="0">
                          <a:effectLst/>
                        </a:rPr>
                        <a:t>224.0.0.0 à 239.255.255.255</a:t>
                      </a:r>
                    </a:p>
                  </a:txBody>
                  <a:tcPr marL="109252" marR="109252" marT="54626" marB="54626" anchor="ctr"/>
                </a:tc>
                <a:tc>
                  <a:txBody>
                    <a:bodyPr/>
                    <a:lstStyle/>
                    <a:p>
                      <a:pPr algn="ctr"/>
                      <a:r>
                        <a:rPr lang="fr-CA" sz="2200" dirty="0">
                          <a:effectLst/>
                        </a:rPr>
                        <a:t>-</a:t>
                      </a:r>
                    </a:p>
                  </a:txBody>
                  <a:tcPr marL="109252" marR="109252" marT="54626" marB="54626" anchor="ctr"/>
                </a:tc>
                <a:tc>
                  <a:txBody>
                    <a:bodyPr/>
                    <a:lstStyle/>
                    <a:p>
                      <a:pPr algn="ctr"/>
                      <a:r>
                        <a:rPr lang="fr-CA" sz="2200" dirty="0">
                          <a:effectLst/>
                        </a:rPr>
                        <a:t>-</a:t>
                      </a:r>
                    </a:p>
                  </a:txBody>
                  <a:tcPr marL="109252" marR="109252" marT="54626" marB="54626" anchor="ctr"/>
                </a:tc>
                <a:extLst>
                  <a:ext uri="{0D108BD9-81ED-4DB2-BD59-A6C34878D82A}">
                    <a16:rowId xmlns:a16="http://schemas.microsoft.com/office/drawing/2014/main" val="2275316986"/>
                  </a:ext>
                </a:extLst>
              </a:tr>
              <a:tr h="720283">
                <a:tc>
                  <a:txBody>
                    <a:bodyPr/>
                    <a:lstStyle/>
                    <a:p>
                      <a:pPr algn="ctr"/>
                      <a:r>
                        <a:rPr lang="fr-CA" sz="2200" dirty="0">
                          <a:effectLst/>
                        </a:rPr>
                        <a:t>Classe E</a:t>
                      </a:r>
                    </a:p>
                  </a:txBody>
                  <a:tcPr marL="109252" marR="109252" marT="54626" marB="54626" anchor="ctr"/>
                </a:tc>
                <a:tc>
                  <a:txBody>
                    <a:bodyPr/>
                    <a:lstStyle/>
                    <a:p>
                      <a:pPr algn="ctr"/>
                      <a:r>
                        <a:rPr lang="fr-CA" sz="2200" dirty="0">
                          <a:effectLst/>
                        </a:rPr>
                        <a:t>240.0.0.0 à 255.255.255.255</a:t>
                      </a:r>
                    </a:p>
                  </a:txBody>
                  <a:tcPr marL="109252" marR="109252" marT="54626" marB="54626" anchor="ctr"/>
                </a:tc>
                <a:tc>
                  <a:txBody>
                    <a:bodyPr/>
                    <a:lstStyle/>
                    <a:p>
                      <a:pPr algn="ctr"/>
                      <a:r>
                        <a:rPr lang="fr-CA" sz="2200" dirty="0">
                          <a:effectLst/>
                        </a:rPr>
                        <a:t>-</a:t>
                      </a:r>
                    </a:p>
                  </a:txBody>
                  <a:tcPr marL="109252" marR="109252" marT="54626" marB="54626" anchor="ctr"/>
                </a:tc>
                <a:tc>
                  <a:txBody>
                    <a:bodyPr/>
                    <a:lstStyle/>
                    <a:p>
                      <a:pPr algn="ctr"/>
                      <a:r>
                        <a:rPr lang="fr-CA" sz="2200" dirty="0">
                          <a:effectLst/>
                        </a:rPr>
                        <a:t>-</a:t>
                      </a:r>
                    </a:p>
                  </a:txBody>
                  <a:tcPr marL="109252" marR="109252" marT="54626" marB="54626" anchor="ctr"/>
                </a:tc>
                <a:extLst>
                  <a:ext uri="{0D108BD9-81ED-4DB2-BD59-A6C34878D82A}">
                    <a16:rowId xmlns:a16="http://schemas.microsoft.com/office/drawing/2014/main" val="1212942114"/>
                  </a:ext>
                </a:extLst>
              </a:tr>
            </a:tbl>
          </a:graphicData>
        </a:graphic>
      </p:graphicFrame>
    </p:spTree>
    <p:extLst>
      <p:ext uri="{BB962C8B-B14F-4D97-AF65-F5344CB8AC3E}">
        <p14:creationId xmlns:p14="http://schemas.microsoft.com/office/powerpoint/2010/main" val="372878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1046509"/>
            <a:ext cx="6667895" cy="1754326"/>
          </a:xfrm>
          <a:prstGeom prst="rect">
            <a:avLst/>
          </a:prstGeom>
          <a:noFill/>
        </p:spPr>
        <p:txBody>
          <a:bodyPr wrap="square" rtlCol="0">
            <a:spAutoFit/>
          </a:bodyPr>
          <a:lstStyle/>
          <a:p>
            <a:r>
              <a:rPr lang="fr-CA" b="1" dirty="0">
                <a:solidFill>
                  <a:schemeClr val="accent2"/>
                </a:solidFill>
              </a:rPr>
              <a:t>E3.9	À quelles classes d’adresses appartiennent les adresses 	suivantes :</a:t>
            </a:r>
          </a:p>
          <a:p>
            <a:endParaRPr lang="fr-CA" b="1" dirty="0">
              <a:solidFill>
                <a:schemeClr val="accent2"/>
              </a:solidFill>
            </a:endParaRPr>
          </a:p>
          <a:p>
            <a:r>
              <a:rPr lang="fr-CA" b="1" dirty="0">
                <a:solidFill>
                  <a:schemeClr val="accent2"/>
                </a:solidFill>
              </a:rPr>
              <a:t>	a) 132.210.74.1</a:t>
            </a:r>
          </a:p>
          <a:p>
            <a:r>
              <a:rPr lang="fr-CA" b="1" dirty="0">
                <a:solidFill>
                  <a:schemeClr val="accent2"/>
                </a:solidFill>
              </a:rPr>
              <a:t>	b) 126.6.6.1</a:t>
            </a:r>
          </a:p>
          <a:p>
            <a:r>
              <a:rPr lang="fr-CA" b="1" dirty="0">
                <a:solidFill>
                  <a:schemeClr val="accent2"/>
                </a:solidFill>
              </a:rPr>
              <a:t>	c) 194.2.1.1</a:t>
            </a:r>
          </a:p>
        </p:txBody>
      </p:sp>
      <p:sp>
        <p:nvSpPr>
          <p:cNvPr id="8" name="ZoneTexte 7">
            <a:extLst>
              <a:ext uri="{FF2B5EF4-FFF2-40B4-BE49-F238E27FC236}">
                <a16:creationId xmlns:a16="http://schemas.microsoft.com/office/drawing/2014/main" id="{724B34DD-BF8C-9AFC-3DA4-0990061BEDED}"/>
              </a:ext>
            </a:extLst>
          </p:cNvPr>
          <p:cNvSpPr txBox="1"/>
          <p:nvPr/>
        </p:nvSpPr>
        <p:spPr>
          <a:xfrm>
            <a:off x="5557124" y="3009978"/>
            <a:ext cx="6261904" cy="2308324"/>
          </a:xfrm>
          <a:prstGeom prst="rect">
            <a:avLst/>
          </a:prstGeom>
          <a:noFill/>
        </p:spPr>
        <p:txBody>
          <a:bodyPr wrap="square">
            <a:spAutoFit/>
          </a:bodyPr>
          <a:lstStyle/>
          <a:p>
            <a:r>
              <a:rPr lang="fr-CA" dirty="0"/>
              <a:t>a) 132.210.74.1, la représentation binaire de 132 est : </a:t>
            </a:r>
            <a:r>
              <a:rPr lang="fr-CA" b="1" dirty="0"/>
              <a:t>10</a:t>
            </a:r>
            <a:r>
              <a:rPr lang="fr-CA" dirty="0"/>
              <a:t>00 0100, nous avons 10 et c’est alors une classe B. </a:t>
            </a:r>
            <a:br>
              <a:rPr lang="fr-CA" dirty="0"/>
            </a:br>
            <a:br>
              <a:rPr lang="fr-CA" dirty="0"/>
            </a:br>
            <a:r>
              <a:rPr lang="fr-CA" dirty="0"/>
              <a:t>b) 126.6.6.1, la représentation binaire de 126 est : </a:t>
            </a:r>
            <a:r>
              <a:rPr lang="fr-CA" b="1" dirty="0"/>
              <a:t>0</a:t>
            </a:r>
            <a:r>
              <a:rPr lang="fr-CA" dirty="0"/>
              <a:t>111 1110, nous avons 0 et c’est alors une classe A. </a:t>
            </a:r>
            <a:br>
              <a:rPr lang="fr-CA" dirty="0"/>
            </a:br>
            <a:br>
              <a:rPr lang="fr-CA" dirty="0"/>
            </a:br>
            <a:r>
              <a:rPr lang="fr-CA" dirty="0"/>
              <a:t>c) 194.2.1.1, la représentation binaire de 194 est : </a:t>
            </a:r>
            <a:r>
              <a:rPr lang="fr-CA" b="1" dirty="0"/>
              <a:t>110</a:t>
            </a:r>
            <a:r>
              <a:rPr lang="fr-CA" dirty="0"/>
              <a:t>0 0010, nous avons 110 et c’est alors une classe C. </a:t>
            </a:r>
          </a:p>
        </p:txBody>
      </p:sp>
    </p:spTree>
    <p:extLst>
      <p:ext uri="{BB962C8B-B14F-4D97-AF65-F5344CB8AC3E}">
        <p14:creationId xmlns:p14="http://schemas.microsoft.com/office/powerpoint/2010/main" val="1031036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512467" y="863915"/>
            <a:ext cx="6667895" cy="369332"/>
          </a:xfrm>
          <a:prstGeom prst="rect">
            <a:avLst/>
          </a:prstGeom>
          <a:noFill/>
        </p:spPr>
        <p:txBody>
          <a:bodyPr wrap="square" rtlCol="0">
            <a:spAutoFit/>
          </a:bodyPr>
          <a:lstStyle/>
          <a:p>
            <a:r>
              <a:rPr lang="fr-CA" b="1" dirty="0">
                <a:solidFill>
                  <a:schemeClr val="accent2"/>
                </a:solidFill>
              </a:rPr>
              <a:t>E4.1 	Quel est le principe du routage par vecteur de distance ?</a:t>
            </a:r>
          </a:p>
        </p:txBody>
      </p:sp>
      <p:sp>
        <p:nvSpPr>
          <p:cNvPr id="9" name="ZoneTexte 8">
            <a:extLst>
              <a:ext uri="{FF2B5EF4-FFF2-40B4-BE49-F238E27FC236}">
                <a16:creationId xmlns:a16="http://schemas.microsoft.com/office/drawing/2014/main" id="{3A7F659E-A770-26B1-494A-E12A7073A02B}"/>
              </a:ext>
            </a:extLst>
          </p:cNvPr>
          <p:cNvSpPr txBox="1"/>
          <p:nvPr/>
        </p:nvSpPr>
        <p:spPr>
          <a:xfrm>
            <a:off x="5451791" y="1536197"/>
            <a:ext cx="6204097" cy="4247317"/>
          </a:xfrm>
          <a:prstGeom prst="rect">
            <a:avLst/>
          </a:prstGeom>
          <a:noFill/>
        </p:spPr>
        <p:txBody>
          <a:bodyPr wrap="square">
            <a:spAutoFit/>
          </a:bodyPr>
          <a:lstStyle/>
          <a:p>
            <a:r>
              <a:rPr lang="fr-CA" dirty="0"/>
              <a:t>Les routeurs transmettent à leurs </a:t>
            </a:r>
            <a:r>
              <a:rPr lang="fr-CA" b="1" dirty="0"/>
              <a:t>voisins immédiats</a:t>
            </a:r>
            <a:r>
              <a:rPr lang="fr-CA" dirty="0"/>
              <a:t> une </a:t>
            </a:r>
            <a:r>
              <a:rPr lang="fr-CA" b="1" dirty="0"/>
              <a:t>copie de leur table de routage</a:t>
            </a:r>
            <a:r>
              <a:rPr lang="fr-CA" dirty="0"/>
              <a:t>. Ces tables se modifient au fur et à mesure de leur propagation, car chaque route est associée à une métrique qui croît par défaut d’une unité au passage de chaque routeur. </a:t>
            </a:r>
            <a:br>
              <a:rPr lang="fr-CA" dirty="0"/>
            </a:br>
            <a:br>
              <a:rPr lang="fr-CA" dirty="0"/>
            </a:br>
            <a:r>
              <a:rPr lang="fr-CA" dirty="0"/>
              <a:t>Le choix de la meilleure route est établi par chaque routeur en considérant la valeur minimale de cette métrique pour toutes les routes qui aboutissent à la même destination. </a:t>
            </a:r>
            <a:br>
              <a:rPr lang="fr-CA" dirty="0"/>
            </a:br>
            <a:br>
              <a:rPr lang="fr-CA" dirty="0"/>
            </a:br>
            <a:r>
              <a:rPr lang="fr-CA" dirty="0"/>
              <a:t>Seule la meilleure route est propagée, les autres sont oubliées. Pour ces considérations on dit que le calcul de la route est distribué et par conséquent chaque routeur n’a pas la connaissance de la topologie globale du réseau : il n’en connaît qu’une version interprétée par ses voisins. </a:t>
            </a:r>
          </a:p>
        </p:txBody>
      </p:sp>
    </p:spTree>
    <p:extLst>
      <p:ext uri="{BB962C8B-B14F-4D97-AF65-F5344CB8AC3E}">
        <p14:creationId xmlns:p14="http://schemas.microsoft.com/office/powerpoint/2010/main" val="381595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512467" y="458801"/>
            <a:ext cx="6667895" cy="369332"/>
          </a:xfrm>
          <a:prstGeom prst="rect">
            <a:avLst/>
          </a:prstGeom>
          <a:noFill/>
        </p:spPr>
        <p:txBody>
          <a:bodyPr wrap="square" rtlCol="0">
            <a:spAutoFit/>
          </a:bodyPr>
          <a:lstStyle/>
          <a:p>
            <a:r>
              <a:rPr lang="fr-CA" b="1" dirty="0">
                <a:solidFill>
                  <a:schemeClr val="accent2"/>
                </a:solidFill>
              </a:rPr>
              <a:t>E4.1 	Suite</a:t>
            </a:r>
          </a:p>
        </p:txBody>
      </p:sp>
      <p:sp>
        <p:nvSpPr>
          <p:cNvPr id="9" name="ZoneTexte 8">
            <a:extLst>
              <a:ext uri="{FF2B5EF4-FFF2-40B4-BE49-F238E27FC236}">
                <a16:creationId xmlns:a16="http://schemas.microsoft.com/office/drawing/2014/main" id="{3A7F659E-A770-26B1-494A-E12A7073A02B}"/>
              </a:ext>
            </a:extLst>
          </p:cNvPr>
          <p:cNvSpPr txBox="1"/>
          <p:nvPr/>
        </p:nvSpPr>
        <p:spPr>
          <a:xfrm>
            <a:off x="5480560" y="751344"/>
            <a:ext cx="6204097" cy="5632311"/>
          </a:xfrm>
          <a:prstGeom prst="rect">
            <a:avLst/>
          </a:prstGeom>
          <a:noFill/>
        </p:spPr>
        <p:txBody>
          <a:bodyPr wrap="square">
            <a:spAutoFit/>
          </a:bodyPr>
          <a:lstStyle/>
          <a:p>
            <a:endParaRPr lang="fr-CA" dirty="0"/>
          </a:p>
          <a:p>
            <a:r>
              <a:rPr lang="fr-CA" dirty="0"/>
              <a:t>Les étapes sont: </a:t>
            </a:r>
            <a:br>
              <a:rPr lang="fr-CA" dirty="0"/>
            </a:br>
            <a:endParaRPr lang="fr-CA" dirty="0"/>
          </a:p>
          <a:p>
            <a:pPr marL="342900" indent="-342900">
              <a:buAutoNum type="arabicPeriod"/>
            </a:pPr>
            <a:r>
              <a:rPr lang="fr-CA" dirty="0"/>
              <a:t>Découverte de voisins. </a:t>
            </a:r>
          </a:p>
          <a:p>
            <a:pPr marL="342900" indent="-342900">
              <a:buAutoNum type="arabicPeriod"/>
            </a:pPr>
            <a:endParaRPr lang="fr-CA" dirty="0"/>
          </a:p>
          <a:p>
            <a:pPr marL="342900" indent="-342900">
              <a:buAutoNum type="arabicPeriod"/>
            </a:pPr>
            <a:r>
              <a:rPr lang="fr-CA" dirty="0"/>
              <a:t>Envoie aux voisins sa table de routage (les routeurs que le routeur peut atteindre et le coût de la route). Le routeur envoie une mise à jour à intervalle de 30 secondes. </a:t>
            </a:r>
          </a:p>
          <a:p>
            <a:pPr marL="342900" indent="-342900">
              <a:buAutoNum type="arabicPeriod"/>
            </a:pPr>
            <a:endParaRPr lang="fr-CA" dirty="0"/>
          </a:p>
          <a:p>
            <a:pPr marL="342900" indent="-342900">
              <a:buAutoNum type="arabicPeriod"/>
            </a:pPr>
            <a:r>
              <a:rPr lang="fr-CA" dirty="0"/>
              <a:t>Lorsqu’un routeur reçoit une table de routage, il regarde les adresses des routeurs et les compare avec sa propre table de routage</a:t>
            </a:r>
            <a:br>
              <a:rPr lang="fr-CA" dirty="0"/>
            </a:br>
            <a:endParaRPr lang="fr-CA" dirty="0"/>
          </a:p>
          <a:p>
            <a:pPr marL="1257300" lvl="2" indent="-342900">
              <a:buAutoNum type="arabicPeriod"/>
            </a:pPr>
            <a:r>
              <a:rPr lang="fr-CA" dirty="0"/>
              <a:t>Si l’adresse n’existe pas, alors, on l’ajoute.</a:t>
            </a:r>
          </a:p>
          <a:p>
            <a:pPr marL="1257300" lvl="2" indent="-342900">
              <a:buAutoNum type="arabicPeriod"/>
            </a:pPr>
            <a:r>
              <a:rPr lang="fr-CA" dirty="0"/>
              <a:t>Si l’adresse existe mais le nouveau coût est plus grand, on ne le met pas à jour. </a:t>
            </a:r>
          </a:p>
          <a:p>
            <a:pPr marL="1257300" lvl="2" indent="-342900">
              <a:buAutoNum type="arabicPeriod"/>
            </a:pPr>
            <a:r>
              <a:rPr lang="fr-CA" dirty="0"/>
              <a:t>Si l’adresse existe est le nouveau coût est plus petit, on le met à jour. </a:t>
            </a:r>
          </a:p>
          <a:p>
            <a:pPr marL="1257300" lvl="2" indent="-342900">
              <a:buAutoNum type="arabicPeriod"/>
            </a:pPr>
            <a:r>
              <a:rPr lang="fr-CA" dirty="0"/>
              <a:t>Si le nouveau coût est plus grand que 15, alors, le routeur dit que c’est inatteignable</a:t>
            </a:r>
          </a:p>
        </p:txBody>
      </p:sp>
    </p:spTree>
    <p:extLst>
      <p:ext uri="{BB962C8B-B14F-4D97-AF65-F5344CB8AC3E}">
        <p14:creationId xmlns:p14="http://schemas.microsoft.com/office/powerpoint/2010/main" val="15972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5016762" y="1874728"/>
            <a:ext cx="6667895" cy="3108543"/>
          </a:xfrm>
          <a:prstGeom prst="rect">
            <a:avLst/>
          </a:prstGeom>
          <a:noFill/>
        </p:spPr>
        <p:txBody>
          <a:bodyPr wrap="square" rtlCol="0">
            <a:spAutoFit/>
          </a:bodyPr>
          <a:lstStyle/>
          <a:p>
            <a:r>
              <a:rPr lang="fr-CA" sz="2800" b="1" dirty="0">
                <a:solidFill>
                  <a:schemeClr val="accent2"/>
                </a:solidFill>
              </a:rPr>
              <a:t>On retrouve sur le marché des équipements de réseaux connus sous les noms de répéteur (</a:t>
            </a:r>
            <a:r>
              <a:rPr lang="fr-CA" sz="2800" b="1" dirty="0" err="1">
                <a:solidFill>
                  <a:schemeClr val="accent2"/>
                </a:solidFill>
              </a:rPr>
              <a:t>repeater</a:t>
            </a:r>
            <a:r>
              <a:rPr lang="fr-CA" sz="2800" b="1" dirty="0">
                <a:solidFill>
                  <a:schemeClr val="accent2"/>
                </a:solidFill>
              </a:rPr>
              <a:t>), concentrateur (hub), pont (bridge), commutateur (switch), routeur (router) et passerelle (</a:t>
            </a:r>
            <a:r>
              <a:rPr lang="fr-CA" sz="2800" b="1" dirty="0" err="1">
                <a:solidFill>
                  <a:schemeClr val="accent2"/>
                </a:solidFill>
              </a:rPr>
              <a:t>gateway</a:t>
            </a:r>
            <a:r>
              <a:rPr lang="fr-CA" sz="2800" b="1" dirty="0">
                <a:solidFill>
                  <a:schemeClr val="accent2"/>
                </a:solidFill>
              </a:rPr>
              <a:t>). À quoi servent-ils ? Dans quelle couche opèrent-ils ?</a:t>
            </a:r>
          </a:p>
        </p:txBody>
      </p:sp>
    </p:spTree>
    <p:extLst>
      <p:ext uri="{BB962C8B-B14F-4D97-AF65-F5344CB8AC3E}">
        <p14:creationId xmlns:p14="http://schemas.microsoft.com/office/powerpoint/2010/main" val="425894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458801"/>
            <a:ext cx="6667895" cy="646331"/>
          </a:xfrm>
          <a:prstGeom prst="rect">
            <a:avLst/>
          </a:prstGeom>
          <a:noFill/>
        </p:spPr>
        <p:txBody>
          <a:bodyPr wrap="square" rtlCol="0">
            <a:spAutoFit/>
          </a:bodyPr>
          <a:lstStyle/>
          <a:p>
            <a:r>
              <a:rPr lang="fr-CA" b="1" dirty="0">
                <a:solidFill>
                  <a:schemeClr val="accent2"/>
                </a:solidFill>
              </a:rPr>
              <a:t>E4.2 	Selon le principe du routage par vecteur de distance, quel 	est la table de routage initial et finale du nœud C ?</a:t>
            </a:r>
          </a:p>
        </p:txBody>
      </p:sp>
      <p:pic>
        <p:nvPicPr>
          <p:cNvPr id="4" name="Image 3">
            <a:extLst>
              <a:ext uri="{FF2B5EF4-FFF2-40B4-BE49-F238E27FC236}">
                <a16:creationId xmlns:a16="http://schemas.microsoft.com/office/drawing/2014/main" id="{B08DC862-B8DB-83BE-F211-692D0C6182C4}"/>
              </a:ext>
            </a:extLst>
          </p:cNvPr>
          <p:cNvPicPr>
            <a:picLocks noChangeAspect="1"/>
          </p:cNvPicPr>
          <p:nvPr/>
        </p:nvPicPr>
        <p:blipFill>
          <a:blip r:embed="rId3"/>
          <a:stretch>
            <a:fillRect/>
          </a:stretch>
        </p:blipFill>
        <p:spPr>
          <a:xfrm>
            <a:off x="9039698" y="2679405"/>
            <a:ext cx="3071186" cy="2152891"/>
          </a:xfrm>
          <a:prstGeom prst="rect">
            <a:avLst/>
          </a:prstGeom>
        </p:spPr>
      </p:pic>
      <p:graphicFrame>
        <p:nvGraphicFramePr>
          <p:cNvPr id="6" name="Tableau 7">
            <a:extLst>
              <a:ext uri="{FF2B5EF4-FFF2-40B4-BE49-F238E27FC236}">
                <a16:creationId xmlns:a16="http://schemas.microsoft.com/office/drawing/2014/main" id="{5A6E471C-F6A9-6F2E-36F9-E33A6C40B86E}"/>
              </a:ext>
            </a:extLst>
          </p:cNvPr>
          <p:cNvGraphicFramePr>
            <a:graphicFrameLocks noGrp="1"/>
          </p:cNvGraphicFramePr>
          <p:nvPr>
            <p:extLst>
              <p:ext uri="{D42A27DB-BD31-4B8C-83A1-F6EECF244321}">
                <p14:modId xmlns:p14="http://schemas.microsoft.com/office/powerpoint/2010/main" val="2165665826"/>
              </p:ext>
            </p:extLst>
          </p:nvPr>
        </p:nvGraphicFramePr>
        <p:xfrm>
          <a:off x="5644523" y="1540322"/>
          <a:ext cx="3174042" cy="1854200"/>
        </p:xfrm>
        <a:graphic>
          <a:graphicData uri="http://schemas.openxmlformats.org/drawingml/2006/table">
            <a:tbl>
              <a:tblPr firstRow="1" bandRow="1">
                <a:tableStyleId>{284E427A-3D55-4303-BF80-6455036E1DE7}</a:tableStyleId>
              </a:tblPr>
              <a:tblGrid>
                <a:gridCol w="1058014">
                  <a:extLst>
                    <a:ext uri="{9D8B030D-6E8A-4147-A177-3AD203B41FA5}">
                      <a16:colId xmlns:a16="http://schemas.microsoft.com/office/drawing/2014/main" val="1747308325"/>
                    </a:ext>
                  </a:extLst>
                </a:gridCol>
                <a:gridCol w="1058014">
                  <a:extLst>
                    <a:ext uri="{9D8B030D-6E8A-4147-A177-3AD203B41FA5}">
                      <a16:colId xmlns:a16="http://schemas.microsoft.com/office/drawing/2014/main" val="1132579635"/>
                    </a:ext>
                  </a:extLst>
                </a:gridCol>
                <a:gridCol w="1058014">
                  <a:extLst>
                    <a:ext uri="{9D8B030D-6E8A-4147-A177-3AD203B41FA5}">
                      <a16:colId xmlns:a16="http://schemas.microsoft.com/office/drawing/2014/main" val="1053401194"/>
                    </a:ext>
                  </a:extLst>
                </a:gridCol>
              </a:tblGrid>
              <a:tr h="370840">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2340492023"/>
                  </a:ext>
                </a:extLst>
              </a:tr>
              <a:tr h="370840">
                <a:tc>
                  <a:txBody>
                    <a:bodyPr/>
                    <a:lstStyle/>
                    <a:p>
                      <a:r>
                        <a:rPr lang="fr-CA" dirty="0"/>
                        <a:t>B</a:t>
                      </a:r>
                    </a:p>
                  </a:txBody>
                  <a:tcPr/>
                </a:tc>
                <a:tc>
                  <a:txBody>
                    <a:bodyPr/>
                    <a:lstStyle/>
                    <a:p>
                      <a:r>
                        <a:rPr lang="fr-CA" dirty="0"/>
                        <a:t>2</a:t>
                      </a:r>
                    </a:p>
                  </a:txBody>
                  <a:tcPr/>
                </a:tc>
                <a:tc>
                  <a:txBody>
                    <a:bodyPr/>
                    <a:lstStyle/>
                    <a:p>
                      <a:r>
                        <a:rPr lang="fr-CA" dirty="0"/>
                        <a:t>B</a:t>
                      </a:r>
                    </a:p>
                  </a:txBody>
                  <a:tcPr/>
                </a:tc>
                <a:extLst>
                  <a:ext uri="{0D108BD9-81ED-4DB2-BD59-A6C34878D82A}">
                    <a16:rowId xmlns:a16="http://schemas.microsoft.com/office/drawing/2014/main" val="821053868"/>
                  </a:ext>
                </a:extLst>
              </a:tr>
              <a:tr h="370840">
                <a:tc>
                  <a:txBody>
                    <a:bodyPr/>
                    <a:lstStyle/>
                    <a:p>
                      <a:r>
                        <a:rPr lang="fr-CA" dirty="0"/>
                        <a:t>C</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3791069977"/>
                  </a:ext>
                </a:extLst>
              </a:tr>
              <a:tr h="370840">
                <a:tc>
                  <a:txBody>
                    <a:bodyPr/>
                    <a:lstStyle/>
                    <a:p>
                      <a:r>
                        <a:rPr lang="fr-CA" dirty="0"/>
                        <a:t>D </a:t>
                      </a:r>
                    </a:p>
                  </a:txBody>
                  <a:tcPr/>
                </a:tc>
                <a:tc>
                  <a:txBody>
                    <a:bodyPr/>
                    <a:lstStyle/>
                    <a:p>
                      <a:r>
                        <a:rPr lang="fr-CA" dirty="0"/>
                        <a:t>3</a:t>
                      </a:r>
                    </a:p>
                  </a:txBody>
                  <a:tcPr/>
                </a:tc>
                <a:tc>
                  <a:txBody>
                    <a:bodyPr/>
                    <a:lstStyle/>
                    <a:p>
                      <a:r>
                        <a:rPr lang="fr-CA" dirty="0"/>
                        <a:t>D</a:t>
                      </a:r>
                    </a:p>
                  </a:txBody>
                  <a:tcPr/>
                </a:tc>
                <a:extLst>
                  <a:ext uri="{0D108BD9-81ED-4DB2-BD59-A6C34878D82A}">
                    <a16:rowId xmlns:a16="http://schemas.microsoft.com/office/drawing/2014/main" val="957727603"/>
                  </a:ext>
                </a:extLst>
              </a:tr>
              <a:tr h="370840">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3843438262"/>
                  </a:ext>
                </a:extLst>
              </a:tr>
            </a:tbl>
          </a:graphicData>
        </a:graphic>
      </p:graphicFrame>
      <p:sp>
        <p:nvSpPr>
          <p:cNvPr id="8" name="ZoneTexte 7">
            <a:extLst>
              <a:ext uri="{FF2B5EF4-FFF2-40B4-BE49-F238E27FC236}">
                <a16:creationId xmlns:a16="http://schemas.microsoft.com/office/drawing/2014/main" id="{627BE7EA-1A9B-E3B1-A70E-2DADBA303543}"/>
              </a:ext>
            </a:extLst>
          </p:cNvPr>
          <p:cNvSpPr txBox="1"/>
          <p:nvPr/>
        </p:nvSpPr>
        <p:spPr>
          <a:xfrm>
            <a:off x="5580595" y="1163063"/>
            <a:ext cx="2439257" cy="369332"/>
          </a:xfrm>
          <a:prstGeom prst="rect">
            <a:avLst/>
          </a:prstGeom>
          <a:noFill/>
        </p:spPr>
        <p:txBody>
          <a:bodyPr wrap="none" rtlCol="0">
            <a:spAutoFit/>
          </a:bodyPr>
          <a:lstStyle/>
          <a:p>
            <a:r>
              <a:rPr lang="fr-CA" dirty="0"/>
              <a:t>Table de routage initiale</a:t>
            </a:r>
          </a:p>
        </p:txBody>
      </p:sp>
      <p:sp>
        <p:nvSpPr>
          <p:cNvPr id="13" name="ZoneTexte 12">
            <a:extLst>
              <a:ext uri="{FF2B5EF4-FFF2-40B4-BE49-F238E27FC236}">
                <a16:creationId xmlns:a16="http://schemas.microsoft.com/office/drawing/2014/main" id="{178CF247-861F-7050-0A6C-B4D3F9C17993}"/>
              </a:ext>
            </a:extLst>
          </p:cNvPr>
          <p:cNvSpPr txBox="1"/>
          <p:nvPr/>
        </p:nvSpPr>
        <p:spPr>
          <a:xfrm>
            <a:off x="5580595" y="3571185"/>
            <a:ext cx="2327047" cy="369332"/>
          </a:xfrm>
          <a:prstGeom prst="rect">
            <a:avLst/>
          </a:prstGeom>
          <a:noFill/>
        </p:spPr>
        <p:txBody>
          <a:bodyPr wrap="none" rtlCol="0">
            <a:spAutoFit/>
          </a:bodyPr>
          <a:lstStyle/>
          <a:p>
            <a:r>
              <a:rPr lang="fr-CA" dirty="0"/>
              <a:t>Table de routage finale</a:t>
            </a:r>
          </a:p>
        </p:txBody>
      </p:sp>
      <p:graphicFrame>
        <p:nvGraphicFramePr>
          <p:cNvPr id="9" name="Tableau 9">
            <a:extLst>
              <a:ext uri="{FF2B5EF4-FFF2-40B4-BE49-F238E27FC236}">
                <a16:creationId xmlns:a16="http://schemas.microsoft.com/office/drawing/2014/main" id="{7AA7AC0E-176D-6E4C-DF40-3AF0DEF3BED0}"/>
              </a:ext>
            </a:extLst>
          </p:cNvPr>
          <p:cNvGraphicFramePr>
            <a:graphicFrameLocks noGrp="1"/>
          </p:cNvGraphicFramePr>
          <p:nvPr>
            <p:extLst>
              <p:ext uri="{D42A27DB-BD31-4B8C-83A1-F6EECF244321}">
                <p14:modId xmlns:p14="http://schemas.microsoft.com/office/powerpoint/2010/main" val="2613861022"/>
              </p:ext>
            </p:extLst>
          </p:nvPr>
        </p:nvGraphicFramePr>
        <p:xfrm>
          <a:off x="5644523" y="3909507"/>
          <a:ext cx="3174042" cy="2676016"/>
        </p:xfrm>
        <a:graphic>
          <a:graphicData uri="http://schemas.openxmlformats.org/drawingml/2006/table">
            <a:tbl>
              <a:tblPr firstRow="1" bandRow="1">
                <a:tableStyleId>{284E427A-3D55-4303-BF80-6455036E1DE7}</a:tableStyleId>
              </a:tblPr>
              <a:tblGrid>
                <a:gridCol w="1058014">
                  <a:extLst>
                    <a:ext uri="{9D8B030D-6E8A-4147-A177-3AD203B41FA5}">
                      <a16:colId xmlns:a16="http://schemas.microsoft.com/office/drawing/2014/main" val="1629031062"/>
                    </a:ext>
                  </a:extLst>
                </a:gridCol>
                <a:gridCol w="1058014">
                  <a:extLst>
                    <a:ext uri="{9D8B030D-6E8A-4147-A177-3AD203B41FA5}">
                      <a16:colId xmlns:a16="http://schemas.microsoft.com/office/drawing/2014/main" val="3328354701"/>
                    </a:ext>
                  </a:extLst>
                </a:gridCol>
                <a:gridCol w="1058014">
                  <a:extLst>
                    <a:ext uri="{9D8B030D-6E8A-4147-A177-3AD203B41FA5}">
                      <a16:colId xmlns:a16="http://schemas.microsoft.com/office/drawing/2014/main" val="4027719676"/>
                    </a:ext>
                  </a:extLst>
                </a:gridCol>
              </a:tblGrid>
              <a:tr h="382288">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262551904"/>
                  </a:ext>
                </a:extLst>
              </a:tr>
              <a:tr h="382288">
                <a:tc>
                  <a:txBody>
                    <a:bodyPr/>
                    <a:lstStyle/>
                    <a:p>
                      <a:r>
                        <a:rPr lang="fr-CA" dirty="0"/>
                        <a:t>A</a:t>
                      </a:r>
                    </a:p>
                  </a:txBody>
                  <a:tcPr/>
                </a:tc>
                <a:tc>
                  <a:txBody>
                    <a:bodyPr/>
                    <a:lstStyle/>
                    <a:p>
                      <a:r>
                        <a:rPr lang="fr-CA" dirty="0"/>
                        <a:t>6</a:t>
                      </a:r>
                    </a:p>
                  </a:txBody>
                  <a:tcPr/>
                </a:tc>
                <a:tc>
                  <a:txBody>
                    <a:bodyPr/>
                    <a:lstStyle/>
                    <a:p>
                      <a:r>
                        <a:rPr lang="fr-CA" dirty="0"/>
                        <a:t>E</a:t>
                      </a:r>
                    </a:p>
                  </a:txBody>
                  <a:tcPr/>
                </a:tc>
                <a:extLst>
                  <a:ext uri="{0D108BD9-81ED-4DB2-BD59-A6C34878D82A}">
                    <a16:rowId xmlns:a16="http://schemas.microsoft.com/office/drawing/2014/main" val="39662686"/>
                  </a:ext>
                </a:extLst>
              </a:tr>
              <a:tr h="382288">
                <a:tc>
                  <a:txBody>
                    <a:bodyPr/>
                    <a:lstStyle/>
                    <a:p>
                      <a:r>
                        <a:rPr lang="fr-CA" dirty="0"/>
                        <a:t>B</a:t>
                      </a:r>
                    </a:p>
                  </a:txBody>
                  <a:tcPr/>
                </a:tc>
                <a:tc>
                  <a:txBody>
                    <a:bodyPr/>
                    <a:lstStyle/>
                    <a:p>
                      <a:r>
                        <a:rPr lang="fr-CA" dirty="0"/>
                        <a:t>2</a:t>
                      </a:r>
                    </a:p>
                  </a:txBody>
                  <a:tcPr/>
                </a:tc>
                <a:tc>
                  <a:txBody>
                    <a:bodyPr/>
                    <a:lstStyle/>
                    <a:p>
                      <a:r>
                        <a:rPr lang="fr-CA" dirty="0"/>
                        <a:t>B</a:t>
                      </a:r>
                    </a:p>
                  </a:txBody>
                  <a:tcPr/>
                </a:tc>
                <a:extLst>
                  <a:ext uri="{0D108BD9-81ED-4DB2-BD59-A6C34878D82A}">
                    <a16:rowId xmlns:a16="http://schemas.microsoft.com/office/drawing/2014/main" val="218567330"/>
                  </a:ext>
                </a:extLst>
              </a:tr>
              <a:tr h="382288">
                <a:tc>
                  <a:txBody>
                    <a:bodyPr/>
                    <a:lstStyle/>
                    <a:p>
                      <a:r>
                        <a:rPr lang="fr-CA" dirty="0"/>
                        <a:t>C</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4052784669"/>
                  </a:ext>
                </a:extLst>
              </a:tr>
              <a:tr h="382288">
                <a:tc>
                  <a:txBody>
                    <a:bodyPr/>
                    <a:lstStyle/>
                    <a:p>
                      <a:r>
                        <a:rPr lang="fr-CA" dirty="0"/>
                        <a:t>D</a:t>
                      </a:r>
                    </a:p>
                  </a:txBody>
                  <a:tcPr/>
                </a:tc>
                <a:tc>
                  <a:txBody>
                    <a:bodyPr/>
                    <a:lstStyle/>
                    <a:p>
                      <a:r>
                        <a:rPr lang="fr-CA" dirty="0"/>
                        <a:t>3</a:t>
                      </a:r>
                    </a:p>
                  </a:txBody>
                  <a:tcPr/>
                </a:tc>
                <a:tc>
                  <a:txBody>
                    <a:bodyPr/>
                    <a:lstStyle/>
                    <a:p>
                      <a:r>
                        <a:rPr lang="fr-CA" dirty="0"/>
                        <a:t>D</a:t>
                      </a:r>
                    </a:p>
                  </a:txBody>
                  <a:tcPr/>
                </a:tc>
                <a:extLst>
                  <a:ext uri="{0D108BD9-81ED-4DB2-BD59-A6C34878D82A}">
                    <a16:rowId xmlns:a16="http://schemas.microsoft.com/office/drawing/2014/main" val="2780505470"/>
                  </a:ext>
                </a:extLst>
              </a:tr>
              <a:tr h="382288">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1260182313"/>
                  </a:ext>
                </a:extLst>
              </a:tr>
              <a:tr h="382288">
                <a:tc>
                  <a:txBody>
                    <a:bodyPr/>
                    <a:lstStyle/>
                    <a:p>
                      <a:r>
                        <a:rPr lang="fr-CA" dirty="0"/>
                        <a:t>F</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874484682"/>
                  </a:ext>
                </a:extLst>
              </a:tr>
            </a:tbl>
          </a:graphicData>
        </a:graphic>
      </p:graphicFrame>
    </p:spTree>
    <p:extLst>
      <p:ext uri="{BB962C8B-B14F-4D97-AF65-F5344CB8AC3E}">
        <p14:creationId xmlns:p14="http://schemas.microsoft.com/office/powerpoint/2010/main" val="224113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736593"/>
            <a:ext cx="6667895" cy="369332"/>
          </a:xfrm>
          <a:prstGeom prst="rect">
            <a:avLst/>
          </a:prstGeom>
          <a:noFill/>
        </p:spPr>
        <p:txBody>
          <a:bodyPr wrap="square" rtlCol="0">
            <a:spAutoFit/>
          </a:bodyPr>
          <a:lstStyle/>
          <a:p>
            <a:r>
              <a:rPr lang="fr-CA" b="1" dirty="0">
                <a:solidFill>
                  <a:schemeClr val="accent2"/>
                </a:solidFill>
              </a:rPr>
              <a:t>E4.3 	Quel est le meilleur moyen pour C de se rendre à F ? </a:t>
            </a:r>
          </a:p>
        </p:txBody>
      </p:sp>
      <p:sp>
        <p:nvSpPr>
          <p:cNvPr id="11" name="ZoneTexte 10">
            <a:extLst>
              <a:ext uri="{FF2B5EF4-FFF2-40B4-BE49-F238E27FC236}">
                <a16:creationId xmlns:a16="http://schemas.microsoft.com/office/drawing/2014/main" id="{4A443168-8D8A-7250-7DB3-9781AC0E1A36}"/>
              </a:ext>
            </a:extLst>
          </p:cNvPr>
          <p:cNvSpPr txBox="1"/>
          <p:nvPr/>
        </p:nvSpPr>
        <p:spPr>
          <a:xfrm>
            <a:off x="5661617" y="1109127"/>
            <a:ext cx="4408771" cy="369332"/>
          </a:xfrm>
          <a:prstGeom prst="rect">
            <a:avLst/>
          </a:prstGeom>
          <a:noFill/>
        </p:spPr>
        <p:txBody>
          <a:bodyPr wrap="none" rtlCol="0">
            <a:spAutoFit/>
          </a:bodyPr>
          <a:lstStyle/>
          <a:p>
            <a:r>
              <a:rPr lang="fr-CA" dirty="0"/>
              <a:t>Le meilleur moyen de se rendre à F est par </a:t>
            </a:r>
            <a:r>
              <a:rPr lang="fr-CA" b="1" dirty="0"/>
              <a:t>B</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1826542"/>
            <a:ext cx="6667895" cy="369332"/>
          </a:xfrm>
          <a:prstGeom prst="rect">
            <a:avLst/>
          </a:prstGeom>
          <a:noFill/>
        </p:spPr>
        <p:txBody>
          <a:bodyPr wrap="square" rtlCol="0">
            <a:spAutoFit/>
          </a:bodyPr>
          <a:lstStyle/>
          <a:p>
            <a:r>
              <a:rPr lang="fr-CA" b="1" dirty="0">
                <a:solidFill>
                  <a:schemeClr val="accent2"/>
                </a:solidFill>
              </a:rPr>
              <a:t>E4.4 	Quel est le problème de la valeur infinie ?</a:t>
            </a:r>
          </a:p>
        </p:txBody>
      </p:sp>
      <p:sp>
        <p:nvSpPr>
          <p:cNvPr id="17" name="ZoneTexte 16">
            <a:extLst>
              <a:ext uri="{FF2B5EF4-FFF2-40B4-BE49-F238E27FC236}">
                <a16:creationId xmlns:a16="http://schemas.microsoft.com/office/drawing/2014/main" id="{C58872E0-04F9-0E67-B098-17781BEE3024}"/>
              </a:ext>
            </a:extLst>
          </p:cNvPr>
          <p:cNvSpPr txBox="1"/>
          <p:nvPr/>
        </p:nvSpPr>
        <p:spPr>
          <a:xfrm>
            <a:off x="5661617" y="2195874"/>
            <a:ext cx="6363182" cy="3693319"/>
          </a:xfrm>
          <a:prstGeom prst="rect">
            <a:avLst/>
          </a:prstGeom>
          <a:noFill/>
        </p:spPr>
        <p:txBody>
          <a:bodyPr wrap="square">
            <a:spAutoFit/>
          </a:bodyPr>
          <a:lstStyle/>
          <a:p>
            <a:r>
              <a:rPr lang="fr-CA" dirty="0"/>
              <a:t>Si nous avons trois routeurs  A &lt;&gt; B &lt;&gt; C</a:t>
            </a:r>
          </a:p>
          <a:p>
            <a:endParaRPr lang="fr-CA" dirty="0"/>
          </a:p>
          <a:p>
            <a:pPr marL="342900" indent="-342900">
              <a:buAutoNum type="arabicPeriod"/>
            </a:pPr>
            <a:r>
              <a:rPr lang="fr-CA" dirty="0"/>
              <a:t>Après quelques échanges les routeurs A B et C se connaissent tous. </a:t>
            </a:r>
          </a:p>
          <a:p>
            <a:pPr marL="342900" indent="-342900">
              <a:buAutoNum type="arabicPeriod"/>
            </a:pPr>
            <a:r>
              <a:rPr lang="fr-CA" dirty="0"/>
              <a:t>Si A tombe offline B ne peut plus avoir de l’information de manière directe.</a:t>
            </a:r>
          </a:p>
          <a:p>
            <a:pPr marL="342900" indent="-342900">
              <a:buAutoNum type="arabicPeriod"/>
            </a:pPr>
            <a:r>
              <a:rPr lang="fr-CA" dirty="0"/>
              <a:t> Mais, C vient de dire à B qu’il connait une route pour se rendre à A</a:t>
            </a:r>
          </a:p>
          <a:p>
            <a:pPr marL="342900" indent="-342900">
              <a:buAutoNum type="arabicPeriod"/>
            </a:pPr>
            <a:r>
              <a:rPr lang="fr-CA" dirty="0"/>
              <a:t>B le prends et ajoute le coût entre B et C.</a:t>
            </a:r>
          </a:p>
          <a:p>
            <a:pPr marL="342900" indent="-342900">
              <a:buAutoNum type="arabicPeriod"/>
            </a:pPr>
            <a:endParaRPr lang="fr-CA" dirty="0"/>
          </a:p>
          <a:p>
            <a:r>
              <a:rPr lang="fr-CA" dirty="0"/>
              <a:t>On voit bien que la valeur de B sera plus grande à chaque fois.</a:t>
            </a:r>
          </a:p>
          <a:p>
            <a:endParaRPr lang="fr-CA" dirty="0"/>
          </a:p>
          <a:p>
            <a:r>
              <a:rPr lang="fr-CA" dirty="0"/>
              <a:t>Une petite </a:t>
            </a:r>
            <a:r>
              <a:rPr lang="fr-CA" dirty="0" err="1">
                <a:hlinkClick r:id="rId3"/>
              </a:rPr>
              <a:t>video</a:t>
            </a:r>
            <a:r>
              <a:rPr lang="fr-CA" dirty="0"/>
              <a:t> qui illustre bien ce problème</a:t>
            </a:r>
          </a:p>
        </p:txBody>
      </p:sp>
    </p:spTree>
    <p:extLst>
      <p:ext uri="{BB962C8B-B14F-4D97-AF65-F5344CB8AC3E}">
        <p14:creationId xmlns:p14="http://schemas.microsoft.com/office/powerpoint/2010/main" val="1419040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458801"/>
            <a:ext cx="6667895" cy="646331"/>
          </a:xfrm>
          <a:prstGeom prst="rect">
            <a:avLst/>
          </a:prstGeom>
          <a:noFill/>
        </p:spPr>
        <p:txBody>
          <a:bodyPr wrap="square" rtlCol="0">
            <a:spAutoFit/>
          </a:bodyPr>
          <a:lstStyle/>
          <a:p>
            <a:r>
              <a:rPr lang="fr-CA" b="1" dirty="0">
                <a:solidFill>
                  <a:schemeClr val="accent2"/>
                </a:solidFill>
              </a:rPr>
              <a:t>E4.5 	Comment la technique de l’horizon éclaté peut mitiger le 	problème ?</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3105834"/>
            <a:ext cx="6667895" cy="646331"/>
          </a:xfrm>
          <a:prstGeom prst="rect">
            <a:avLst/>
          </a:prstGeom>
          <a:noFill/>
        </p:spPr>
        <p:txBody>
          <a:bodyPr wrap="square" rtlCol="0">
            <a:spAutoFit/>
          </a:bodyPr>
          <a:lstStyle/>
          <a:p>
            <a:r>
              <a:rPr lang="fr-CA" b="1" dirty="0">
                <a:solidFill>
                  <a:schemeClr val="accent2"/>
                </a:solidFill>
              </a:rPr>
              <a:t>E4.6 	Comment la technique par intoxication d’information peut 	le faire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570316" y="1160817"/>
            <a:ext cx="6094070" cy="1477328"/>
          </a:xfrm>
          <a:prstGeom prst="rect">
            <a:avLst/>
          </a:prstGeom>
          <a:noFill/>
        </p:spPr>
        <p:txBody>
          <a:bodyPr wrap="square">
            <a:spAutoFit/>
          </a:bodyPr>
          <a:lstStyle/>
          <a:p>
            <a:pPr marL="342900" indent="-342900">
              <a:buAutoNum type="alphaLcParenR"/>
            </a:pPr>
            <a:r>
              <a:rPr lang="fr-CA" dirty="0"/>
              <a:t>Ce qu’on doit faire est de ne pas prendre l’information sur les voisins directs. </a:t>
            </a:r>
          </a:p>
          <a:p>
            <a:pPr marL="342900" indent="-342900">
              <a:buAutoNum type="alphaLcParenR"/>
            </a:pPr>
            <a:r>
              <a:rPr lang="fr-CA" dirty="0"/>
              <a:t>C’est à dire, B ne prends pas de l’information pour se rendre à A de C. </a:t>
            </a:r>
          </a:p>
          <a:p>
            <a:pPr marL="342900" indent="-342900">
              <a:buAutoNum type="alphaLcParenR"/>
            </a:pPr>
            <a:r>
              <a:rPr lang="fr-CA" dirty="0"/>
              <a:t>B sait que A ne réponds pas</a:t>
            </a:r>
          </a:p>
        </p:txBody>
      </p:sp>
      <p:sp>
        <p:nvSpPr>
          <p:cNvPr id="19" name="ZoneTexte 18">
            <a:extLst>
              <a:ext uri="{FF2B5EF4-FFF2-40B4-BE49-F238E27FC236}">
                <a16:creationId xmlns:a16="http://schemas.microsoft.com/office/drawing/2014/main" id="{82FF5258-61C7-D1F6-9E4C-42D3E244AF20}"/>
              </a:ext>
            </a:extLst>
          </p:cNvPr>
          <p:cNvSpPr txBox="1"/>
          <p:nvPr/>
        </p:nvSpPr>
        <p:spPr>
          <a:xfrm>
            <a:off x="5570316" y="3807850"/>
            <a:ext cx="6094070" cy="923330"/>
          </a:xfrm>
          <a:prstGeom prst="rect">
            <a:avLst/>
          </a:prstGeom>
          <a:noFill/>
        </p:spPr>
        <p:txBody>
          <a:bodyPr wrap="square">
            <a:spAutoFit/>
          </a:bodyPr>
          <a:lstStyle/>
          <a:p>
            <a:r>
              <a:rPr lang="fr-CA" dirty="0"/>
              <a:t>Quand un routeur perd la connexion avec son voisin, il va envoyer une route avec un marque numérique de 16, c’est à dire la route n’est pas atteignable. </a:t>
            </a:r>
          </a:p>
        </p:txBody>
      </p:sp>
      <p:sp>
        <p:nvSpPr>
          <p:cNvPr id="20" name="ZoneTexte 19">
            <a:extLst>
              <a:ext uri="{FF2B5EF4-FFF2-40B4-BE49-F238E27FC236}">
                <a16:creationId xmlns:a16="http://schemas.microsoft.com/office/drawing/2014/main" id="{2494E6B8-9C8F-8429-8209-816F6EE53553}"/>
              </a:ext>
            </a:extLst>
          </p:cNvPr>
          <p:cNvSpPr txBox="1"/>
          <p:nvPr/>
        </p:nvSpPr>
        <p:spPr>
          <a:xfrm>
            <a:off x="4685905" y="5176969"/>
            <a:ext cx="6667895" cy="646331"/>
          </a:xfrm>
          <a:prstGeom prst="rect">
            <a:avLst/>
          </a:prstGeom>
          <a:noFill/>
        </p:spPr>
        <p:txBody>
          <a:bodyPr wrap="square" rtlCol="0">
            <a:spAutoFit/>
          </a:bodyPr>
          <a:lstStyle/>
          <a:p>
            <a:r>
              <a:rPr lang="fr-CA" b="1" dirty="0">
                <a:solidFill>
                  <a:schemeClr val="accent2"/>
                </a:solidFill>
              </a:rPr>
              <a:t>E4.7 	Nommer un protocole qui utilise le routage par vecteur de 	distance.</a:t>
            </a:r>
          </a:p>
        </p:txBody>
      </p:sp>
      <p:sp>
        <p:nvSpPr>
          <p:cNvPr id="21" name="ZoneTexte 20">
            <a:extLst>
              <a:ext uri="{FF2B5EF4-FFF2-40B4-BE49-F238E27FC236}">
                <a16:creationId xmlns:a16="http://schemas.microsoft.com/office/drawing/2014/main" id="{C635221F-BC87-44AB-9D45-293DA94CF8E3}"/>
              </a:ext>
            </a:extLst>
          </p:cNvPr>
          <p:cNvSpPr txBox="1"/>
          <p:nvPr/>
        </p:nvSpPr>
        <p:spPr>
          <a:xfrm>
            <a:off x="5570316" y="5878985"/>
            <a:ext cx="6094070" cy="369332"/>
          </a:xfrm>
          <a:prstGeom prst="rect">
            <a:avLst/>
          </a:prstGeom>
          <a:noFill/>
        </p:spPr>
        <p:txBody>
          <a:bodyPr wrap="square">
            <a:spAutoFit/>
          </a:bodyPr>
          <a:lstStyle/>
          <a:p>
            <a:r>
              <a:rPr lang="fr-CA" b="1" dirty="0"/>
              <a:t>RIP</a:t>
            </a:r>
            <a:r>
              <a:rPr lang="fr-CA" dirty="0"/>
              <a:t> (</a:t>
            </a:r>
            <a:r>
              <a:rPr lang="fr-CA" dirty="0" err="1"/>
              <a:t>Routing</a:t>
            </a:r>
            <a:r>
              <a:rPr lang="fr-CA" dirty="0"/>
              <a:t> Information Protocol)</a:t>
            </a:r>
          </a:p>
        </p:txBody>
      </p:sp>
    </p:spTree>
    <p:extLst>
      <p:ext uri="{BB962C8B-B14F-4D97-AF65-F5344CB8AC3E}">
        <p14:creationId xmlns:p14="http://schemas.microsoft.com/office/powerpoint/2010/main" val="416325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910214"/>
            <a:ext cx="6667895" cy="646331"/>
          </a:xfrm>
          <a:prstGeom prst="rect">
            <a:avLst/>
          </a:prstGeom>
          <a:noFill/>
        </p:spPr>
        <p:txBody>
          <a:bodyPr wrap="square" rtlCol="0">
            <a:spAutoFit/>
          </a:bodyPr>
          <a:lstStyle/>
          <a:p>
            <a:r>
              <a:rPr lang="fr-CA" b="1" dirty="0">
                <a:solidFill>
                  <a:schemeClr val="accent2"/>
                </a:solidFill>
              </a:rPr>
              <a:t>E5.1 	Quel est le principe du routage par information d’état des 	liens ?</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3557247"/>
            <a:ext cx="6667895" cy="369332"/>
          </a:xfrm>
          <a:prstGeom prst="rect">
            <a:avLst/>
          </a:prstGeom>
          <a:noFill/>
        </p:spPr>
        <p:txBody>
          <a:bodyPr wrap="square" rtlCol="0">
            <a:spAutoFit/>
          </a:bodyPr>
          <a:lstStyle/>
          <a:p>
            <a:r>
              <a:rPr lang="fr-CA" b="1" dirty="0">
                <a:solidFill>
                  <a:schemeClr val="accent2"/>
                </a:solidFill>
              </a:rPr>
              <a:t>E5.2	Quelles sont les étapes d’OSPF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570316" y="1612230"/>
            <a:ext cx="6094070" cy="1200329"/>
          </a:xfrm>
          <a:prstGeom prst="rect">
            <a:avLst/>
          </a:prstGeom>
          <a:noFill/>
        </p:spPr>
        <p:txBody>
          <a:bodyPr wrap="square">
            <a:spAutoFit/>
          </a:bodyPr>
          <a:lstStyle/>
          <a:p>
            <a:r>
              <a:rPr lang="fr-CA" dirty="0"/>
              <a:t>On transmet l’information concernant les voisins à tous les routeurs du réseau. Des petits paquets lui permettant d’identifier ses voisins et le coût pour les atteindre, par rapport à la métrique choisie.</a:t>
            </a:r>
          </a:p>
        </p:txBody>
      </p:sp>
      <p:sp>
        <p:nvSpPr>
          <p:cNvPr id="13" name="ZoneTexte 12">
            <a:extLst>
              <a:ext uri="{FF2B5EF4-FFF2-40B4-BE49-F238E27FC236}">
                <a16:creationId xmlns:a16="http://schemas.microsoft.com/office/drawing/2014/main" id="{15A82AEA-04CC-EB6C-D847-929794F262D7}"/>
              </a:ext>
            </a:extLst>
          </p:cNvPr>
          <p:cNvSpPr txBox="1"/>
          <p:nvPr/>
        </p:nvSpPr>
        <p:spPr>
          <a:xfrm>
            <a:off x="5570316" y="3973376"/>
            <a:ext cx="6502079" cy="2031325"/>
          </a:xfrm>
          <a:prstGeom prst="rect">
            <a:avLst/>
          </a:prstGeom>
          <a:noFill/>
        </p:spPr>
        <p:txBody>
          <a:bodyPr wrap="square">
            <a:spAutoFit/>
          </a:bodyPr>
          <a:lstStyle/>
          <a:p>
            <a:pPr marL="342900" indent="-342900">
              <a:buAutoNum type="arabicPeriod"/>
            </a:pPr>
            <a:r>
              <a:rPr lang="fr-CA" dirty="0"/>
              <a:t>Découverte de voisins (Envoie de paquets </a:t>
            </a:r>
            <a:r>
              <a:rPr lang="fr-CA" b="1" dirty="0"/>
              <a:t>HELLO</a:t>
            </a:r>
            <a:r>
              <a:rPr lang="fr-CA" dirty="0"/>
              <a:t>)</a:t>
            </a:r>
          </a:p>
          <a:p>
            <a:pPr marL="342900" indent="-342900">
              <a:buAutoNum type="arabicPeriod"/>
            </a:pPr>
            <a:r>
              <a:rPr lang="fr-CA" dirty="0"/>
              <a:t>Mesure du coût de la ligne (Envoie de paquets </a:t>
            </a:r>
            <a:r>
              <a:rPr lang="fr-CA" b="1" dirty="0"/>
              <a:t>ECHO</a:t>
            </a:r>
            <a:r>
              <a:rPr lang="fr-CA" dirty="0"/>
              <a:t>)</a:t>
            </a:r>
          </a:p>
          <a:p>
            <a:pPr marL="342900" indent="-342900">
              <a:buAutoNum type="arabicPeriod"/>
            </a:pPr>
            <a:r>
              <a:rPr lang="fr-CA" dirty="0"/>
              <a:t>Élaboration des paquets d’état de lien </a:t>
            </a:r>
            <a:r>
              <a:rPr lang="fr-CA" b="1" dirty="0"/>
              <a:t>LSA</a:t>
            </a:r>
            <a:r>
              <a:rPr lang="fr-CA" dirty="0"/>
              <a:t> (Link State </a:t>
            </a:r>
            <a:r>
              <a:rPr lang="fr-CA" dirty="0" err="1"/>
              <a:t>Advertisements</a:t>
            </a:r>
            <a:r>
              <a:rPr lang="fr-CA" dirty="0"/>
              <a:t>) </a:t>
            </a:r>
          </a:p>
          <a:p>
            <a:pPr marL="342900" indent="-342900">
              <a:buAutoNum type="arabicPeriod"/>
            </a:pPr>
            <a:r>
              <a:rPr lang="fr-CA" dirty="0"/>
              <a:t>Inondation des LSA </a:t>
            </a:r>
          </a:p>
          <a:p>
            <a:pPr marL="342900" indent="-342900">
              <a:buAutoNum type="arabicPeriod"/>
            </a:pPr>
            <a:r>
              <a:rPr lang="fr-CA" dirty="0"/>
              <a:t>Calcul des routes (plus court chemin Dijkstra) </a:t>
            </a:r>
          </a:p>
          <a:p>
            <a:pPr marL="342900" indent="-342900">
              <a:buAutoNum type="arabicPeriod"/>
            </a:pPr>
            <a:r>
              <a:rPr lang="fr-CA" dirty="0"/>
              <a:t>Création de la table de routage</a:t>
            </a:r>
          </a:p>
        </p:txBody>
      </p:sp>
    </p:spTree>
    <p:extLst>
      <p:ext uri="{BB962C8B-B14F-4D97-AF65-F5344CB8AC3E}">
        <p14:creationId xmlns:p14="http://schemas.microsoft.com/office/powerpoint/2010/main" val="1997854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320301"/>
            <a:ext cx="6667895" cy="646331"/>
          </a:xfrm>
          <a:prstGeom prst="rect">
            <a:avLst/>
          </a:prstGeom>
          <a:noFill/>
        </p:spPr>
        <p:txBody>
          <a:bodyPr wrap="square" rtlCol="0">
            <a:spAutoFit/>
          </a:bodyPr>
          <a:lstStyle/>
          <a:p>
            <a:r>
              <a:rPr lang="fr-CA" b="1" dirty="0">
                <a:solidFill>
                  <a:schemeClr val="accent2"/>
                </a:solidFill>
              </a:rPr>
              <a:t>E5.3	Le routage par informations d’états des liens utilise de 	l’inondation. Que cela signifie-t-il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4738488" y="1166981"/>
            <a:ext cx="7224443" cy="5355312"/>
          </a:xfrm>
          <a:prstGeom prst="rect">
            <a:avLst/>
          </a:prstGeom>
          <a:noFill/>
        </p:spPr>
        <p:txBody>
          <a:bodyPr wrap="square">
            <a:spAutoFit/>
          </a:bodyPr>
          <a:lstStyle/>
          <a:p>
            <a:pPr marL="342900" indent="-342900">
              <a:buAutoNum type="alphaLcParenR"/>
            </a:pPr>
            <a:r>
              <a:rPr lang="fr-CA" dirty="0"/>
              <a:t>Chaque routeur est responsable de la reconnaissance de ses voisins directs. </a:t>
            </a:r>
          </a:p>
          <a:p>
            <a:pPr marL="342900" indent="-342900">
              <a:buAutoNum type="alphaLcParenR"/>
            </a:pPr>
            <a:r>
              <a:rPr lang="fr-CA" dirty="0"/>
              <a:t>Chaque routeur établit un paquet nommé Link State </a:t>
            </a:r>
            <a:r>
              <a:rPr lang="fr-CA" dirty="0" err="1"/>
              <a:t>Packet</a:t>
            </a:r>
            <a:r>
              <a:rPr lang="fr-CA" dirty="0"/>
              <a:t> (LSP) qui contient la liste des noms et des coûts de la métrique choisie pour atteindre chacun de ses voisins.</a:t>
            </a:r>
          </a:p>
          <a:p>
            <a:pPr marL="342900" indent="-342900">
              <a:buAutoNum type="alphaLcParenR"/>
            </a:pPr>
            <a:r>
              <a:rPr lang="fr-CA" dirty="0"/>
              <a:t>Le LSP est propagé à tous les routeurs et chacun conserve le plus récent LSP reçu des autres routeurs dans une base de données (Link State </a:t>
            </a:r>
            <a:r>
              <a:rPr lang="fr-CA" dirty="0" err="1"/>
              <a:t>Database</a:t>
            </a:r>
            <a:r>
              <a:rPr lang="fr-CA" dirty="0"/>
              <a:t>). </a:t>
            </a:r>
          </a:p>
          <a:p>
            <a:pPr marL="342900" indent="-342900">
              <a:buAutoNum type="alphaLcParenR"/>
            </a:pPr>
            <a:r>
              <a:rPr lang="fr-CA" dirty="0"/>
              <a:t>Chaque routeur a la responsabilité du calcul du chemin à coût minimum pour atteindre tous les nœuds du réseau. </a:t>
            </a:r>
          </a:p>
          <a:p>
            <a:pPr marL="342900" indent="-342900">
              <a:buAutoNum type="alphaLcParenR"/>
            </a:pPr>
            <a:r>
              <a:rPr lang="fr-CA" dirty="0"/>
              <a:t>Les changements de topologie du réseau de routeurs sont rapidement détectés, annoncés au voisinage, et pris en compte pour recalculer les routes. </a:t>
            </a:r>
          </a:p>
          <a:p>
            <a:pPr marL="342900" indent="-342900">
              <a:buAutoNum type="alphaLcParenR"/>
            </a:pPr>
            <a:endParaRPr lang="fr-CA" dirty="0"/>
          </a:p>
          <a:p>
            <a:r>
              <a:rPr lang="fr-CA" dirty="0"/>
              <a:t>En résumé un tel protocole a deux grandes activités, la première est de propager ses états et d’écouter ceux de ces voisins au sein du réseau, c’est ce qu’on appelle l’inondation. La deuxième est de calculer des routes à partir de tous les états de liens reçus. Ce calcul est effectué à l’aide de l’algorithme de Dijkstra de recherche du plus court chemin dans un graphe.</a:t>
            </a:r>
          </a:p>
        </p:txBody>
      </p:sp>
    </p:spTree>
    <p:extLst>
      <p:ext uri="{BB962C8B-B14F-4D97-AF65-F5344CB8AC3E}">
        <p14:creationId xmlns:p14="http://schemas.microsoft.com/office/powerpoint/2010/main" val="15543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4" y="421849"/>
            <a:ext cx="6667895" cy="646331"/>
          </a:xfrm>
          <a:prstGeom prst="rect">
            <a:avLst/>
          </a:prstGeom>
          <a:noFill/>
        </p:spPr>
        <p:txBody>
          <a:bodyPr wrap="square" rtlCol="0">
            <a:spAutoFit/>
          </a:bodyPr>
          <a:lstStyle/>
          <a:p>
            <a:r>
              <a:rPr lang="fr-CA" b="1" dirty="0">
                <a:solidFill>
                  <a:schemeClr val="accent2"/>
                </a:solidFill>
              </a:rPr>
              <a:t>E5.4 	Nommer un protocole qui utilise le routage par états de 	liens</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3" y="1900256"/>
            <a:ext cx="7201297" cy="923330"/>
          </a:xfrm>
          <a:prstGeom prst="rect">
            <a:avLst/>
          </a:prstGeom>
          <a:noFill/>
        </p:spPr>
        <p:txBody>
          <a:bodyPr wrap="square" rtlCol="0">
            <a:spAutoFit/>
          </a:bodyPr>
          <a:lstStyle/>
          <a:p>
            <a:r>
              <a:rPr lang="fr-CA" b="1" dirty="0">
                <a:solidFill>
                  <a:schemeClr val="accent2"/>
                </a:solidFill>
              </a:rPr>
              <a:t>E5.5	Considérez la figure suivante. Selon le principe du routage par 	état des liens, quel est la table de routage initial des nœuds </a:t>
            </a:r>
          </a:p>
          <a:p>
            <a:r>
              <a:rPr lang="fr-CA" b="1" dirty="0">
                <a:solidFill>
                  <a:schemeClr val="accent2"/>
                </a:solidFill>
              </a:rPr>
              <a:t>	A, B et G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651339" y="1201227"/>
            <a:ext cx="6094070" cy="369332"/>
          </a:xfrm>
          <a:prstGeom prst="rect">
            <a:avLst/>
          </a:prstGeom>
          <a:noFill/>
        </p:spPr>
        <p:txBody>
          <a:bodyPr wrap="square">
            <a:spAutoFit/>
          </a:bodyPr>
          <a:lstStyle/>
          <a:p>
            <a:r>
              <a:rPr lang="fr-CA" dirty="0"/>
              <a:t>OSPF (Open </a:t>
            </a:r>
            <a:r>
              <a:rPr lang="fr-CA" dirty="0" err="1"/>
              <a:t>Shortest</a:t>
            </a:r>
            <a:r>
              <a:rPr lang="fr-CA" dirty="0"/>
              <a:t> Path First)</a:t>
            </a:r>
          </a:p>
        </p:txBody>
      </p:sp>
      <p:pic>
        <p:nvPicPr>
          <p:cNvPr id="4" name="Image 3">
            <a:extLst>
              <a:ext uri="{FF2B5EF4-FFF2-40B4-BE49-F238E27FC236}">
                <a16:creationId xmlns:a16="http://schemas.microsoft.com/office/drawing/2014/main" id="{B2D8D35D-BF09-683B-C96F-8305735C11A8}"/>
              </a:ext>
            </a:extLst>
          </p:cNvPr>
          <p:cNvPicPr>
            <a:picLocks noChangeAspect="1"/>
          </p:cNvPicPr>
          <p:nvPr/>
        </p:nvPicPr>
        <p:blipFill rotWithShape="1">
          <a:blip r:embed="rId3"/>
          <a:srcRect l="7074" t="463" r="6352" b="-463"/>
          <a:stretch/>
        </p:blipFill>
        <p:spPr>
          <a:xfrm>
            <a:off x="5651339" y="3153283"/>
            <a:ext cx="6111212" cy="3184115"/>
          </a:xfrm>
          <a:prstGeom prst="rect">
            <a:avLst/>
          </a:prstGeom>
        </p:spPr>
      </p:pic>
    </p:spTree>
    <p:extLst>
      <p:ext uri="{BB962C8B-B14F-4D97-AF65-F5344CB8AC3E}">
        <p14:creationId xmlns:p14="http://schemas.microsoft.com/office/powerpoint/2010/main" val="140977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527C2D0-9E9A-BEE4-3206-AC95A4C0BFF6}"/>
              </a:ext>
            </a:extLst>
          </p:cNvPr>
          <p:cNvPicPr>
            <a:picLocks noChangeAspect="1"/>
          </p:cNvPicPr>
          <p:nvPr/>
        </p:nvPicPr>
        <p:blipFill rotWithShape="1">
          <a:blip r:embed="rId2"/>
          <a:srcRect l="7074" t="463" r="6352" b="-463"/>
          <a:stretch/>
        </p:blipFill>
        <p:spPr>
          <a:xfrm>
            <a:off x="3040394" y="244885"/>
            <a:ext cx="6111212" cy="3184115"/>
          </a:xfrm>
          <a:prstGeom prst="rect">
            <a:avLst/>
          </a:prstGeom>
        </p:spPr>
      </p:pic>
      <p:graphicFrame>
        <p:nvGraphicFramePr>
          <p:cNvPr id="6" name="Tableau 6">
            <a:extLst>
              <a:ext uri="{FF2B5EF4-FFF2-40B4-BE49-F238E27FC236}">
                <a16:creationId xmlns:a16="http://schemas.microsoft.com/office/drawing/2014/main" id="{8D889763-E475-D14A-4A89-1B24852AAD56}"/>
              </a:ext>
            </a:extLst>
          </p:cNvPr>
          <p:cNvGraphicFramePr>
            <a:graphicFrameLocks noGrp="1"/>
          </p:cNvGraphicFramePr>
          <p:nvPr>
            <p:extLst>
              <p:ext uri="{D42A27DB-BD31-4B8C-83A1-F6EECF244321}">
                <p14:modId xmlns:p14="http://schemas.microsoft.com/office/powerpoint/2010/main" val="1413003347"/>
              </p:ext>
            </p:extLst>
          </p:nvPr>
        </p:nvGraphicFramePr>
        <p:xfrm>
          <a:off x="550442" y="4143737"/>
          <a:ext cx="3188181" cy="176621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bl>
          </a:graphicData>
        </a:graphic>
      </p:graphicFrame>
      <p:graphicFrame>
        <p:nvGraphicFramePr>
          <p:cNvPr id="7" name="Tableau 6">
            <a:extLst>
              <a:ext uri="{FF2B5EF4-FFF2-40B4-BE49-F238E27FC236}">
                <a16:creationId xmlns:a16="http://schemas.microsoft.com/office/drawing/2014/main" id="{423A394B-7C7D-E3E3-E306-E1B63FE5E5EA}"/>
              </a:ext>
            </a:extLst>
          </p:cNvPr>
          <p:cNvGraphicFramePr>
            <a:graphicFrameLocks noGrp="1"/>
          </p:cNvGraphicFramePr>
          <p:nvPr>
            <p:extLst>
              <p:ext uri="{D42A27DB-BD31-4B8C-83A1-F6EECF244321}">
                <p14:modId xmlns:p14="http://schemas.microsoft.com/office/powerpoint/2010/main" val="1721138253"/>
              </p:ext>
            </p:extLst>
          </p:nvPr>
        </p:nvGraphicFramePr>
        <p:xfrm>
          <a:off x="4591936" y="4148447"/>
          <a:ext cx="3188181" cy="2201885"/>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03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77">
                <a:tc>
                  <a:txBody>
                    <a:bodyPr/>
                    <a:lstStyle/>
                    <a:p>
                      <a:r>
                        <a:rPr lang="fr-CA" dirty="0"/>
                        <a:t>A</a:t>
                      </a:r>
                    </a:p>
                  </a:txBody>
                  <a:tcPr/>
                </a:tc>
                <a:tc>
                  <a:txBody>
                    <a:bodyPr/>
                    <a:lstStyle/>
                    <a:p>
                      <a:r>
                        <a:rPr lang="fr-CA" dirty="0"/>
                        <a:t>3</a:t>
                      </a:r>
                    </a:p>
                  </a:txBody>
                  <a:tcPr/>
                </a:tc>
                <a:tc>
                  <a:txBody>
                    <a:bodyPr/>
                    <a:lstStyle/>
                    <a:p>
                      <a:r>
                        <a:rPr lang="fr-CA" dirty="0"/>
                        <a:t>A</a:t>
                      </a:r>
                    </a:p>
                  </a:txBody>
                  <a:tcPr/>
                </a:tc>
                <a:extLst>
                  <a:ext uri="{0D108BD9-81ED-4DB2-BD59-A6C34878D82A}">
                    <a16:rowId xmlns:a16="http://schemas.microsoft.com/office/drawing/2014/main" val="3149659796"/>
                  </a:ext>
                </a:extLst>
              </a:tr>
              <a:tr h="440377">
                <a:tc>
                  <a:txBody>
                    <a:bodyPr/>
                    <a:lstStyle/>
                    <a:p>
                      <a:r>
                        <a:rPr lang="fr-CA" dirty="0"/>
                        <a:t>B</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77">
                <a:tc>
                  <a:txBody>
                    <a:bodyPr/>
                    <a:lstStyle/>
                    <a:p>
                      <a:r>
                        <a:rPr lang="fr-CA" dirty="0"/>
                        <a:t>C</a:t>
                      </a:r>
                    </a:p>
                  </a:txBody>
                  <a:tcPr/>
                </a:tc>
                <a:tc>
                  <a:txBody>
                    <a:bodyPr/>
                    <a:lstStyle/>
                    <a:p>
                      <a:r>
                        <a:rPr lang="fr-CA" dirty="0"/>
                        <a:t>5</a:t>
                      </a:r>
                    </a:p>
                  </a:txBody>
                  <a:tcPr/>
                </a:tc>
                <a:tc>
                  <a:txBody>
                    <a:bodyPr/>
                    <a:lstStyle/>
                    <a:p>
                      <a:r>
                        <a:rPr lang="fr-CA" dirty="0"/>
                        <a:t>C</a:t>
                      </a:r>
                    </a:p>
                  </a:txBody>
                  <a:tcPr/>
                </a:tc>
                <a:extLst>
                  <a:ext uri="{0D108BD9-81ED-4DB2-BD59-A6C34878D82A}">
                    <a16:rowId xmlns:a16="http://schemas.microsoft.com/office/drawing/2014/main" val="1931233653"/>
                  </a:ext>
                </a:extLst>
              </a:tr>
              <a:tr h="440377">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1145351884"/>
                  </a:ext>
                </a:extLst>
              </a:tr>
            </a:tbl>
          </a:graphicData>
        </a:graphic>
      </p:graphicFrame>
      <p:graphicFrame>
        <p:nvGraphicFramePr>
          <p:cNvPr id="8" name="Tableau 6">
            <a:extLst>
              <a:ext uri="{FF2B5EF4-FFF2-40B4-BE49-F238E27FC236}">
                <a16:creationId xmlns:a16="http://schemas.microsoft.com/office/drawing/2014/main" id="{256611AD-1FFA-3CE6-882D-6827547E02B1}"/>
              </a:ext>
            </a:extLst>
          </p:cNvPr>
          <p:cNvGraphicFramePr>
            <a:graphicFrameLocks noGrp="1"/>
          </p:cNvGraphicFramePr>
          <p:nvPr>
            <p:extLst>
              <p:ext uri="{D42A27DB-BD31-4B8C-83A1-F6EECF244321}">
                <p14:modId xmlns:p14="http://schemas.microsoft.com/office/powerpoint/2010/main" val="3032678784"/>
              </p:ext>
            </p:extLst>
          </p:nvPr>
        </p:nvGraphicFramePr>
        <p:xfrm>
          <a:off x="8540833" y="4148446"/>
          <a:ext cx="3188181" cy="2201885"/>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03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77">
                <a:tc>
                  <a:txBody>
                    <a:bodyPr/>
                    <a:lstStyle/>
                    <a:p>
                      <a:r>
                        <a:rPr lang="fr-CA" dirty="0"/>
                        <a:t>A</a:t>
                      </a:r>
                    </a:p>
                  </a:txBody>
                  <a:tcPr/>
                </a:tc>
                <a:tc>
                  <a:txBody>
                    <a:bodyPr/>
                    <a:lstStyle/>
                    <a:p>
                      <a:r>
                        <a:rPr lang="fr-CA" dirty="0"/>
                        <a:t>2</a:t>
                      </a:r>
                    </a:p>
                  </a:txBody>
                  <a:tcPr/>
                </a:tc>
                <a:tc>
                  <a:txBody>
                    <a:bodyPr/>
                    <a:lstStyle/>
                    <a:p>
                      <a:r>
                        <a:rPr lang="fr-CA" dirty="0"/>
                        <a:t>A</a:t>
                      </a:r>
                    </a:p>
                  </a:txBody>
                  <a:tcPr/>
                </a:tc>
                <a:extLst>
                  <a:ext uri="{0D108BD9-81ED-4DB2-BD59-A6C34878D82A}">
                    <a16:rowId xmlns:a16="http://schemas.microsoft.com/office/drawing/2014/main" val="963233636"/>
                  </a:ext>
                </a:extLst>
              </a:tr>
              <a:tr h="440377">
                <a:tc>
                  <a:txBody>
                    <a:bodyPr/>
                    <a:lstStyle/>
                    <a:p>
                      <a:r>
                        <a:rPr lang="fr-CA" dirty="0"/>
                        <a:t>E</a:t>
                      </a:r>
                    </a:p>
                  </a:txBody>
                  <a:tcPr/>
                </a:tc>
                <a:tc>
                  <a:txBody>
                    <a:bodyPr/>
                    <a:lstStyle/>
                    <a:p>
                      <a:r>
                        <a:rPr lang="fr-CA" dirty="0"/>
                        <a:t>4</a:t>
                      </a:r>
                    </a:p>
                  </a:txBody>
                  <a:tcPr/>
                </a:tc>
                <a:tc>
                  <a:txBody>
                    <a:bodyPr/>
                    <a:lstStyle/>
                    <a:p>
                      <a:r>
                        <a:rPr lang="fr-CA" dirty="0"/>
                        <a:t>E</a:t>
                      </a:r>
                    </a:p>
                  </a:txBody>
                  <a:tcPr/>
                </a:tc>
                <a:extLst>
                  <a:ext uri="{0D108BD9-81ED-4DB2-BD59-A6C34878D82A}">
                    <a16:rowId xmlns:a16="http://schemas.microsoft.com/office/drawing/2014/main" val="3724517008"/>
                  </a:ext>
                </a:extLst>
              </a:tr>
              <a:tr h="440377">
                <a:tc>
                  <a:txBody>
                    <a:bodyPr/>
                    <a:lstStyle/>
                    <a:p>
                      <a:r>
                        <a:rPr lang="fr-CA" dirty="0"/>
                        <a:t>G</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1931233653"/>
                  </a:ext>
                </a:extLst>
              </a:tr>
              <a:tr h="440377">
                <a:tc>
                  <a:txBody>
                    <a:bodyPr/>
                    <a:lstStyle/>
                    <a:p>
                      <a:r>
                        <a:rPr lang="fr-CA" dirty="0"/>
                        <a:t>H</a:t>
                      </a:r>
                    </a:p>
                  </a:txBody>
                  <a:tcPr/>
                </a:tc>
                <a:tc>
                  <a:txBody>
                    <a:bodyPr/>
                    <a:lstStyle/>
                    <a:p>
                      <a:r>
                        <a:rPr lang="fr-CA" dirty="0"/>
                        <a:t>4</a:t>
                      </a:r>
                    </a:p>
                  </a:txBody>
                  <a:tcPr/>
                </a:tc>
                <a:tc>
                  <a:txBody>
                    <a:bodyPr/>
                    <a:lstStyle/>
                    <a:p>
                      <a:r>
                        <a:rPr lang="fr-CA" dirty="0"/>
                        <a:t>H</a:t>
                      </a:r>
                    </a:p>
                  </a:txBody>
                  <a:tcPr/>
                </a:tc>
                <a:extLst>
                  <a:ext uri="{0D108BD9-81ED-4DB2-BD59-A6C34878D82A}">
                    <a16:rowId xmlns:a16="http://schemas.microsoft.com/office/drawing/2014/main" val="1145351884"/>
                  </a:ext>
                </a:extLst>
              </a:tr>
            </a:tbl>
          </a:graphicData>
        </a:graphic>
      </p:graphicFrame>
      <p:sp>
        <p:nvSpPr>
          <p:cNvPr id="9" name="ZoneTexte 8">
            <a:extLst>
              <a:ext uri="{FF2B5EF4-FFF2-40B4-BE49-F238E27FC236}">
                <a16:creationId xmlns:a16="http://schemas.microsoft.com/office/drawing/2014/main" id="{E822CA32-EF58-BDB0-A548-799C56A39729}"/>
              </a:ext>
            </a:extLst>
          </p:cNvPr>
          <p:cNvSpPr txBox="1"/>
          <p:nvPr/>
        </p:nvSpPr>
        <p:spPr>
          <a:xfrm>
            <a:off x="460096" y="3774405"/>
            <a:ext cx="2625206" cy="369332"/>
          </a:xfrm>
          <a:prstGeom prst="rect">
            <a:avLst/>
          </a:prstGeom>
          <a:noFill/>
        </p:spPr>
        <p:txBody>
          <a:bodyPr wrap="none" rtlCol="0">
            <a:spAutoFit/>
          </a:bodyPr>
          <a:lstStyle/>
          <a:p>
            <a:r>
              <a:rPr lang="fr-CA" dirty="0"/>
              <a:t>Table de routage initiale A</a:t>
            </a:r>
          </a:p>
        </p:txBody>
      </p:sp>
      <p:sp>
        <p:nvSpPr>
          <p:cNvPr id="10" name="ZoneTexte 9">
            <a:extLst>
              <a:ext uri="{FF2B5EF4-FFF2-40B4-BE49-F238E27FC236}">
                <a16:creationId xmlns:a16="http://schemas.microsoft.com/office/drawing/2014/main" id="{DC1C98E3-1427-CACB-BAF6-C8BD803133A4}"/>
              </a:ext>
            </a:extLst>
          </p:cNvPr>
          <p:cNvSpPr txBox="1"/>
          <p:nvPr/>
        </p:nvSpPr>
        <p:spPr>
          <a:xfrm>
            <a:off x="4501590" y="3774405"/>
            <a:ext cx="2617191" cy="369332"/>
          </a:xfrm>
          <a:prstGeom prst="rect">
            <a:avLst/>
          </a:prstGeom>
          <a:noFill/>
        </p:spPr>
        <p:txBody>
          <a:bodyPr wrap="none" rtlCol="0">
            <a:spAutoFit/>
          </a:bodyPr>
          <a:lstStyle/>
          <a:p>
            <a:r>
              <a:rPr lang="fr-CA" dirty="0"/>
              <a:t>Table de routage initiale B</a:t>
            </a:r>
          </a:p>
        </p:txBody>
      </p:sp>
      <p:sp>
        <p:nvSpPr>
          <p:cNvPr id="11" name="ZoneTexte 10">
            <a:extLst>
              <a:ext uri="{FF2B5EF4-FFF2-40B4-BE49-F238E27FC236}">
                <a16:creationId xmlns:a16="http://schemas.microsoft.com/office/drawing/2014/main" id="{5B233919-46C0-4973-CF01-4D346F6066A1}"/>
              </a:ext>
            </a:extLst>
          </p:cNvPr>
          <p:cNvSpPr txBox="1"/>
          <p:nvPr/>
        </p:nvSpPr>
        <p:spPr>
          <a:xfrm>
            <a:off x="8453379" y="3774405"/>
            <a:ext cx="2638030" cy="369332"/>
          </a:xfrm>
          <a:prstGeom prst="rect">
            <a:avLst/>
          </a:prstGeom>
          <a:noFill/>
        </p:spPr>
        <p:txBody>
          <a:bodyPr wrap="none" rtlCol="0">
            <a:spAutoFit/>
          </a:bodyPr>
          <a:lstStyle/>
          <a:p>
            <a:r>
              <a:rPr lang="fr-CA" dirty="0"/>
              <a:t>Table de routage initiale G</a:t>
            </a:r>
          </a:p>
        </p:txBody>
      </p:sp>
    </p:spTree>
    <p:extLst>
      <p:ext uri="{BB962C8B-B14F-4D97-AF65-F5344CB8AC3E}">
        <p14:creationId xmlns:p14="http://schemas.microsoft.com/office/powerpoint/2010/main" val="2089004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47949" y="1567743"/>
            <a:ext cx="6667895" cy="646331"/>
          </a:xfrm>
          <a:prstGeom prst="rect">
            <a:avLst/>
          </a:prstGeom>
          <a:noFill/>
        </p:spPr>
        <p:txBody>
          <a:bodyPr wrap="square" rtlCol="0">
            <a:spAutoFit/>
          </a:bodyPr>
          <a:lstStyle/>
          <a:p>
            <a:r>
              <a:rPr lang="fr-CA" b="1" dirty="0">
                <a:solidFill>
                  <a:schemeClr val="accent2"/>
                </a:solidFill>
              </a:rPr>
              <a:t>E5.6 	Quel sera la table de routage de A après avoir reçu la table 	de routage de B ?</a:t>
            </a:r>
          </a:p>
        </p:txBody>
      </p:sp>
      <p:graphicFrame>
        <p:nvGraphicFramePr>
          <p:cNvPr id="9" name="Tableau 6">
            <a:extLst>
              <a:ext uri="{FF2B5EF4-FFF2-40B4-BE49-F238E27FC236}">
                <a16:creationId xmlns:a16="http://schemas.microsoft.com/office/drawing/2014/main" id="{1AAEF2EB-86A3-468F-F40D-573B9619C133}"/>
              </a:ext>
            </a:extLst>
          </p:cNvPr>
          <p:cNvGraphicFramePr>
            <a:graphicFrameLocks noGrp="1"/>
          </p:cNvGraphicFramePr>
          <p:nvPr>
            <p:extLst>
              <p:ext uri="{D42A27DB-BD31-4B8C-83A1-F6EECF244321}">
                <p14:modId xmlns:p14="http://schemas.microsoft.com/office/powerpoint/2010/main" val="2353326824"/>
              </p:ext>
            </p:extLst>
          </p:nvPr>
        </p:nvGraphicFramePr>
        <p:xfrm>
          <a:off x="5863221" y="2635923"/>
          <a:ext cx="3188181" cy="308735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C</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687292420"/>
                  </a:ext>
                </a:extLst>
              </a:tr>
              <a:tr h="440380">
                <a:tc>
                  <a:txBody>
                    <a:bodyPr/>
                    <a:lstStyle/>
                    <a:p>
                      <a:r>
                        <a:rPr lang="fr-CA" dirty="0"/>
                        <a:t>E</a:t>
                      </a:r>
                    </a:p>
                  </a:txBody>
                  <a:tcPr/>
                </a:tc>
                <a:tc>
                  <a:txBody>
                    <a:bodyPr/>
                    <a:lstStyle/>
                    <a:p>
                      <a:r>
                        <a:rPr lang="fr-CA" dirty="0"/>
                        <a:t>4</a:t>
                      </a:r>
                    </a:p>
                  </a:txBody>
                  <a:tcPr/>
                </a:tc>
                <a:tc>
                  <a:txBody>
                    <a:bodyPr/>
                    <a:lstStyle/>
                    <a:p>
                      <a:r>
                        <a:rPr lang="fr-CA" dirty="0"/>
                        <a:t>B</a:t>
                      </a:r>
                    </a:p>
                  </a:txBody>
                  <a:tcPr/>
                </a:tc>
                <a:extLst>
                  <a:ext uri="{0D108BD9-81ED-4DB2-BD59-A6C34878D82A}">
                    <a16:rowId xmlns:a16="http://schemas.microsoft.com/office/drawing/2014/main" val="721290448"/>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r h="440380">
                <a:tc>
                  <a:txBody>
                    <a:bodyPr/>
                    <a:lstStyle/>
                    <a:p>
                      <a:r>
                        <a:rPr lang="fr-CA" dirty="0"/>
                        <a:t>H</a:t>
                      </a:r>
                    </a:p>
                  </a:txBody>
                  <a:tcPr/>
                </a:tc>
                <a:tc>
                  <a:txBody>
                    <a:bodyPr/>
                    <a:lstStyle/>
                    <a:p>
                      <a:r>
                        <a:rPr lang="fr-CA" dirty="0"/>
                        <a:t>6</a:t>
                      </a:r>
                    </a:p>
                  </a:txBody>
                  <a:tcPr/>
                </a:tc>
                <a:tc>
                  <a:txBody>
                    <a:bodyPr/>
                    <a:lstStyle/>
                    <a:p>
                      <a:r>
                        <a:rPr lang="fr-CA" dirty="0"/>
                        <a:t>G</a:t>
                      </a:r>
                    </a:p>
                  </a:txBody>
                  <a:tcPr/>
                </a:tc>
                <a:extLst>
                  <a:ext uri="{0D108BD9-81ED-4DB2-BD59-A6C34878D82A}">
                    <a16:rowId xmlns:a16="http://schemas.microsoft.com/office/drawing/2014/main" val="2865811160"/>
                  </a:ext>
                </a:extLst>
              </a:tr>
            </a:tbl>
          </a:graphicData>
        </a:graphic>
      </p:graphicFrame>
    </p:spTree>
    <p:extLst>
      <p:ext uri="{BB962C8B-B14F-4D97-AF65-F5344CB8AC3E}">
        <p14:creationId xmlns:p14="http://schemas.microsoft.com/office/powerpoint/2010/main" val="1262211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47949" y="1567743"/>
            <a:ext cx="6667895" cy="646331"/>
          </a:xfrm>
          <a:prstGeom prst="rect">
            <a:avLst/>
          </a:prstGeom>
          <a:noFill/>
        </p:spPr>
        <p:txBody>
          <a:bodyPr wrap="square" rtlCol="0">
            <a:spAutoFit/>
          </a:bodyPr>
          <a:lstStyle/>
          <a:p>
            <a:r>
              <a:rPr lang="fr-CA" b="1" dirty="0">
                <a:solidFill>
                  <a:schemeClr val="accent2"/>
                </a:solidFill>
              </a:rPr>
              <a:t>E5.7 	Quel sera la table de routage de A après avoir reçu la table 	de routage de G ?</a:t>
            </a:r>
          </a:p>
        </p:txBody>
      </p:sp>
      <p:graphicFrame>
        <p:nvGraphicFramePr>
          <p:cNvPr id="9" name="Tableau 6">
            <a:extLst>
              <a:ext uri="{FF2B5EF4-FFF2-40B4-BE49-F238E27FC236}">
                <a16:creationId xmlns:a16="http://schemas.microsoft.com/office/drawing/2014/main" id="{1AAEF2EB-86A3-468F-F40D-573B9619C133}"/>
              </a:ext>
            </a:extLst>
          </p:cNvPr>
          <p:cNvGraphicFramePr>
            <a:graphicFrameLocks noGrp="1"/>
          </p:cNvGraphicFramePr>
          <p:nvPr/>
        </p:nvGraphicFramePr>
        <p:xfrm>
          <a:off x="5863221" y="2635923"/>
          <a:ext cx="3188181" cy="264697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C</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687292420"/>
                  </a:ext>
                </a:extLst>
              </a:tr>
              <a:tr h="440380">
                <a:tc>
                  <a:txBody>
                    <a:bodyPr/>
                    <a:lstStyle/>
                    <a:p>
                      <a:r>
                        <a:rPr lang="fr-CA" dirty="0"/>
                        <a:t>E</a:t>
                      </a:r>
                    </a:p>
                  </a:txBody>
                  <a:tcPr/>
                </a:tc>
                <a:tc>
                  <a:txBody>
                    <a:bodyPr/>
                    <a:lstStyle/>
                    <a:p>
                      <a:r>
                        <a:rPr lang="fr-CA" dirty="0"/>
                        <a:t>4</a:t>
                      </a:r>
                    </a:p>
                  </a:txBody>
                  <a:tcPr/>
                </a:tc>
                <a:tc>
                  <a:txBody>
                    <a:bodyPr/>
                    <a:lstStyle/>
                    <a:p>
                      <a:r>
                        <a:rPr lang="fr-CA" dirty="0"/>
                        <a:t>B</a:t>
                      </a:r>
                    </a:p>
                  </a:txBody>
                  <a:tcPr/>
                </a:tc>
                <a:extLst>
                  <a:ext uri="{0D108BD9-81ED-4DB2-BD59-A6C34878D82A}">
                    <a16:rowId xmlns:a16="http://schemas.microsoft.com/office/drawing/2014/main" val="721290448"/>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bl>
          </a:graphicData>
        </a:graphic>
      </p:graphicFrame>
    </p:spTree>
    <p:extLst>
      <p:ext uri="{BB962C8B-B14F-4D97-AF65-F5344CB8AC3E}">
        <p14:creationId xmlns:p14="http://schemas.microsoft.com/office/powerpoint/2010/main" val="4236250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59524" y="309802"/>
            <a:ext cx="6667895" cy="369332"/>
          </a:xfrm>
          <a:prstGeom prst="rect">
            <a:avLst/>
          </a:prstGeom>
          <a:noFill/>
        </p:spPr>
        <p:txBody>
          <a:bodyPr wrap="square" rtlCol="0">
            <a:spAutoFit/>
          </a:bodyPr>
          <a:lstStyle/>
          <a:p>
            <a:r>
              <a:rPr lang="fr-CA" b="1" dirty="0">
                <a:solidFill>
                  <a:schemeClr val="accent2"/>
                </a:solidFill>
              </a:rPr>
              <a:t>E5.8 	Pour quelles raisons pourrait-on préférer RIP à OSPF ?</a:t>
            </a:r>
          </a:p>
        </p:txBody>
      </p:sp>
      <p:pic>
        <p:nvPicPr>
          <p:cNvPr id="4" name="Image 3">
            <a:extLst>
              <a:ext uri="{FF2B5EF4-FFF2-40B4-BE49-F238E27FC236}">
                <a16:creationId xmlns:a16="http://schemas.microsoft.com/office/drawing/2014/main" id="{971DBC3E-B9B6-1339-97C3-1C58B0EFC55D}"/>
              </a:ext>
            </a:extLst>
          </p:cNvPr>
          <p:cNvPicPr>
            <a:picLocks noChangeAspect="1"/>
          </p:cNvPicPr>
          <p:nvPr/>
        </p:nvPicPr>
        <p:blipFill rotWithShape="1">
          <a:blip r:embed="rId3"/>
          <a:srcRect l="3886" t="2858" r="3840" b="1823"/>
          <a:stretch/>
        </p:blipFill>
        <p:spPr>
          <a:xfrm>
            <a:off x="5776817" y="826188"/>
            <a:ext cx="5576983" cy="5884757"/>
          </a:xfrm>
          <a:prstGeom prst="rect">
            <a:avLst/>
          </a:prstGeom>
        </p:spPr>
      </p:pic>
    </p:spTree>
    <p:extLst>
      <p:ext uri="{BB962C8B-B14F-4D97-AF65-F5344CB8AC3E}">
        <p14:creationId xmlns:p14="http://schemas.microsoft.com/office/powerpoint/2010/main" val="88276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370975"/>
          </a:xfrm>
          <a:prstGeom prst="rect">
            <a:avLst/>
          </a:prstGeom>
          <a:noFill/>
        </p:spPr>
        <p:txBody>
          <a:bodyPr wrap="square" rtlCol="0">
            <a:spAutoFit/>
          </a:bodyPr>
          <a:lstStyle/>
          <a:p>
            <a:r>
              <a:rPr lang="fr-CA" sz="2400" b="1" dirty="0"/>
              <a:t>Répéteur</a:t>
            </a:r>
            <a:r>
              <a:rPr lang="fr-CA" sz="2400" dirty="0"/>
              <a:t> (</a:t>
            </a:r>
            <a:r>
              <a:rPr lang="fr-CA" sz="2400" dirty="0" err="1"/>
              <a:t>repeater</a:t>
            </a:r>
            <a:r>
              <a:rPr lang="fr-CA" sz="2400" dirty="0"/>
              <a:t>) </a:t>
            </a:r>
          </a:p>
          <a:p>
            <a:endParaRPr lang="fr-CA" sz="2400" dirty="0"/>
          </a:p>
          <a:p>
            <a:r>
              <a:rPr lang="fr-CA" sz="2400" dirty="0"/>
              <a:t>Un répéteur est un dispositif électronique combinant un </a:t>
            </a:r>
            <a:r>
              <a:rPr lang="fr-CA" sz="2400" b="1" dirty="0"/>
              <a:t>récepteur</a:t>
            </a:r>
            <a:r>
              <a:rPr lang="fr-CA" sz="2400" dirty="0"/>
              <a:t> et un </a:t>
            </a:r>
            <a:r>
              <a:rPr lang="fr-CA" sz="2400" b="1" dirty="0"/>
              <a:t>émetteur</a:t>
            </a:r>
            <a:r>
              <a:rPr lang="fr-CA" sz="2400" dirty="0"/>
              <a:t>, qui compense les pertes de transmission d’un média en amplifiant et traitant éventuellement le signal, sans modifier son contenu.</a:t>
            </a:r>
          </a:p>
          <a:p>
            <a:endParaRPr lang="fr-CA" sz="2400" dirty="0"/>
          </a:p>
          <a:p>
            <a:r>
              <a:rPr lang="fr-CA" sz="2400" dirty="0"/>
              <a:t>Un répéteur permet donc d’</a:t>
            </a:r>
            <a:r>
              <a:rPr lang="fr-CA" sz="2400" b="1" dirty="0"/>
              <a:t>augmenter l’étendue géographique d’un réseau</a:t>
            </a:r>
            <a:r>
              <a:rPr lang="fr-CA" sz="2400" dirty="0"/>
              <a:t> et </a:t>
            </a:r>
            <a:r>
              <a:rPr lang="fr-CA" sz="2400" b="1" dirty="0"/>
              <a:t>compense pour les contraintes physiques du média utilisé </a:t>
            </a:r>
            <a:r>
              <a:rPr lang="fr-CA" sz="2400" dirty="0"/>
              <a:t>par le réseau. </a:t>
            </a:r>
          </a:p>
          <a:p>
            <a:endParaRPr lang="fr-CA" sz="2400" dirty="0"/>
          </a:p>
          <a:p>
            <a:r>
              <a:rPr lang="fr-CA" sz="2400" dirty="0"/>
              <a:t>Un répéteur opère dans la</a:t>
            </a:r>
            <a:r>
              <a:rPr lang="fr-CA" sz="2400" b="1" dirty="0"/>
              <a:t> couche 1 </a:t>
            </a:r>
            <a:r>
              <a:rPr lang="fr-CA" sz="2400" dirty="0"/>
              <a:t>soit la couche</a:t>
            </a:r>
          </a:p>
          <a:p>
            <a:endParaRPr lang="fr-CA" sz="2400" dirty="0"/>
          </a:p>
          <a:p>
            <a:pPr marL="342900" indent="-342900">
              <a:buFont typeface="Arial" panose="020B0604020202020204" pitchFamily="34" charset="0"/>
              <a:buChar char="•"/>
            </a:pPr>
            <a:r>
              <a:rPr lang="fr-CA" sz="2400" b="1" dirty="0"/>
              <a:t>Physique</a:t>
            </a:r>
            <a:r>
              <a:rPr lang="fr-CA" sz="2400" dirty="0"/>
              <a:t> du modèle OSI</a:t>
            </a:r>
          </a:p>
          <a:p>
            <a:pPr marL="342900" indent="-342900">
              <a:buFont typeface="Arial" panose="020B0604020202020204" pitchFamily="34" charset="0"/>
              <a:buChar char="•"/>
            </a:pPr>
            <a:r>
              <a:rPr lang="fr-CA" sz="2400" b="1" dirty="0"/>
              <a:t>Accès</a:t>
            </a:r>
            <a:r>
              <a:rPr lang="fr-CA" sz="2400" dirty="0"/>
              <a:t> </a:t>
            </a:r>
            <a:r>
              <a:rPr lang="fr-CA" sz="2400" b="1" dirty="0"/>
              <a:t>Réseau</a:t>
            </a:r>
            <a:r>
              <a:rPr lang="fr-CA" sz="2400" dirty="0"/>
              <a:t> du modèle TCP/IP</a:t>
            </a:r>
            <a:endParaRPr lang="fr-CA" sz="2400" b="1" dirty="0"/>
          </a:p>
        </p:txBody>
      </p:sp>
    </p:spTree>
    <p:extLst>
      <p:ext uri="{BB962C8B-B14F-4D97-AF65-F5344CB8AC3E}">
        <p14:creationId xmlns:p14="http://schemas.microsoft.com/office/powerpoint/2010/main" val="314855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BD60812E-1518-416F-82B8-DF8824A4D768}"/>
              </a:ext>
            </a:extLst>
          </p:cNvPr>
          <p:cNvSpPr>
            <a:spLocks noGrp="1"/>
          </p:cNvSpPr>
          <p:nvPr>
            <p:ph type="title"/>
          </p:nvPr>
        </p:nvSpPr>
        <p:spPr>
          <a:xfrm>
            <a:off x="3315031" y="1607946"/>
            <a:ext cx="5561938" cy="2513516"/>
          </a:xfrm>
        </p:spPr>
        <p:txBody>
          <a:bodyPr vert="horz" lIns="91440" tIns="45720" rIns="91440" bIns="45720" rtlCol="0" anchor="b">
            <a:normAutofit/>
          </a:bodyPr>
          <a:lstStyle/>
          <a:p>
            <a:pPr algn="ctr"/>
            <a:r>
              <a:rPr lang="en-US" sz="8000" b="1" kern="1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QUESTIONS?</a:t>
            </a:r>
          </a:p>
        </p:txBody>
      </p:sp>
      <p:sp>
        <p:nvSpPr>
          <p:cNvPr id="41" name="Arc 4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44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001643"/>
          </a:xfrm>
          <a:prstGeom prst="rect">
            <a:avLst/>
          </a:prstGeom>
          <a:noFill/>
        </p:spPr>
        <p:txBody>
          <a:bodyPr wrap="square" rtlCol="0">
            <a:spAutoFit/>
          </a:bodyPr>
          <a:lstStyle/>
          <a:p>
            <a:r>
              <a:rPr lang="fr-CA" sz="2400" b="1" dirty="0"/>
              <a:t>Concentrateur</a:t>
            </a:r>
            <a:r>
              <a:rPr lang="fr-CA" sz="2400" dirty="0"/>
              <a:t> (hub) </a:t>
            </a:r>
          </a:p>
          <a:p>
            <a:endParaRPr lang="fr-CA" sz="2400" dirty="0"/>
          </a:p>
          <a:p>
            <a:r>
              <a:rPr lang="fr-CA" sz="2400" dirty="0"/>
              <a:t>Un concentrateur est un équipement qui a plusieurs ports et qui permet de relier plusieurs nœuds d’un même réseau Ethernet. </a:t>
            </a:r>
          </a:p>
          <a:p>
            <a:endParaRPr lang="fr-CA" sz="2400" dirty="0"/>
          </a:p>
          <a:p>
            <a:r>
              <a:rPr lang="fr-CA" sz="2400" dirty="0"/>
              <a:t>Un concentrateur est peu intelligent. Il détecte simplement s’il y a des machines connectées à ses ports. Si un paquet et reçu sur un des ports, il n’analyse pas l’adresse de destination et retransmet le paquet sur tous ces autres ports. </a:t>
            </a:r>
          </a:p>
          <a:p>
            <a:endParaRPr lang="fr-CA" sz="2400" dirty="0"/>
          </a:p>
          <a:p>
            <a:r>
              <a:rPr lang="fr-CA" sz="2400" dirty="0"/>
              <a:t>Un concentrateur opère au niveau des couches :</a:t>
            </a:r>
          </a:p>
          <a:p>
            <a:endParaRPr lang="fr-CA" sz="2400" dirty="0"/>
          </a:p>
          <a:p>
            <a:pPr marL="342900" indent="-342900">
              <a:buFont typeface="Arial" panose="020B0604020202020204" pitchFamily="34" charset="0"/>
              <a:buChar char="•"/>
            </a:pPr>
            <a:r>
              <a:rPr lang="fr-CA" sz="2400" b="1" dirty="0"/>
              <a:t>Liaison de données</a:t>
            </a:r>
            <a:r>
              <a:rPr lang="fr-CA" sz="2400" dirty="0"/>
              <a:t> </a:t>
            </a:r>
            <a:r>
              <a:rPr lang="fr-CA" sz="2400" b="1" dirty="0"/>
              <a:t>(couche 2) </a:t>
            </a:r>
            <a:r>
              <a:rPr lang="fr-CA" sz="2400" dirty="0"/>
              <a:t>du modèle OSI</a:t>
            </a:r>
          </a:p>
          <a:p>
            <a:pPr marL="342900" indent="-342900">
              <a:buFont typeface="Arial" panose="020B0604020202020204" pitchFamily="34" charset="0"/>
              <a:buChar char="•"/>
            </a:pPr>
            <a:r>
              <a:rPr lang="fr-CA" sz="2400" b="1" dirty="0"/>
              <a:t>Accès</a:t>
            </a:r>
            <a:r>
              <a:rPr lang="fr-CA" sz="2400" dirty="0"/>
              <a:t> </a:t>
            </a:r>
            <a:r>
              <a:rPr lang="fr-CA" sz="2400" b="1" dirty="0"/>
              <a:t>Réseau (couche 1)</a:t>
            </a:r>
            <a:r>
              <a:rPr lang="fr-CA" sz="2400" dirty="0"/>
              <a:t> du modèle TCP/IP</a:t>
            </a:r>
            <a:endParaRPr lang="fr-CA" sz="2400" b="1" dirty="0"/>
          </a:p>
        </p:txBody>
      </p:sp>
    </p:spTree>
    <p:extLst>
      <p:ext uri="{BB962C8B-B14F-4D97-AF65-F5344CB8AC3E}">
        <p14:creationId xmlns:p14="http://schemas.microsoft.com/office/powerpoint/2010/main" val="28844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astelFittingAmericanindianhorse-mobile">
            <a:hlinkClick r:id="" action="ppaction://media"/>
            <a:extLst>
              <a:ext uri="{FF2B5EF4-FFF2-40B4-BE49-F238E27FC236}">
                <a16:creationId xmlns:a16="http://schemas.microsoft.com/office/drawing/2014/main" id="{B38E160C-E55D-5E21-1016-20D2DB1D678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25542" y="0"/>
            <a:ext cx="9123710" cy="6842782"/>
          </a:xfrm>
          <a:prstGeom prst="rect">
            <a:avLst/>
          </a:prstGeom>
        </p:spPr>
      </p:pic>
    </p:spTree>
    <p:extLst>
      <p:ext uri="{BB962C8B-B14F-4D97-AF65-F5344CB8AC3E}">
        <p14:creationId xmlns:p14="http://schemas.microsoft.com/office/powerpoint/2010/main" val="276979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7061467" cy="6370975"/>
          </a:xfrm>
          <a:prstGeom prst="rect">
            <a:avLst/>
          </a:prstGeom>
          <a:noFill/>
        </p:spPr>
        <p:txBody>
          <a:bodyPr wrap="square" rtlCol="0">
            <a:spAutoFit/>
          </a:bodyPr>
          <a:lstStyle/>
          <a:p>
            <a:r>
              <a:rPr lang="fr-CA" sz="2400" b="1" dirty="0"/>
              <a:t>Pont</a:t>
            </a:r>
            <a:r>
              <a:rPr lang="fr-CA" sz="2400" dirty="0"/>
              <a:t> (Bridge) </a:t>
            </a:r>
          </a:p>
          <a:p>
            <a:endParaRPr lang="fr-CA" sz="2400" dirty="0"/>
          </a:p>
          <a:p>
            <a:r>
              <a:rPr lang="fr-CA" sz="2400" dirty="0"/>
              <a:t>Un pont est un équipement de type passerelle. Son objectif est d’interconnecter deux segments de réseaux distincts, soit de technologies différentes, soit de même technologie, mais physiquement séparés à la conception pour diverses raisons (géographique, extension de site etc.). </a:t>
            </a:r>
          </a:p>
          <a:p>
            <a:endParaRPr lang="fr-CA" sz="2400" dirty="0"/>
          </a:p>
          <a:p>
            <a:r>
              <a:rPr lang="fr-CA" sz="2400" dirty="0"/>
              <a:t>Son usage le rapproche fortement de celui d’un commutateur, à l’unique différence que le commutateur ne convertit pas les formats de transmissions de données. </a:t>
            </a:r>
            <a:br>
              <a:rPr lang="fr-CA" sz="2400" dirty="0"/>
            </a:br>
            <a:br>
              <a:rPr lang="fr-CA" sz="2400" dirty="0"/>
            </a:br>
            <a:r>
              <a:rPr lang="fr-CA" sz="2400" dirty="0"/>
              <a:t>Un pont opère aux couches:</a:t>
            </a:r>
          </a:p>
          <a:p>
            <a:pPr marL="342900" indent="-342900">
              <a:buFont typeface="Arial" panose="020B0604020202020204" pitchFamily="34" charset="0"/>
              <a:buChar char="•"/>
            </a:pPr>
            <a:r>
              <a:rPr lang="fr-CA" sz="2400" dirty="0"/>
              <a:t>Liaison de données (couche 2) du modèle OSI </a:t>
            </a:r>
          </a:p>
          <a:p>
            <a:pPr marL="342900" indent="-342900">
              <a:buFont typeface="Arial" panose="020B0604020202020204" pitchFamily="34" charset="0"/>
              <a:buChar char="•"/>
            </a:pPr>
            <a:r>
              <a:rPr lang="fr-CA" sz="2400" dirty="0"/>
              <a:t>Accès Réseau (couche 1) du modèle TCP/IP</a:t>
            </a:r>
            <a:endParaRPr lang="fr-CA" sz="2400" b="1" dirty="0"/>
          </a:p>
        </p:txBody>
      </p:sp>
    </p:spTree>
    <p:extLst>
      <p:ext uri="{BB962C8B-B14F-4D97-AF65-F5344CB8AC3E}">
        <p14:creationId xmlns:p14="http://schemas.microsoft.com/office/powerpoint/2010/main" val="419711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ridge">
            <a:hlinkClick r:id="" action="ppaction://media"/>
            <a:extLst>
              <a:ext uri="{FF2B5EF4-FFF2-40B4-BE49-F238E27FC236}">
                <a16:creationId xmlns:a16="http://schemas.microsoft.com/office/drawing/2014/main" id="{902EDA25-4949-DBEB-E426-6F800B35DBB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1999" cy="6858000"/>
          </a:xfrm>
          <a:prstGeom prst="rect">
            <a:avLst/>
          </a:prstGeom>
        </p:spPr>
      </p:pic>
    </p:spTree>
    <p:extLst>
      <p:ext uri="{BB962C8B-B14F-4D97-AF65-F5344CB8AC3E}">
        <p14:creationId xmlns:p14="http://schemas.microsoft.com/office/powerpoint/2010/main" val="41653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740307"/>
          </a:xfrm>
          <a:prstGeom prst="rect">
            <a:avLst/>
          </a:prstGeom>
          <a:noFill/>
        </p:spPr>
        <p:txBody>
          <a:bodyPr wrap="square" rtlCol="0">
            <a:spAutoFit/>
          </a:bodyPr>
          <a:lstStyle/>
          <a:p>
            <a:r>
              <a:rPr lang="fr-CA" sz="2400" b="1" dirty="0"/>
              <a:t>Commutateur</a:t>
            </a:r>
            <a:r>
              <a:rPr lang="fr-CA" sz="2400" dirty="0"/>
              <a:t> (Switch) </a:t>
            </a:r>
          </a:p>
          <a:p>
            <a:endParaRPr lang="fr-CA" sz="2400" dirty="0"/>
          </a:p>
          <a:p>
            <a:r>
              <a:rPr lang="fr-CA" sz="2400" dirty="0"/>
              <a:t>Un commutateur est aussi un équipement permettant de relier plusieurs nœuds d’un même réseau Ethernet. </a:t>
            </a:r>
          </a:p>
          <a:p>
            <a:endParaRPr lang="fr-CA" sz="2400" dirty="0"/>
          </a:p>
          <a:p>
            <a:r>
              <a:rPr lang="fr-CA" sz="2400" dirty="0"/>
              <a:t>Un commutateur est plus intelligent qu’un concentrateur. Il est capable de mappé des ports à des adresses MAC et de les garder en mémoire. </a:t>
            </a:r>
            <a:br>
              <a:rPr lang="fr-CA" sz="2400" dirty="0"/>
            </a:br>
            <a:endParaRPr lang="fr-CA" sz="2400" dirty="0"/>
          </a:p>
          <a:p>
            <a:r>
              <a:rPr lang="fr-CA" sz="2400" dirty="0"/>
              <a:t>Un commutateur opère au niveau des couches :</a:t>
            </a:r>
          </a:p>
          <a:p>
            <a:endParaRPr lang="fr-CA" sz="2400" dirty="0"/>
          </a:p>
          <a:p>
            <a:pPr marL="342900" indent="-342900">
              <a:buFont typeface="Arial" panose="020B0604020202020204" pitchFamily="34" charset="0"/>
              <a:buChar char="•"/>
            </a:pPr>
            <a:r>
              <a:rPr lang="fr-CA" sz="2400" b="1" dirty="0"/>
              <a:t>Liaison de données</a:t>
            </a:r>
            <a:r>
              <a:rPr lang="fr-CA" sz="2400" dirty="0"/>
              <a:t> </a:t>
            </a:r>
            <a:r>
              <a:rPr lang="fr-CA" sz="2400" b="1" dirty="0"/>
              <a:t>(couche 2) </a:t>
            </a:r>
            <a:r>
              <a:rPr lang="fr-CA" sz="2400" dirty="0"/>
              <a:t>du modèle OSI</a:t>
            </a:r>
          </a:p>
          <a:p>
            <a:pPr marL="342900" indent="-342900">
              <a:buFont typeface="Arial" panose="020B0604020202020204" pitchFamily="34" charset="0"/>
              <a:buChar char="•"/>
            </a:pPr>
            <a:r>
              <a:rPr lang="fr-CA" sz="2400" b="1" dirty="0"/>
              <a:t>Accès</a:t>
            </a:r>
            <a:r>
              <a:rPr lang="fr-CA" sz="2400" dirty="0"/>
              <a:t> </a:t>
            </a:r>
            <a:r>
              <a:rPr lang="fr-CA" sz="2400" b="1" dirty="0"/>
              <a:t>Réseau (couche 1)</a:t>
            </a:r>
            <a:r>
              <a:rPr lang="fr-CA" sz="2400" dirty="0"/>
              <a:t> du modèle TCP/IP</a:t>
            </a:r>
          </a:p>
          <a:p>
            <a:pPr marL="342900" indent="-342900">
              <a:buFont typeface="Arial" panose="020B0604020202020204" pitchFamily="34" charset="0"/>
              <a:buChar char="•"/>
            </a:pPr>
            <a:endParaRPr lang="fr-CA" sz="2400" b="1" dirty="0"/>
          </a:p>
          <a:p>
            <a:r>
              <a:rPr lang="fr-CA" sz="2400" dirty="0"/>
              <a:t>Les commutateurs opèrent souvent jusqu’à une couche supérieure dans les deux modèles </a:t>
            </a:r>
          </a:p>
          <a:p>
            <a:pPr marL="342900" indent="-342900">
              <a:buFont typeface="Arial" panose="020B0604020202020204" pitchFamily="34" charset="0"/>
              <a:buChar char="•"/>
            </a:pPr>
            <a:endParaRPr lang="fr-CA" sz="2400" b="1" dirty="0"/>
          </a:p>
        </p:txBody>
      </p:sp>
    </p:spTree>
    <p:extLst>
      <p:ext uri="{BB962C8B-B14F-4D97-AF65-F5344CB8AC3E}">
        <p14:creationId xmlns:p14="http://schemas.microsoft.com/office/powerpoint/2010/main" val="416440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3409</Words>
  <Application>Microsoft Office PowerPoint</Application>
  <PresentationFormat>Grand écran</PresentationFormat>
  <Paragraphs>470</Paragraphs>
  <Slides>40</Slides>
  <Notes>11</Notes>
  <HiddenSlides>0</HiddenSlides>
  <MMClips>4</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Courier New</vt:lpstr>
      <vt:lpstr>Office Theme</vt:lpstr>
      <vt:lpstr>GIF-332  RÉSEAUX  ET PROTOCOLES DE COMMUNICATION     ÉTÉ 2022</vt:lpstr>
      <vt:lpstr>SOMMAIRE</vt:lpstr>
      <vt:lpstr>E1 Équipements réseaux</vt:lpstr>
      <vt:lpstr>E1 Équipements réseaux</vt:lpstr>
      <vt:lpstr>E1 Équipements réseaux</vt:lpstr>
      <vt:lpstr>Présentation PowerPoint</vt:lpstr>
      <vt:lpstr>E1 Équipements réseaux</vt:lpstr>
      <vt:lpstr>Présentation PowerPoint</vt:lpstr>
      <vt:lpstr>E1 Équipements réseaux</vt:lpstr>
      <vt:lpstr>Présentation PowerPoint</vt:lpstr>
      <vt:lpstr>Présentation PowerPoint</vt:lpstr>
      <vt:lpstr>E1 Équipements réseaux</vt:lpstr>
      <vt:lpstr>Présentation PowerPoint</vt:lpstr>
      <vt:lpstr>E1 Équipements réseaux</vt:lpstr>
      <vt:lpstr>E2 CSMA/CD</vt:lpstr>
      <vt:lpstr>Présentation PowerPoint</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Présentation PowerPoint</vt:lpstr>
      <vt:lpstr>E3 Routeur et sous-réseaux</vt:lpstr>
      <vt:lpstr>E4 Vecteur de distance</vt:lpstr>
      <vt:lpstr>E4 Vecteur de distance</vt:lpstr>
      <vt:lpstr>E4 Vecteur de distance</vt:lpstr>
      <vt:lpstr>E4 Vecteur de distance</vt:lpstr>
      <vt:lpstr>E4 Vecteur de distance</vt:lpstr>
      <vt:lpstr>E5 État des liens</vt:lpstr>
      <vt:lpstr>E5 État des liens</vt:lpstr>
      <vt:lpstr>E5 État des liens</vt:lpstr>
      <vt:lpstr>Présentation PowerPoint</vt:lpstr>
      <vt:lpstr>E5 État des liens</vt:lpstr>
      <vt:lpstr>E5 État des liens</vt:lpstr>
      <vt:lpstr>E5 État des liens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 PROBABILITISTE</dc:title>
  <dc:creator>Prescilla Arnould</dc:creator>
  <cp:lastModifiedBy>Prescilla Arnould</cp:lastModifiedBy>
  <cp:revision>22</cp:revision>
  <dcterms:created xsi:type="dcterms:W3CDTF">2020-11-09T13:32:43Z</dcterms:created>
  <dcterms:modified xsi:type="dcterms:W3CDTF">2023-06-21T12:22:23Z</dcterms:modified>
</cp:coreProperties>
</file>