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4221C-ACA6-E644-AAB7-81388696B3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EE6F1-8C2B-3940-B4FD-6CB7D0D7E0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6C30D-D7C6-C543-8184-CEB42BE92858}" type="datetimeFigureOut">
              <a:rPr lang="en-TW" smtClean="0"/>
              <a:t>2020/10/14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6791-4B24-044B-9BE1-527181CD6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02F65-CC6E-5E43-9708-CD72C2FD1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E87E-8AD7-3144-AFD1-1942B1224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9424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D528-5728-8F4F-A928-A9AA24FBF8FA}" type="datetimeFigureOut">
              <a:rPr lang="en-TW" smtClean="0"/>
              <a:t>2020/10/14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D971-E8E1-4741-BAD7-431213DC395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5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D1C8-21D6-FE45-9A48-1C540682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6A2C-A24B-074A-BEF6-3DF52AAB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D03E-BFD4-0F4F-BA05-DA4196BE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CBB4-F998-AB4A-B205-77C5DF45BF14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1BF8-2DA7-D840-91F9-03C9C007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8CBD-81DD-ED42-BAC0-55E9DB5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2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DCAF-4C3D-3444-B405-8DF6B68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A7EB-5233-3746-B24C-C04C513C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A040-35CB-F840-87AF-7D94657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253D-116E-1B45-A230-9A9AE713A2CA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3F5E-98FC-FC47-B9BD-1AB96F8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4051-64A1-0943-A35E-3ADFD59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21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EE7CB-1731-4F47-BCC1-5B6DCC3E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F0BE-F5BA-D34B-9F5E-EE0C9BD6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585C-D95D-3743-99A8-B8EF4D7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FACE-FB94-C441-99F3-F7EC6C3B19D1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93FA-9795-CE4D-BDBE-7737F313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46A1-A1A7-FF43-BF8F-17895A7B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33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DEB2-E205-934B-97B3-49B952F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F663-9BD8-2D4B-95F0-9B93450D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A18-0A00-5742-B4D1-01A187FA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663D-1815-2449-9378-151EEF486997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6651-6968-3740-96B1-5D519C2B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50E6-BFD6-3E49-B337-B7F67D3D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9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4D-CA7D-C145-891D-B0882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F93C-6C47-1641-B0DC-19E0B805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D2F-3FD9-8041-B81B-6303BE38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C591-4876-614D-9E89-98C6E44DE23E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ECE6-D4E7-E049-9D1A-0254F5B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5B1C-4E43-3046-A16D-DC0C6871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31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DEE-F08B-F24D-8E24-478598A7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6DE0-55CB-CD4F-909E-F73B8E7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A62EC-E6B6-CD4C-B59C-EFB85337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814D-9EF9-3B4E-937C-225F186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1F37-3046-E742-83FC-BAF10892CCD9}" type="datetime1">
              <a:rPr lang="en-US" smtClean="0"/>
              <a:t>10/14/20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CB0F-D4E9-9841-A9D3-A4EEE90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7B28-EBB2-AD4D-BBE9-6735A33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29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30-A618-6546-8142-E235743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29E9-AC4A-CE44-9F25-C3C37328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DFDE-14B4-FF49-B19E-54296825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8E274-F57C-8E4B-963A-CB7BDB45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BC659-A219-0B4E-BF05-9CFA8434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934D-655F-9F40-B2EA-2DAFC0D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4C86-798C-1F4F-BEAA-EA0C241E6C4B}" type="datetime1">
              <a:rPr lang="en-US" smtClean="0"/>
              <a:t>10/14/20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35CF-0121-9B46-94A3-F5B26A3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6397-2A60-6B4C-8644-62AA3CA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25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532-C2AB-5049-9F60-888D275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CDAB-8885-754C-8145-58CE8700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9D7-ADE2-0046-AC6D-64A9FFE33B0D}" type="datetime1">
              <a:rPr lang="en-US" smtClean="0"/>
              <a:t>10/14/20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5E4A-EE47-964D-B488-5D97A8DC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42B-B5D7-F74C-8EDC-265EFA37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7571-E668-0B4B-8BA1-AF2FA56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458F-287E-2E4F-BDBF-1E4662614FF3}" type="datetime1">
              <a:rPr lang="en-US" smtClean="0"/>
              <a:t>10/14/20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DE99-B32A-E540-A871-B1344E3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6244-95CA-FD49-9C6F-2D25619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122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10D-5D8C-284C-812A-2D98B63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BF89-B092-E34D-A9A9-1C0F7AFC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28B9-8042-7D48-AABF-7F0AE904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3D7D-14F5-3649-B532-22A900B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E550-3121-AA41-BD88-387AC51D4BF3}" type="datetime1">
              <a:rPr lang="en-US" smtClean="0"/>
              <a:t>10/14/20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AC55-3599-FD49-89EC-B8B6113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9AD1-AC0D-4140-934E-BD50C7BE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73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BEBE-B38C-6F47-A1BB-70D5E07B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DDE12-803E-FF4C-847B-175A94F17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A62FF-7454-E04F-99C9-4C951E29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725C-00A5-7944-A68A-F1CA794E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5D1F-023E-C140-ACA4-0DCBC494DE09}" type="datetime1">
              <a:rPr lang="en-US" smtClean="0"/>
              <a:t>10/14/20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0A5C-2000-8B4F-AA02-4E4F25E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6785-4D63-FC47-902D-2B7C70B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07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1EFF0-F88A-BA42-8065-0E934F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4BB0-00C4-F64B-A804-55D75FE6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BC74-9884-9C46-96CF-CFFBB50D6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8247-6300-6E4F-8F0A-0C81E0399EE4}" type="datetime1">
              <a:rPr lang="en-US" smtClean="0"/>
              <a:t>10/14/20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6B26-174E-B640-BBE5-BA29190AC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BB90-C2AF-AB42-9D38-77B07C91C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06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hield/pric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C8D-9B44-6842-A375-885848570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5G DDoS Game Formulation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776B-D80B-1040-A9C7-330154014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Zhan-Lun Chang</a:t>
            </a:r>
          </a:p>
          <a:p>
            <a:r>
              <a:rPr lang="en-TW" dirty="0"/>
              <a:t>2020/10/14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56CA-7731-B548-815E-831EE2F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90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D016-9224-1C43-A7D6-145CB54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 (5)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516089-A126-EF46-AE2E-1BBDE19CF2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7916" y="1596746"/>
            <a:ext cx="9279739" cy="1857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C02EBA-6D00-1A40-9762-AD0416191E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2623" y="3771900"/>
            <a:ext cx="9997439" cy="58521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32B241-73A1-1448-996A-9E67F4D3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813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0D9-6401-8D4F-B7B5-3F9EDB2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FC25-8000-FA4E-8DF9-B41F3216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base station and thus one MEC operator which has     virtual machines (VMs).</a:t>
            </a:r>
          </a:p>
          <a:p>
            <a:r>
              <a:rPr lang="en-US" dirty="0"/>
              <a:t>A finite number of users and attackers</a:t>
            </a:r>
          </a:p>
          <a:p>
            <a:r>
              <a:rPr lang="en-US" dirty="0"/>
              <a:t>One service provider (SP)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CAFF-2E13-A14C-8CEF-5D4C7E02E4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32901" y="1917700"/>
            <a:ext cx="253187" cy="2474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4340-C1E3-4848-85D9-79887D9A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43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5518-D5D4-CB47-A79D-E378092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Nomal Users and Malicious users (attackers)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3611-259A-7F44-B1B8-820D5C21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Attackers are not players in current formulation.</a:t>
            </a:r>
          </a:p>
          <a:p>
            <a:r>
              <a:rPr lang="en-US" dirty="0"/>
              <a:t>Since attackers are not players, we assume that the attack is executed by issuing requests to connect with the base station.</a:t>
            </a:r>
          </a:p>
          <a:p>
            <a:r>
              <a:rPr lang="en-US" dirty="0"/>
              <a:t>Number of users =       , number of attackers = </a:t>
            </a:r>
          </a:p>
          <a:p>
            <a:r>
              <a:rPr lang="en-US" dirty="0"/>
              <a:t>Each attacker and normal user has different task arrival rate.</a:t>
            </a:r>
          </a:p>
          <a:p>
            <a:pPr lvl="1"/>
            <a:r>
              <a:rPr lang="en-US" dirty="0"/>
              <a:t>Arrival rate of users= </a:t>
            </a:r>
          </a:p>
          <a:p>
            <a:pPr lvl="1"/>
            <a:r>
              <a:rPr lang="en-US" dirty="0"/>
              <a:t>Arrival rate of attackers = </a:t>
            </a:r>
          </a:p>
          <a:p>
            <a:r>
              <a:rPr lang="en-US" dirty="0"/>
              <a:t>The attack traffic and normal users traffic are now assumed to be </a:t>
            </a:r>
            <a:r>
              <a:rPr lang="en-US" b="1" dirty="0"/>
              <a:t>evenly</a:t>
            </a:r>
            <a:r>
              <a:rPr lang="en-US" dirty="0"/>
              <a:t> distributed among all VMs owned by the MEC operator.</a:t>
            </a:r>
          </a:p>
          <a:p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B39D6-93DF-7F4D-A3AA-2A01E1DD4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86200" y="3331870"/>
            <a:ext cx="426720" cy="29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AC90-68B8-8E40-B433-FD3379E395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79082" y="3331870"/>
            <a:ext cx="412496" cy="29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10C12-D5DB-BB42-A616-0E3C2BEBB2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30700" y="4229246"/>
            <a:ext cx="3086608" cy="35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396639-DE36-5B4F-ABAE-FC7E2F6EB4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17874" y="4643728"/>
            <a:ext cx="3043936" cy="3556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7AFECF1-1227-A249-BDB1-3E4A975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24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2145-F7FD-444E-8E19-B4B080AE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D8C3-D406-2142-917C-7D733A16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Homogeneous</a:t>
            </a:r>
            <a:r>
              <a:rPr lang="en-US" dirty="0"/>
              <a:t> and thus the price of each VM is the same. </a:t>
            </a:r>
          </a:p>
          <a:p>
            <a:r>
              <a:rPr lang="en-US" dirty="0"/>
              <a:t>Each VM provides the same service rate </a:t>
            </a:r>
          </a:p>
          <a:p>
            <a:r>
              <a:rPr lang="en-US" dirty="0"/>
              <a:t>The service rate can be divided. This corresponds to the way the resources devoted to the IDS is often represented by </a:t>
            </a:r>
            <a:r>
              <a:rPr lang="en-US" b="1" dirty="0">
                <a:effectLst/>
              </a:rPr>
              <a:t>CPU utilization (percentage)</a:t>
            </a:r>
            <a:r>
              <a:rPr lang="en-US" dirty="0">
                <a:effectLst/>
              </a:rPr>
              <a:t>. For example, if 10% CPU utilization is used by the IDS, the service rate is reduced </a:t>
            </a:r>
            <a:r>
              <a:rPr lang="en-US" dirty="0"/>
              <a:t>to            .</a:t>
            </a:r>
          </a:p>
          <a:p>
            <a:r>
              <a:rPr lang="en-US" dirty="0"/>
              <a:t>The CPU utilization used by IDS is the percentage by which </a:t>
            </a:r>
            <a:r>
              <a:rPr lang="en-US" b="1" dirty="0"/>
              <a:t>all VMs</a:t>
            </a:r>
            <a:r>
              <a:rPr lang="en-US" dirty="0"/>
              <a:t> devote their resources to the IDS. </a:t>
            </a:r>
            <a:endParaRPr lang="en-US" b="1" dirty="0"/>
          </a:p>
          <a:p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E295DA-C860-1640-B510-EB2FF30695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7702" y="2463800"/>
            <a:ext cx="338531" cy="23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CAC4F-6AE2-DC47-8EC7-FDC38A3B23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61001" y="4102101"/>
            <a:ext cx="785165" cy="31008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2F1A81-49A0-B849-A2A0-290F63A2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073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848-66EF-9D46-8013-CD81F32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C678-B561-D645-ACE7-06D979C2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plan (</a:t>
            </a:r>
            <a:r>
              <a:rPr lang="en-US" dirty="0">
                <a:hlinkClick r:id="rId2"/>
              </a:rPr>
              <a:t>AWS Shield advanced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Addition to computing resources such as AWS EC2, ELB, </a:t>
            </a:r>
            <a:r>
              <a:rPr lang="en-US" dirty="0" err="1"/>
              <a:t>Cloudfront</a:t>
            </a:r>
            <a:endParaRPr lang="en-US" dirty="0"/>
          </a:p>
          <a:p>
            <a:pPr lvl="1"/>
            <a:r>
              <a:rPr lang="en-US" dirty="0"/>
              <a:t>Fixed monthly fee + Fixed unit price per usage fee (per GB)</a:t>
            </a:r>
          </a:p>
          <a:p>
            <a:r>
              <a:rPr lang="en-US" dirty="0"/>
              <a:t>In this stage, we assume once the packets are analyzed by the IDS, the malicious traffic is discerned and dropped. That is, we consider 100% accuracy. 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17D8-BA88-1E49-826C-F4D1FA9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5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8D60-1504-A94A-BCC6-D36EFAF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5C04-5EFD-DE48-8877-3395C63B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Players</a:t>
            </a:r>
            <a:r>
              <a:rPr lang="en-US" dirty="0"/>
              <a:t>: the MEC operator and the service provider</a:t>
            </a:r>
          </a:p>
          <a:p>
            <a:r>
              <a:rPr lang="en-US" b="1" dirty="0"/>
              <a:t>Bargaining decision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number of VMs that the service provider would like to buy from MEC operator </a:t>
            </a:r>
          </a:p>
          <a:p>
            <a:pPr lvl="1"/>
            <a:r>
              <a:rPr lang="en-US" dirty="0"/>
              <a:t>If the service provider would like to buy the authentication of IDS (the service provider can decide how many resources is dedicated to the IDS) </a:t>
            </a:r>
            <a:endParaRPr lang="en-TW" dirty="0"/>
          </a:p>
          <a:p>
            <a:r>
              <a:rPr lang="en-US" b="1" dirty="0"/>
              <a:t>Disagreement point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MEC operator: 0 </a:t>
            </a:r>
          </a:p>
          <a:p>
            <a:pPr lvl="1"/>
            <a:r>
              <a:rPr lang="en-US" dirty="0"/>
              <a:t>For the service provider: When the task is served by the cloud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E94E3-760F-B849-89A2-5CE75E9B67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1302" y="3175408"/>
            <a:ext cx="1477672" cy="2828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98D1BA-20AB-394E-B07F-FFDA8B3BD16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28202" y="3874294"/>
            <a:ext cx="1408180" cy="355600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C83B029-4404-334E-BA39-A6D679CD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382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B41-AFB0-FF4D-A9FC-2CD284D5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D7F1-4317-174C-AD49-25ECD5F6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Utility of the MEC operator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F91DBCE-88D8-C14B-91EC-AE16412555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5911" y="2527303"/>
            <a:ext cx="9774732" cy="4437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05379DF-BADC-C541-B341-F6C7C9C393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9726" y="3339993"/>
            <a:ext cx="9992563" cy="3130906"/>
          </a:xfrm>
          <a:prstGeom prst="rect">
            <a:avLst/>
          </a:prstGeom>
        </p:spPr>
      </p:pic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47968E7-3C10-A24E-8263-400C6E1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87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480-B0E3-E94C-B21D-B10051C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6E9D-9C4A-F548-B0CF-80B00DB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Utility of the service provider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307123-9C85-FF44-B3B4-E826870ED7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7303" y="2446350"/>
            <a:ext cx="8231226" cy="16853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BE0B03F-763E-9949-9EEB-7DA07CB163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7303" y="4258692"/>
            <a:ext cx="9985248" cy="1853183"/>
          </a:xfrm>
          <a:prstGeom prst="rect">
            <a:avLst/>
          </a:prstGeom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9BDF308-D508-B74F-B471-7FD64A7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09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BF64-B76A-364C-811E-D2EAA35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8A2-7B6E-204A-B9F9-41009FF2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Disagreement utility for servicce provider</a:t>
            </a:r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r>
              <a:rPr lang="en-TW" b="1" dirty="0"/>
              <a:t>Model computation delay at the VM as M/M/1 queue </a:t>
            </a:r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B0160-9980-7241-AB62-584A71F81F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89801" y="1825624"/>
            <a:ext cx="3686861" cy="435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AA734-6E55-A747-993E-CFC3F3BC6A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19784" y="2421216"/>
            <a:ext cx="9253728" cy="2706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5A643B-BE59-0C48-A389-52EA1FBAE3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95332" y="3427329"/>
            <a:ext cx="6275851" cy="47686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FBEAD25-07DF-A748-B36D-4707880AAB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69936" y="3897397"/>
            <a:ext cx="9993457" cy="7669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6FB70E-83BD-B940-846D-4EA7A98AC3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95332" y="4813026"/>
            <a:ext cx="9992564" cy="1246022"/>
          </a:xfrm>
          <a:prstGeom prst="rect">
            <a:avLst/>
          </a:prstGeom>
        </p:spPr>
      </p:pic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82B8650-BED3-D94C-AE41-0005123E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1055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89"/>
  <p:tag name="LATEXADDIN" val="\documentclass{article}&#10;\usepackage{amsmath}&#10;\usepackage[scr=euler]{mathalfa}&#10;\usepackage{mathrsfs}&#10;\usepackage{bm}&#10;\pagestyle{empty}&#10;\begin{document}&#10;&#10;$V$&#10;&#10;&#10;\end{document}"/>
  <p:tag name="IGUANATEXSIZE" val="28"/>
  <p:tag name="IGUANATEXCURSOR" val="15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3436"/>
  <p:tag name="LATEXADDIN" val="\documentclass{article}&#10;\usepackage{amsmath}&#10;\usepackage{dsfont}&#10;\usepackage[scr=euler]{mathalfa}&#10;\usepackage{mathrsfs}&#10;\usepackage{bm}&#10;\pagestyle{empty}&#10;\begin{document}&#10;&#10;$U_m(n_v, b) = P_m n_v + b\big(Q + W\cdot Z \cdot(\sum_u \lambda_u+\sum_{a}\frac{\lambda_a}{V} \cdot n_v) \big) - C_v$&#10;&#10;\end{document}"/>
  <p:tag name="IGUANATEXSIZE" val="28"/>
  <p:tag name="IGUANATEXCURSOR" val="221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4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P_m$ is the unit price of VM, $n_v$ is the number of VM bought by SP&#10;\item $Q$ is the subscription fee per month, $W$ is the unit price per usage of the IDS, $Z$ is the task size&#10;\item $\sum_u \lambda_u$ is the overall traffic of normal users, $\sum_a \frac{\lambda_a}{V} \cdot n_v$ is the overall traffic of attackers on all bought VMs &#10;\item $C_v$ is the cost of VMs. The cost can be a function of all VMs. Now, it’s a constant.&#10;\end{itemize}&#10;&#10;\end{document}"/>
  <p:tag name="IGUANATEXSIZE" val="24"/>
  <p:tag name="IGUANATEXCURSOR" val="62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8"/>
  <p:tag name="ORIGINALWIDTH" val="3116"/>
  <p:tag name="LATEXADDIN" val="\documentclass{article}&#10;\usepackage{amsmath}&#10;\usepackage{dsfont}&#10;\usepackage[scr=euler]{mathalfa}&#10;\usepackage{mathrsfs}&#10;\usepackage{bm}&#10;\pagestyle{empty}&#10;\begin{document}&#10;&#10;\begin{align}&#10;U_{sp}(n_v, b) &amp;= \sum_u P_{sp}\cdot \mathds{1}\{l_u(n_v,b) \leq l_u^{q}\} \nonumber \\&#10;&amp;- P_m n_v - b\big(Q + W\cdot Z \cdot(\sum_u \lambda_u+\sum_{a}\frac{\lambda_a}{V} \cdot n_v) \big) \nonumber&#10;\end{align}&#10;&#10;\end{document}"/>
  <p:tag name="IGUANATEXSIZE" val="26"/>
  <p:tag name="IGUANATEXCURSOR" val="22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0"/>
  <p:tag name="ORIGINALWIDTH" val="4095"/>
  <p:tag name="LATEXADDIN" val="\documentclass{article}&#10;\usepackage{amsmath}&#10;\usepackage{dsfont}&#10;\usepackage[scr=euler]{mathalfa}&#10;\usepackage{mathrsfs}&#10;\usepackage{bm}&#10;\pagestyle{empty}&#10;\begin{document}&#10;&#10;\begin{itemize}&#10;\item $P_{sp}$ is the price of the SP, charing each user&#10;\item $l_u(n_v,b)$ is the experienced latency for user $u$, $l_u^{q}$ is the E2E latency requirement of user $u$.&#10;\item The rest is the payment to the MEC operator.&#10;\end{itemize}&#10;&#10;\end{document}"/>
  <p:tag name="IGUANATEXSIZE" val="24"/>
  <p:tag name="IGUANATEXCURSOR" val="29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1296"/>
  <p:tag name="LATEXADDIN" val="\documentclass{article}&#10;\usepackage{amsmath}&#10;\usepackage{dsfont}&#10;\usepackage[scr=euler]{mathalfa}&#10;\usepackage{mathrsfs}&#10;\usepackage{bm}&#10;\pagestyle{empty}&#10;\begin{document}&#10;&#10;$U_{sp}^d = \sum_u P_{sp}\mathds{1}\{l_c \leq l_u^q\}$&#10;&#10;\end{document}"/>
  <p:tag name="IGUANATEXSIZE" val="28"/>
  <p:tag name="IGUANATEXCURSOR" val="21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3795"/>
  <p:tag name="LATEXADDIN" val="\documentclass{article}&#10;\usepackage{amsmath}&#10;\usepackage{dsfont}&#10;\usepackage[scr=euler]{mathalfa}&#10;\usepackage{mathrsfs}&#10;\usepackage{bm}&#10;\pagestyle{empty}&#10;\begin{document}&#10;&#10;\begin{itemize}&#10;\item $l_c$ is the latency experienced when the tasks are served at the cloud&#10;\end{itemize}&#10;&#10;\end{document}"/>
  <p:tag name="IGUANATEXSIZE" val="24"/>
  <p:tag name="IGUANATEXCURSOR" val="26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"/>
  <p:tag name="ORIGINALWIDTH" val="2211"/>
  <p:tag name="LATEXADDIN" val="\documentclass{article}&#10;\usepackage{amsmath}&#10;\usepackage{dsfont}&#10;\usepackage[scr=euler]{mathalfa}&#10;\usepackage{mathrsfs}&#10;\usepackage{bm}&#10;\pagestyle{empty}&#10;\begin{document}&#10;&#10;$l_u(n_v,0) = (\mu_v - \sum_u \frac{\lambda_u}{n_v} - \sum_a \frac{\lambda_a}{V}\cdot n_v)^{-1}$&#10;&#10;\end{document}"/>
  <p:tag name="IGUANATEXSIZE" val="28"/>
  <p:tag name="IGUANATEXCURSOR" val="22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"/>
  <p:tag name="ORIGINALWIDTH" val="3505"/>
  <p:tag name="LATEXADDIN" val="\documentclass{article}&#10;\usepackage{amsmath}&#10;\usepackage{dsfont}&#10;\usepackage[scr=euler]{mathalfa}&#10;\usepackage{mathrsfs}&#10;\usepackage{bm}&#10;\pagestyle{empty}&#10;\begin{document}&#10;&#10;$l_u(n_v, 1) = \max_{t_u}\Big((1-t_u)\mu_v - \sum_u \frac{\lambda_u}{n_v} - \sum_a \frac{\lambda_a\big(1-I(t_u)\big)}{V}\cdot n_v\Big)^{-1}$&#10;&#10;\end{document}"/>
  <p:tag name="IGUANATEXSIZE" val="28"/>
  <p:tag name="IGUANATEXCURSOR" val="24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1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t_u \in [0,1]$ is the user $u$’s CPU utilization devoted to the IDS &#10;\item $I(t_u) \in [0,1]$ is IDS’s discarded ratio of the attacker traffic when the CPU utilization is $t_u$&#10;\end{itemize}&#10;&#10;\end{document}"/>
  <p:tag name="IGUANATEXSIZE" val="24"/>
  <p:tag name="IGUANATEXCURSOR" val="22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3"/>
  <p:tag name="ORIGINALWIDTH" val="3262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}[2]&#10;  {(n_v,b)}&#10;  {U_m(n_v,b) \cdot \big(U_{sp}(n_v,b) - U_{sp}^d\big)}&#10;  {}&#10;  {}&#10;  \addConstraint{[U_m(n_v,b), U_{sp}(n_v,b)] \geq [0,U_{sp}^d]}&#10;  \addConstraint{n_v \leq V}&#10;\end{maxi}&#10;&#10;\end{document}"/>
  <p:tag name="IGUANATEXSIZE" val="28"/>
  <p:tag name="IGUANATEXCURSOR" val="37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150"/>
  <p:tag name="LATEXADDIN" val="\documentclass{article}&#10;\usepackage{amsmath}&#10;\usepackage{dsfont}&#10;\usepackage[scr=euler]{mathalfa}&#10;\usepackage{mathrsfs}&#10;\usepackage{bm}&#10;\pagestyle{empty}&#10;\begin{document}&#10;&#10;$N_u$&#10;&#10;\end{document}"/>
  <p:tag name="IGUANATEXSIZE" val="28"/>
  <p:tag name="IGUANATEXCURSOR" val="17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"/>
  <p:tag name="ORIGINALWIDTH" val="4100"/>
  <p:tag name="LATEXADDIN" val="\documentclass{article}&#10;\usepackage{amsmath}&#10;\usepackage{dsfont}&#10;\usepackage[scr=euler]{mathalfa}&#10;\usepackage{mathrsfs}&#10;\usepackage{bm}&#10;\pagestyle{empty}&#10;\begin{document}&#10;&#10;\begin{itemize}&#10;\item $n_v \leq V$ entails that the sold number of VMs does not exceed the total number of VMs&#10;\end{itemize}&#10;\end{document}"/>
  <p:tag name="IGUANATEXSIZE" val="24"/>
  <p:tag name="IGUANATEXCURSOR" val="26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145"/>
  <p:tag name="LATEXADDIN" val="\documentclass{article}&#10;\usepackage{amsmath}&#10;\usepackage{dsfont}&#10;\usepackage[scr=euler]{mathalfa}&#10;\usepackage{mathrsfs}&#10;\usepackage{bm}&#10;\pagestyle{empty}&#10;\begin{document}&#10;&#10;$N_a$&#10;&#10;\end{document}"/>
  <p:tag name="IGUANATEXSIZE" val="28"/>
  <p:tag name="IGUANATEXCURSOR" val="17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085"/>
  <p:tag name="LATEXADDIN" val="\documentclass{article}&#10;\usepackage{amsmath}&#10;\usepackage{dsfont}&#10;\usepackage[scr=euler]{mathalfa}&#10;\usepackage{mathrsfs}&#10;\usepackage{bm}&#10;\pagestyle{empty}&#10;\begin{document}&#10;&#10;$\lambda_u, \;  u \in \{1, \cdots, N_u\}$&#10;&#10;\end{document}"/>
  <p:tag name="IGUANATEXSIZE" val="28"/>
  <p:tag name="IGUANATEXCURSOR" val="18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070"/>
  <p:tag name="LATEXADDIN" val="\documentclass{article}&#10;\usepackage{amsmath}&#10;\usepackage{dsfont}&#10;\usepackage[scr=euler]{mathalfa}&#10;\usepackage{mathrsfs}&#10;\usepackage{bm}&#10;\pagestyle{empty}&#10;\begin{document}&#10;&#10;$\lambda_a, \;  a \in \{1, \cdots, N_a\}$&#10;&#10;\end{document}"/>
  <p:tag name="IGUANATEXSIZE" val="28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"/>
  <p:tag name="ORIGINALWIDTH" val="119"/>
  <p:tag name="LATEXADDIN" val="\documentclass{article}&#10;\usepackage{amsmath}&#10;\usepackage[scr=euler]{mathalfa}&#10;\usepackage{mathrsfs}&#10;\usepackage{bm}&#10;\pagestyle{empty}&#10;\begin{document}&#10;&#10;$\mu_{v}$&#10;&#10;&#10;\end{document}"/>
  <p:tag name="IGUANATEXSIZE" val="28"/>
  <p:tag name="IGUANATEXCURSOR" val="16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"/>
  <p:tag name="ORIGINALWIDTH" val="276"/>
  <p:tag name="LATEXADDIN" val="\documentclass{article}&#10;\usepackage{amsmath}&#10;\usepackage[scr=euler]{mathalfa}&#10;\usepackage{mathrsfs}&#10;\usepackage{bm}&#10;\pagestyle{empty}&#10;\begin{document}&#10;&#10;$0.9 \mu_v$&#10;&#10;&#10;\end{document}"/>
  <p:tag name="IGUANATEXSIZE" val="28"/>
  <p:tag name="IGUANATEXCURSOR" val="16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"/>
  <p:tag name="ORIGINALWIDTH" val="606"/>
  <p:tag name="LATEXADDIN" val="\documentclass{article}&#10;\usepackage{amsmath}&#10;\usepackage[scr=euler]{mathalfa}&#10;\usepackage{mathrsfs}&#10;\usepackage{bm}&#10;\pagestyle{empty}&#10;\begin{document}&#10;&#10;$n_v \in {0}\cup\mathcal{N}$&#10;&#10;&#10;\end{document}"/>
  <p:tag name="IGUANATEXSIZE" val="24"/>
  <p:tag name="IGUANATEXCURSOR" val="16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495"/>
  <p:tag name="LATEXADDIN" val="\documentclass{article}&#10;\usepackage{amsmath}&#10;\usepackage[scr=euler]{mathalfa}&#10;\usepackage{mathrsfs}&#10;\usepackage{bm}&#10;\pagestyle{empty}&#10;\begin{document}&#10;&#10;$b \in \{0,1\}$&#10;&#10;&#10;\end{document}"/>
  <p:tag name="IGUANATEXSIZE" val="28"/>
  <p:tag name="IGUANATEXCURSOR" val="15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433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5G DDoS Game Formulation</vt:lpstr>
      <vt:lpstr>System Architecture</vt:lpstr>
      <vt:lpstr>Nomal Users and Malicious users (attackers)</vt:lpstr>
      <vt:lpstr>Virtual Machine</vt:lpstr>
      <vt:lpstr>IDS</vt:lpstr>
      <vt:lpstr>Solution Concept: NBS (1)</vt:lpstr>
      <vt:lpstr>Solution Concept: NBS (2)</vt:lpstr>
      <vt:lpstr>Solution Concept: NBS (3)</vt:lpstr>
      <vt:lpstr>Solution Concept: NBS (4)</vt:lpstr>
      <vt:lpstr>Solution Concept: NBS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DDoS Game Formulation</dc:title>
  <dc:creator>綻綸 張</dc:creator>
  <cp:lastModifiedBy>綻綸 張</cp:lastModifiedBy>
  <cp:revision>20</cp:revision>
  <dcterms:created xsi:type="dcterms:W3CDTF">2020-10-14T03:16:51Z</dcterms:created>
  <dcterms:modified xsi:type="dcterms:W3CDTF">2020-10-14T15:09:15Z</dcterms:modified>
</cp:coreProperties>
</file>