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59" r:id="rId5"/>
    <p:sldId id="266" r:id="rId6"/>
    <p:sldId id="261" r:id="rId7"/>
    <p:sldId id="262" r:id="rId8"/>
    <p:sldId id="263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4221C-ACA6-E644-AAB7-81388696B3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EE6F1-8C2B-3940-B4FD-6CB7D0D7E0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6C30D-D7C6-C543-8184-CEB42BE92858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6791-4B24-044B-9BE1-527181CD6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02F65-CC6E-5E43-9708-CD72C2FD1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E87E-8AD7-3144-AFD1-1942B122480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9424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D528-5728-8F4F-A928-A9AA24FBF8FA}" type="datetimeFigureOut">
              <a:rPr lang="en-TW" smtClean="0"/>
              <a:t>2020/10/27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D971-E8E1-4741-BAD7-431213DC395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5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two benefits: No need for further assumptions on the E2E latency requirements. The utility of the service provider is continuous function in order to apply NBS. 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6881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7549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BED971-E8E1-4741-BAD7-431213DC3953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892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D1C8-21D6-FE45-9A48-1C540682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6A2C-A24B-074A-BEF6-3DF52AAB6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D03E-BFD4-0F4F-BA05-DA4196BE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B4CC-4BCC-F34B-8410-25B8688B597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1BF8-2DA7-D840-91F9-03C9C007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8CBD-81DD-ED42-BAC0-55E9DB5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722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DCAF-4C3D-3444-B405-8DF6B68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A7EB-5233-3746-B24C-C04C513C3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A040-35CB-F840-87AF-7D94657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B5E6-C7ED-C040-ACE5-064717DC8E6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3F5E-98FC-FC47-B9BD-1AB96F8D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4051-64A1-0943-A35E-3ADFD59E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21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EE7CB-1731-4F47-BCC1-5B6DCC3E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F0BE-F5BA-D34B-9F5E-EE0C9BD6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585C-D95D-3743-99A8-B8EF4D7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90-64FE-6048-9265-CAD88131DF86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93FA-9795-CE4D-BDBE-7737F313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46A1-A1A7-FF43-BF8F-17895A7B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333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DEB2-E205-934B-97B3-49B952F1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F663-9BD8-2D4B-95F0-9B93450D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EA18-0A00-5742-B4D1-01A187FA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7C77-E249-194A-927B-D6411ADDCC9A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6651-6968-3740-96B1-5D519C2B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50E6-BFD6-3E49-B337-B7F67D3D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9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24D-CA7D-C145-891D-B088287C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F93C-6C47-1641-B0DC-19E0B805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D2F-3FD9-8041-B81B-6303BE38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1EB5-376F-F74B-AB09-86279A411F1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ECE6-D4E7-E049-9D1A-0254F5B6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5B1C-4E43-3046-A16D-DC0C6871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31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DEE-F08B-F24D-8E24-478598A7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6DE0-55CB-CD4F-909E-F73B8E7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A62EC-E6B6-CD4C-B59C-EFB85337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2814D-9EF9-3B4E-937C-225F186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69BB-8E8C-1A40-BD18-429446596BC9}" type="datetime3">
              <a:rPr lang="en-US" smtClean="0"/>
              <a:t>27 October 2020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CB0F-D4E9-9841-A9D3-A4EEE90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7B28-EBB2-AD4D-BBE9-6735A336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29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30-A618-6546-8142-E2357435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329E9-AC4A-CE44-9F25-C3C373286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FDFDE-14B4-FF49-B19E-54296825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8E274-F57C-8E4B-963A-CB7BDB454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BC659-A219-0B4E-BF05-9CFA8434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934D-655F-9F40-B2EA-2DAFC0D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983F-DE15-314C-817E-8C7435EE9B5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35CF-0121-9B46-94A3-F5B26A3D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6397-2A60-6B4C-8644-62AA3CA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254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532-C2AB-5049-9F60-888D275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CDAB-8885-754C-8145-58CE8700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BA87-151A-D84D-AF1A-316E1C2608DF}" type="datetime3">
              <a:rPr lang="en-US" smtClean="0"/>
              <a:t>27 October 2020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5E4A-EE47-964D-B488-5D97A8DC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42B-B5D7-F74C-8EDC-265EFA37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9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7571-E668-0B4B-8BA1-AF2FA56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3A8F-D6A4-9949-ADA2-0FE3CA04EBC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3DE99-B32A-E540-A871-B1344E3A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36244-95CA-FD49-9C6F-2D25619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122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10D-5D8C-284C-812A-2D98B63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BF89-B092-E34D-A9A9-1C0F7AFC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28B9-8042-7D48-AABF-7F0AE9048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3D7D-14F5-3649-B532-22A900BF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B754-9884-0347-9F55-DC350FEC4679}" type="datetime3">
              <a:rPr lang="en-US" smtClean="0"/>
              <a:t>27 October 2020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AC55-3599-FD49-89EC-B8B6113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9AD1-AC0D-4140-934E-BD50C7BE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73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BEBE-B38C-6F47-A1BB-70D5E07B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DDE12-803E-FF4C-847B-175A94F17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A62FF-7454-E04F-99C9-4C951E290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725C-00A5-7944-A68A-F1CA794E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24CD-8FEF-F743-9A8A-34294258247E}" type="datetime3">
              <a:rPr lang="en-US" smtClean="0"/>
              <a:t>27 October 2020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0A5C-2000-8B4F-AA02-4E4F25E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C6785-4D63-FC47-902D-2B7C70B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07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1EFF0-F88A-BA42-8065-0E934F73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B4BB0-00C4-F64B-A804-55D75FE6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BC74-9884-9C46-96CF-CFFBB50D6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431F-E062-8641-9D39-7AE50D8A3B32}" type="datetime3">
              <a:rPr lang="en-US" smtClean="0"/>
              <a:t>27 October 2020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6B26-174E-B640-BBE5-BA29190AC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BB90-C2AF-AB42-9D38-77B07C91C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A428-4977-BE4D-9A22-DBBE914900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063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17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C8D-9B44-6842-A375-885848570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/>
              <a:t>5G DDoS Game Formulation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776B-D80B-1040-A9C7-330154014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/>
              <a:t>Zhan-Lun Chang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D56CA-7731-B548-815E-831EE2F1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0</a:t>
            </a:fld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EF4E-8DE0-354B-85E6-0028C6B4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E68E-76F9-5A43-8F54-1689FD0499A4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90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BF64-B76A-364C-811E-D2EAA35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8A2-7B6E-204A-B9F9-41009FF2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Disagreement utility for servicce provider</a:t>
            </a:r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r>
              <a:rPr lang="en-TW" b="1" dirty="0"/>
              <a:t>Model computation delay at the service provider as M/M/1 queue </a:t>
            </a:r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b="1" dirty="0"/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AD15A-F9E5-AC4E-8299-5F4ED36B18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89802" y="1825623"/>
            <a:ext cx="3115056" cy="435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0AE61-7DBB-9E44-9FA0-183A9EB766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70831" y="2548978"/>
            <a:ext cx="9985248" cy="580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E657C8-8B0C-724F-A39B-B0DF74B7CF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09400" y="3998998"/>
            <a:ext cx="8074597" cy="712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CEB594-37FD-DC47-B1F7-DA924EB43B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95332" y="4940027"/>
            <a:ext cx="9992564" cy="1265532"/>
          </a:xfrm>
          <a:prstGeom prst="rect">
            <a:avLst/>
          </a:prstGeom>
        </p:spPr>
      </p:pic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82B8650-BED3-D94C-AE41-0005123E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9</a:t>
            </a:fld>
            <a:endParaRPr lang="en-TW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9F60A9F-E268-1A40-AF11-C76509D3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30C1-1619-C04D-B8AD-4231F03BDD03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105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D016-9224-1C43-A7D6-145CB54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BDA578-7451-E040-A3D1-7D90938E8F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27961" y="1431653"/>
            <a:ext cx="6928917" cy="26627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015888-98BD-B743-BC5E-08188A9816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9719" y="4244231"/>
            <a:ext cx="9995002" cy="1975104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32B241-73A1-1448-996A-9E67F4D3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10</a:t>
            </a:fld>
            <a:endParaRPr lang="en-TW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844FCFB-BBC7-0449-9010-0EB9000B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CA2-FA47-3842-9530-3459265DA438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813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27E8-504D-C44A-AFAB-DB4080FB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1CC7-34FD-C644-A756-9C9B7E4F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 order to apply the NBS, the feasible region of the defined optimization problem must be </a:t>
            </a:r>
            <a:r>
              <a:rPr lang="en-TW" b="1" dirty="0"/>
              <a:t>convex</a:t>
            </a:r>
            <a:r>
              <a:rPr lang="en-TW" dirty="0"/>
              <a:t> and </a:t>
            </a:r>
            <a:r>
              <a:rPr lang="en-TW" b="1" dirty="0"/>
              <a:t>compact,  </a:t>
            </a:r>
            <a:r>
              <a:rPr lang="en-TW" dirty="0"/>
              <a:t>the foll</a:t>
            </a:r>
            <a:r>
              <a:rPr lang="en-US" dirty="0"/>
              <a:t>ow</a:t>
            </a:r>
            <a:r>
              <a:rPr lang="en-TW" dirty="0"/>
              <a:t>ing conditions are needed in the current setting.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BE744-DF01-A54B-B0DA-028E66AB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11</a:t>
            </a:fld>
            <a:endParaRPr lang="en-TW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4CD577-BF63-D645-AB3D-6744ACD756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9808" y="3364868"/>
            <a:ext cx="10082783" cy="2606652"/>
          </a:xfrm>
          <a:prstGeom prst="rect">
            <a:avLst/>
          </a:prstGeom>
        </p:spPr>
      </p:pic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2979B4D8-CE58-234D-AD3F-5821215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4BE6-F09B-0B4E-BCD4-D956919685F3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24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0D9-6401-8D4F-B7B5-3F9EDB2C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FC25-8000-FA4E-8DF9-B41F3216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base station and thus one MEC operator which has     virtual machines (VMs).</a:t>
            </a:r>
          </a:p>
          <a:p>
            <a:pPr lvl="1"/>
            <a:r>
              <a:rPr lang="en-US" b="1" dirty="0"/>
              <a:t>Homogeneous</a:t>
            </a:r>
            <a:r>
              <a:rPr lang="en-US" dirty="0"/>
              <a:t> and thus the price of each VM is the same. </a:t>
            </a:r>
          </a:p>
          <a:p>
            <a:pPr lvl="1"/>
            <a:r>
              <a:rPr lang="en-US" dirty="0"/>
              <a:t>Each VM provides the same service rate </a:t>
            </a:r>
          </a:p>
          <a:p>
            <a:r>
              <a:rPr lang="en-US" dirty="0"/>
              <a:t>A finite number of users and attackers</a:t>
            </a:r>
          </a:p>
          <a:p>
            <a:r>
              <a:rPr lang="en-US" dirty="0"/>
              <a:t>One service provider (SP)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CAFF-2E13-A14C-8CEF-5D4C7E02E4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32901" y="1917700"/>
            <a:ext cx="253187" cy="2474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4340-C1E3-4848-85D9-79887D9A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1</a:t>
            </a:fld>
            <a:endParaRPr lang="en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07F6D-059F-CD47-8192-528B93A298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29402" y="3175000"/>
            <a:ext cx="338531" cy="2304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0A45-9943-4E43-9E9A-32F35FB9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BA16-4751-C740-85BE-F59F6F6330DF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43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5518-D5D4-CB47-A79D-E378092E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Nomal users and malicious users (attackers)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3611-259A-7F44-B1B8-820D5C21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Attackers are not players in current formulation.</a:t>
            </a:r>
          </a:p>
          <a:p>
            <a:r>
              <a:rPr lang="en-US" dirty="0"/>
              <a:t>Since attackers are not players, we assume that the attack is executed by issuing requests to connect with the base station.</a:t>
            </a:r>
          </a:p>
          <a:p>
            <a:r>
              <a:rPr lang="en-US" dirty="0"/>
              <a:t>Number of users =       , number of attackers = </a:t>
            </a:r>
          </a:p>
          <a:p>
            <a:r>
              <a:rPr lang="en-US" dirty="0"/>
              <a:t>Each attacker and normal user has different task arrival rate.</a:t>
            </a:r>
          </a:p>
          <a:p>
            <a:pPr lvl="1"/>
            <a:r>
              <a:rPr lang="en-US" dirty="0"/>
              <a:t>Arrival rate of users= </a:t>
            </a:r>
          </a:p>
          <a:p>
            <a:pPr lvl="1"/>
            <a:r>
              <a:rPr lang="en-US" dirty="0"/>
              <a:t>Arrival rate of attackers =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B39D6-93DF-7F4D-A3AA-2A01E1DD4F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86200" y="3331870"/>
            <a:ext cx="426720" cy="29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AC90-68B8-8E40-B433-FD3379E395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79082" y="3331870"/>
            <a:ext cx="412496" cy="29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10C12-D5DB-BB42-A616-0E3C2BEBB2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330700" y="4229246"/>
            <a:ext cx="3086608" cy="35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396639-DE36-5B4F-ABAE-FC7E2F6EB4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17874" y="4643728"/>
            <a:ext cx="3043936" cy="35560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7AFECF1-1227-A249-BDB1-3E4A9757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2</a:t>
            </a:fld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95B9-4D2B-2846-9044-4E539C4A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0548-C957-E244-AB22-F0BFDAB02DDD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24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848-66EF-9D46-8013-CD81F32A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IPS</a:t>
            </a:r>
            <a:r>
              <a:rPr lang="zh-TW" altLang="en-US" dirty="0"/>
              <a:t> </a:t>
            </a:r>
            <a:r>
              <a:rPr lang="en-US" altLang="zh-TW" dirty="0"/>
              <a:t>(Intrusion Prevention System)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EC678-B561-D645-ACE7-06D979C2C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b="1" dirty="0"/>
                  <a:t>All</a:t>
                </a:r>
                <a:r>
                  <a:rPr lang="en-TW" dirty="0"/>
                  <a:t> traffic must go through the IPS </a:t>
                </a:r>
              </a:p>
              <a:p>
                <a:r>
                  <a:rPr lang="en-TW" dirty="0"/>
                  <a:t>In this stage, the noraml traffic will alway</a:t>
                </a:r>
                <a:r>
                  <a:rPr lang="en-US" dirty="0"/>
                  <a:t>s</a:t>
                </a:r>
                <a:r>
                  <a:rPr lang="en-TW" dirty="0"/>
                  <a:t> be classified as normal traffic but not all malicous traffic will be classified as malicous.</a:t>
                </a:r>
              </a:p>
              <a:p>
                <a:r>
                  <a:rPr lang="en-US" dirty="0"/>
                  <a:t>T</a:t>
                </a:r>
                <a:r>
                  <a:rPr lang="en-TW" dirty="0"/>
                  <a:t>he abilitiy of IPS to correctly discern the malicous traffic is related to the amount of resources devoted to the IPS.</a:t>
                </a:r>
              </a:p>
              <a:p>
                <a:r>
                  <a:rPr lang="en-TW" dirty="0"/>
                  <a:t>Monetary cost assoicated with the IPS = (number of VMs devoted to the IPS)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TW" dirty="0"/>
                  <a:t> (the unit price of each VM)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EC678-B561-D645-ACE7-06D979C2C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17D8-BA88-1E49-826C-F4D1FA93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3</a:t>
            </a:fld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2E02-F7A1-2C47-BF44-21292D4E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B7E2-FDF2-BF41-8204-C5B574D12750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52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36C2-F82E-3241-A80D-B070097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IPS Flow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F9CC8-F46C-7C47-B26C-C25222E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4</a:t>
            </a:fld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31E16-C58F-4D49-BDCC-5911CDFC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D66E-D741-D04C-AC1A-5105B6D9DC8D}" type="datetime3">
              <a:rPr lang="en-US" smtClean="0"/>
              <a:t>27 October 2020</a:t>
            </a:fld>
            <a:endParaRPr lang="en-TW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B1BF58-6345-4444-A242-30D039CF1CBE}"/>
              </a:ext>
            </a:extLst>
          </p:cNvPr>
          <p:cNvGrpSpPr/>
          <p:nvPr/>
        </p:nvGrpSpPr>
        <p:grpSpPr>
          <a:xfrm>
            <a:off x="1862820" y="1690688"/>
            <a:ext cx="8119380" cy="3903095"/>
            <a:chOff x="1120778" y="1826419"/>
            <a:chExt cx="8119380" cy="39030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6B31BE-202F-074B-AD40-A1491A3FDC47}"/>
                </a:ext>
              </a:extLst>
            </p:cNvPr>
            <p:cNvSpPr/>
            <p:nvPr/>
          </p:nvSpPr>
          <p:spPr>
            <a:xfrm>
              <a:off x="3906158" y="2728119"/>
              <a:ext cx="5334000" cy="300139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4538AA-EB2F-EA44-AB97-C824CED4BF73}"/>
                </a:ext>
              </a:extLst>
            </p:cNvPr>
            <p:cNvSpPr/>
            <p:nvPr/>
          </p:nvSpPr>
          <p:spPr>
            <a:xfrm rot="16200000">
              <a:off x="6236608" y="1166019"/>
              <a:ext cx="685800" cy="443230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7E89E0-6763-FA44-BE00-DFBF0D0FD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60" y="1826419"/>
              <a:ext cx="0" cy="1212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572975-786A-4F4D-ACE8-B38DD49277E8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60" y="1826419"/>
              <a:ext cx="0" cy="12128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82BFA1-6579-DC4B-B55E-AB64CA65389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360" y="1826419"/>
              <a:ext cx="0" cy="1212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4168EF1-9B15-2540-9A13-CF8BCD969527}"/>
                </a:ext>
              </a:extLst>
            </p:cNvPr>
            <p:cNvCxnSpPr>
              <a:cxnSpLocks/>
            </p:cNvCxnSpPr>
            <p:nvPr/>
          </p:nvCxnSpPr>
          <p:spPr>
            <a:xfrm>
              <a:off x="6039760" y="1826419"/>
              <a:ext cx="0" cy="12128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3B5A59-F6F0-DF46-A02D-1F7D7630DB2C}"/>
                </a:ext>
              </a:extLst>
            </p:cNvPr>
            <p:cNvCxnSpPr>
              <a:cxnSpLocks/>
            </p:cNvCxnSpPr>
            <p:nvPr/>
          </p:nvCxnSpPr>
          <p:spPr>
            <a:xfrm>
              <a:off x="6585860" y="1826419"/>
              <a:ext cx="0" cy="1212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BF5A09-505B-C14B-A6F6-8F7B863055F9}"/>
                </a:ext>
              </a:extLst>
            </p:cNvPr>
            <p:cNvCxnSpPr>
              <a:cxnSpLocks/>
            </p:cNvCxnSpPr>
            <p:nvPr/>
          </p:nvCxnSpPr>
          <p:spPr>
            <a:xfrm>
              <a:off x="7144660" y="1826419"/>
              <a:ext cx="0" cy="12128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69DB06-AA5A-894B-97D0-C24B7BDE3865}"/>
                </a:ext>
              </a:extLst>
            </p:cNvPr>
            <p:cNvCxnSpPr>
              <a:cxnSpLocks/>
            </p:cNvCxnSpPr>
            <p:nvPr/>
          </p:nvCxnSpPr>
          <p:spPr>
            <a:xfrm>
              <a:off x="7634518" y="1826419"/>
              <a:ext cx="0" cy="1212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147BD9-B1FD-E44A-A43D-E7B878A55A55}"/>
                </a:ext>
              </a:extLst>
            </p:cNvPr>
            <p:cNvCxnSpPr>
              <a:cxnSpLocks/>
            </p:cNvCxnSpPr>
            <p:nvPr/>
          </p:nvCxnSpPr>
          <p:spPr>
            <a:xfrm>
              <a:off x="8091718" y="1829821"/>
              <a:ext cx="0" cy="12128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A6386E-3BCD-AC43-8E3C-75596DD445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32" y="1826419"/>
              <a:ext cx="0" cy="1212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34C840-0A45-DB46-B034-280EA16B4DE3}"/>
                </a:ext>
              </a:extLst>
            </p:cNvPr>
            <p:cNvCxnSpPr>
              <a:cxnSpLocks/>
            </p:cNvCxnSpPr>
            <p:nvPr/>
          </p:nvCxnSpPr>
          <p:spPr>
            <a:xfrm>
              <a:off x="1120778" y="3205730"/>
              <a:ext cx="65178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35BC8-ACD4-5A4F-A928-54B4F8C6895D}"/>
                </a:ext>
              </a:extLst>
            </p:cNvPr>
            <p:cNvSpPr txBox="1"/>
            <p:nvPr/>
          </p:nvSpPr>
          <p:spPr>
            <a:xfrm>
              <a:off x="5506360" y="3183504"/>
              <a:ext cx="3517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400" dirty="0"/>
                <a:t>IPS (run in many VMs)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76429B-8379-A440-ADD3-62F67FC0834D}"/>
                </a:ext>
              </a:extLst>
            </p:cNvPr>
            <p:cNvSpPr txBox="1"/>
            <p:nvPr/>
          </p:nvSpPr>
          <p:spPr>
            <a:xfrm>
              <a:off x="1848762" y="3039268"/>
              <a:ext cx="1698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>
                  <a:solidFill>
                    <a:srgbClr val="FF0000"/>
                  </a:solidFill>
                </a:rPr>
                <a:t>Malicious traffic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9A7CA7C-F80D-5A41-A491-6AF06D8F4E2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778" y="3706865"/>
              <a:ext cx="6517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148843-7CDD-DF4B-AE05-97E2A679319C}"/>
                </a:ext>
              </a:extLst>
            </p:cNvPr>
            <p:cNvSpPr txBox="1"/>
            <p:nvPr/>
          </p:nvSpPr>
          <p:spPr>
            <a:xfrm>
              <a:off x="1848762" y="3540403"/>
              <a:ext cx="1698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Normal traffic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AB5311-C46E-414F-87C9-621E0A436E24}"/>
                </a:ext>
              </a:extLst>
            </p:cNvPr>
            <p:cNvSpPr/>
            <p:nvPr/>
          </p:nvSpPr>
          <p:spPr>
            <a:xfrm>
              <a:off x="4254501" y="4331948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78FE05A-2F2D-E24F-8F50-272E6925F698}"/>
                </a:ext>
              </a:extLst>
            </p:cNvPr>
            <p:cNvSpPr/>
            <p:nvPr/>
          </p:nvSpPr>
          <p:spPr>
            <a:xfrm>
              <a:off x="4896760" y="4331947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E985ED-5512-8E49-B646-D867FAF8F84E}"/>
                </a:ext>
              </a:extLst>
            </p:cNvPr>
            <p:cNvSpPr txBox="1"/>
            <p:nvPr/>
          </p:nvSpPr>
          <p:spPr>
            <a:xfrm>
              <a:off x="4205518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2C1824-5A5E-1F4B-81CF-EB7B928955A9}"/>
                </a:ext>
              </a:extLst>
            </p:cNvPr>
            <p:cNvSpPr txBox="1"/>
            <p:nvPr/>
          </p:nvSpPr>
          <p:spPr>
            <a:xfrm>
              <a:off x="4847773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33136C-E2E4-0043-AB53-2A1AAE605729}"/>
                </a:ext>
              </a:extLst>
            </p:cNvPr>
            <p:cNvSpPr/>
            <p:nvPr/>
          </p:nvSpPr>
          <p:spPr>
            <a:xfrm>
              <a:off x="5525410" y="4331948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3E7795-12CE-2942-A0DA-ACD2C0E84F6A}"/>
                </a:ext>
              </a:extLst>
            </p:cNvPr>
            <p:cNvSpPr/>
            <p:nvPr/>
          </p:nvSpPr>
          <p:spPr>
            <a:xfrm>
              <a:off x="6167669" y="4331947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44D101-8AED-EC41-945F-B3A611F26C20}"/>
                </a:ext>
              </a:extLst>
            </p:cNvPr>
            <p:cNvSpPr txBox="1"/>
            <p:nvPr/>
          </p:nvSpPr>
          <p:spPr>
            <a:xfrm>
              <a:off x="5476427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39C5F0-73F4-DF42-8974-BD5092995DE2}"/>
                </a:ext>
              </a:extLst>
            </p:cNvPr>
            <p:cNvSpPr txBox="1"/>
            <p:nvPr/>
          </p:nvSpPr>
          <p:spPr>
            <a:xfrm>
              <a:off x="6118682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11DD985-5C4C-184A-9FE9-B77842AEC5E1}"/>
                </a:ext>
              </a:extLst>
            </p:cNvPr>
            <p:cNvSpPr/>
            <p:nvPr/>
          </p:nvSpPr>
          <p:spPr>
            <a:xfrm>
              <a:off x="6740980" y="4331948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DA46405-25B4-7149-941D-1BD079A8CBF0}"/>
                </a:ext>
              </a:extLst>
            </p:cNvPr>
            <p:cNvSpPr/>
            <p:nvPr/>
          </p:nvSpPr>
          <p:spPr>
            <a:xfrm>
              <a:off x="7383239" y="4331947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1A581-B27B-0B4A-A1C0-3F99DF1B17CB}"/>
                </a:ext>
              </a:extLst>
            </p:cNvPr>
            <p:cNvSpPr txBox="1"/>
            <p:nvPr/>
          </p:nvSpPr>
          <p:spPr>
            <a:xfrm>
              <a:off x="6691997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F10829A-1F12-D44C-A372-8678AA340065}"/>
                </a:ext>
              </a:extLst>
            </p:cNvPr>
            <p:cNvSpPr txBox="1"/>
            <p:nvPr/>
          </p:nvSpPr>
          <p:spPr>
            <a:xfrm>
              <a:off x="7334252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73ED8D-56FC-5043-B9B3-7421D346E99D}"/>
                </a:ext>
              </a:extLst>
            </p:cNvPr>
            <p:cNvSpPr/>
            <p:nvPr/>
          </p:nvSpPr>
          <p:spPr>
            <a:xfrm>
              <a:off x="8011889" y="4331948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CA7C64-0381-754D-862A-EEBDFDB475C5}"/>
                </a:ext>
              </a:extLst>
            </p:cNvPr>
            <p:cNvSpPr/>
            <p:nvPr/>
          </p:nvSpPr>
          <p:spPr>
            <a:xfrm>
              <a:off x="8654148" y="4331947"/>
              <a:ext cx="391886" cy="1077685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A26480-69E6-8646-BA7C-BA76A35EDBD1}"/>
                </a:ext>
              </a:extLst>
            </p:cNvPr>
            <p:cNvSpPr txBox="1"/>
            <p:nvPr/>
          </p:nvSpPr>
          <p:spPr>
            <a:xfrm>
              <a:off x="7962906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4C91DE-8387-144A-82BA-4E062C0C8529}"/>
                </a:ext>
              </a:extLst>
            </p:cNvPr>
            <p:cNvSpPr txBox="1"/>
            <p:nvPr/>
          </p:nvSpPr>
          <p:spPr>
            <a:xfrm>
              <a:off x="8605161" y="4676537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VM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14EA81-A3CC-7D4B-88A6-34653E85BE75}"/>
                </a:ext>
              </a:extLst>
            </p:cNvPr>
            <p:cNvCxnSpPr/>
            <p:nvPr/>
          </p:nvCxnSpPr>
          <p:spPr>
            <a:xfrm>
              <a:off x="6585860" y="382031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5CCCA1-9AA1-2744-8627-53C71D40D700}"/>
                </a:ext>
              </a:extLst>
            </p:cNvPr>
            <p:cNvCxnSpPr>
              <a:cxnSpLocks/>
            </p:cNvCxnSpPr>
            <p:nvPr/>
          </p:nvCxnSpPr>
          <p:spPr>
            <a:xfrm>
              <a:off x="4439558" y="4125119"/>
              <a:ext cx="43561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9D8BBA-3A85-AA4C-861D-96109228444D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4439558" y="4125119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DC52146-6B96-3544-A89D-1E62971CDB79}"/>
                </a:ext>
              </a:extLst>
            </p:cNvPr>
            <p:cNvCxnSpPr/>
            <p:nvPr/>
          </p:nvCxnSpPr>
          <p:spPr>
            <a:xfrm>
              <a:off x="5069571" y="4125119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9F5BCFA-59C7-A14D-B32D-EA526C9AF247}"/>
                </a:ext>
              </a:extLst>
            </p:cNvPr>
            <p:cNvCxnSpPr>
              <a:cxnSpLocks/>
            </p:cNvCxnSpPr>
            <p:nvPr/>
          </p:nvCxnSpPr>
          <p:spPr>
            <a:xfrm>
              <a:off x="5721355" y="4125829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A3D8B30-CF10-834C-BA51-08EB7FD4F40D}"/>
                </a:ext>
              </a:extLst>
            </p:cNvPr>
            <p:cNvCxnSpPr/>
            <p:nvPr/>
          </p:nvCxnSpPr>
          <p:spPr>
            <a:xfrm>
              <a:off x="6354084" y="4125117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0D346E-F093-0044-9523-70FA4A3FD1D7}"/>
                </a:ext>
              </a:extLst>
            </p:cNvPr>
            <p:cNvCxnSpPr/>
            <p:nvPr/>
          </p:nvCxnSpPr>
          <p:spPr>
            <a:xfrm>
              <a:off x="6940553" y="4125117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0E9F985-2A2F-BA4D-BADB-CB88E15A1CB0}"/>
                </a:ext>
              </a:extLst>
            </p:cNvPr>
            <p:cNvCxnSpPr>
              <a:cxnSpLocks/>
            </p:cNvCxnSpPr>
            <p:nvPr/>
          </p:nvCxnSpPr>
          <p:spPr>
            <a:xfrm>
              <a:off x="7581451" y="4125827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38CEC89-0D1C-EB42-981F-9BC9D6446081}"/>
                </a:ext>
              </a:extLst>
            </p:cNvPr>
            <p:cNvCxnSpPr/>
            <p:nvPr/>
          </p:nvCxnSpPr>
          <p:spPr>
            <a:xfrm>
              <a:off x="8163381" y="4125117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365066F-548B-5148-84D2-F75652E885B9}"/>
                </a:ext>
              </a:extLst>
            </p:cNvPr>
            <p:cNvCxnSpPr/>
            <p:nvPr/>
          </p:nvCxnSpPr>
          <p:spPr>
            <a:xfrm>
              <a:off x="8793394" y="4125117"/>
              <a:ext cx="10886" cy="2068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752F37F-4EDE-A14A-8A21-459B91B2B37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778" y="4106913"/>
              <a:ext cx="651783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23EDDD-6C9E-7147-8FB4-583A05E205D4}"/>
                </a:ext>
              </a:extLst>
            </p:cNvPr>
            <p:cNvSpPr txBox="1"/>
            <p:nvPr/>
          </p:nvSpPr>
          <p:spPr>
            <a:xfrm>
              <a:off x="1848762" y="3940451"/>
              <a:ext cx="1698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>
                  <a:solidFill>
                    <a:srgbClr val="C00000"/>
                  </a:solidFill>
                </a:rPr>
                <a:t>Traffic out of IPS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8DD669C-8A53-3749-8757-5E01991EF854}"/>
                </a:ext>
              </a:extLst>
            </p:cNvPr>
            <p:cNvSpPr/>
            <p:nvPr/>
          </p:nvSpPr>
          <p:spPr>
            <a:xfrm>
              <a:off x="1120778" y="4440805"/>
              <a:ext cx="651783" cy="23573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33D6FE-5859-3548-8142-F1E429AC9285}"/>
                </a:ext>
              </a:extLst>
            </p:cNvPr>
            <p:cNvSpPr txBox="1"/>
            <p:nvPr/>
          </p:nvSpPr>
          <p:spPr>
            <a:xfrm>
              <a:off x="1848762" y="4371636"/>
              <a:ext cx="199389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TW" b="1" dirty="0">
                  <a:solidFill>
                    <a:schemeClr val="accent3"/>
                  </a:solidFill>
                </a:rPr>
                <a:t>All VMs bought by service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2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8D60-1504-A94A-BCC6-D36EFAF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5C04-5EFD-DE48-8877-3395C63B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Players</a:t>
            </a:r>
            <a:r>
              <a:rPr lang="en-US" dirty="0"/>
              <a:t>: the MEC operator and the service provider (SP)</a:t>
            </a:r>
          </a:p>
          <a:p>
            <a:r>
              <a:rPr lang="en-US" b="1" dirty="0"/>
              <a:t>Bargaining decision variables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Disagreement point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MEC operator: 0 </a:t>
            </a:r>
          </a:p>
          <a:p>
            <a:pPr lvl="1"/>
            <a:r>
              <a:rPr lang="en-US" dirty="0"/>
              <a:t>For the service provider: When the all tasks are served by the cloud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D9160-A993-764D-B1F6-5562B87B53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3963" y="2993744"/>
            <a:ext cx="9991789" cy="1628328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C83B029-4404-334E-BA39-A6D679CD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5</a:t>
            </a:fld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E544-9EC3-1841-97D9-D68E92B5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9C3E-18A2-B74F-8C11-E270266E4D51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382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3B41-AFB0-FF4D-A9FC-2CD284D5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D7F1-4317-174C-AD49-25ECD5F6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/>
              <a:t>Utility of the MEC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88CD6-9562-7941-BB8D-22140B548D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2115" y="1870077"/>
            <a:ext cx="5052364" cy="366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44BA5-735E-8245-B6AF-E58F254A1E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9732" y="2692289"/>
            <a:ext cx="9992563" cy="2401824"/>
          </a:xfrm>
          <a:prstGeom prst="rect">
            <a:avLst/>
          </a:prstGeom>
        </p:spPr>
      </p:pic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47968E7-3C10-A24E-8263-400C6E1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6</a:t>
            </a:fld>
            <a:endParaRPr lang="en-TW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42FF951-9723-C845-81A8-066DABF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9640-F068-1045-BD2B-1AA46F3D3CD1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87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480-B0E3-E94C-B21D-B10051C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6E9D-9C4A-F548-B0CF-80B00DB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Utility of the service provider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64127A-017F-8040-8BE0-48E4148AAB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4499" y="2459092"/>
            <a:ext cx="7663282" cy="6920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DEC529-2359-224A-8742-5D16B08FCB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57316" y="3306192"/>
            <a:ext cx="9992563" cy="2850489"/>
          </a:xfrm>
          <a:prstGeom prst="rect">
            <a:avLst/>
          </a:prstGeom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9BDF308-D508-B74F-B471-7FD64A7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7</a:t>
            </a:fld>
            <a:endParaRPr lang="en-TW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F9540A07-A0AE-EE40-8F4F-4073CC1C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11BF-144C-DD43-9AC2-CA227C05A5E7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09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5B5E-5A21-114F-A53C-FD0F084C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Solution Concept: NBS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6544-E967-AE4D-ABEF-93D70F30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b="1" dirty="0"/>
              <a:t>Satisfaction of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4502B-6723-A049-8705-E213C2FB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A428-4977-BE4D-9A22-DBBE914900FE}" type="slidenum">
              <a:rPr lang="en-TW" smtClean="0"/>
              <a:t>8</a:t>
            </a:fld>
            <a:endParaRPr lang="en-TW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105E8D-DF3B-904E-9194-19FCB735F0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1938" y="2374895"/>
            <a:ext cx="9800338" cy="12744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63373A4-1D81-C545-909C-99C8CF93EC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938" y="3851876"/>
            <a:ext cx="10016948" cy="2275028"/>
          </a:xfrm>
          <a:prstGeom prst="rect">
            <a:avLst/>
          </a:prstGeom>
        </p:spPr>
      </p:pic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3A85CC99-B13E-554D-B580-6C1DB52F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EBEF-BE29-1942-8F87-62CF808C3953}" type="datetime3">
              <a:rPr lang="en-US" smtClean="0"/>
              <a:t>27 October 2020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7543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89"/>
  <p:tag name="LATEXADDIN" val="\documentclass{article}&#10;\usepackage{amsmath}&#10;\usepackage[scr=euler]{mathalfa}&#10;\usepackage{mathrsfs}&#10;\usepackage{bm}&#10;\pagestyle{empty}&#10;\begin{document}&#10;&#10;$V$&#10;&#10;&#10;\end{document}"/>
  <p:tag name="IGUANATEXSIZE" val="28"/>
  <p:tag name="IGUANATEXCURSOR" val="155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"/>
  <p:tag name="ORIGINALWIDTH" val="2901"/>
  <p:tag name="LATEXADDIN" val="\documentclass{article}&#10;\usepackage{amsmath}&#10;\usepackage{dsfont}&#10;\usepackage[scr=euler]{mathalfa}&#10;\usepackage{mathrsfs}&#10;\usepackage{bm}&#10;\pagestyle{empty}&#10;\begin{document}&#10;&#10;\begin{align*}&#10;U_{sp}(n_s, n_p) &amp;= \sum_u P_{sp}\cdot B_u\big(l_u(n_s, n_p)\big) - P_v \cdot (n_s + n_p) &#10;\end{align*}&#10;&#10;\end{document}"/>
  <p:tag name="IGUANATEXSIZE" val="26"/>
  <p:tag name="IGUANATEXCURSOR" val="258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9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P_{sp}$ is the price of the service provider, charging each user.&#10;\item $B_u\big(l_u(n_s,n_p)\big)$ is the satisfaction of user $u$ (The definition is on next page).&#10;\item $l_u(n_s,n_p)$ is the experienced E2E latency for user $u$ when the number of SP’s VMs devoted to the application and to the IPS is $n_s$, and $n_p$ respectively.&#10;\item $P_v \cdot (n_s + n_p)$ is the payment to the MEC operator.&#10;\end{itemize}&#10;&#10;\end{document}"/>
  <p:tag name="IGUANATEXSIZE" val="24"/>
  <p:tag name="IGUANATEXCURSOR" val="34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"/>
  <p:tag name="ORIGINALWIDTH" val="3445"/>
  <p:tag name="LATEXADDIN" val="\documentclass{article}&#10;\usepackage{amsmath}&#10;\usepackage{dsfont}&#10;\usepackage[scr=euler]{mathalfa}&#10;\usepackage{mathrsfs}&#10;\usepackage{bm}&#10;\pagestyle{empty}&#10;\begin{document}&#10;&#10;\begin{equation} &#10;  B_u\big(l_u(n_s,n_p)\big) = &#10;  \begin{cases} \nonumber&#10;  1 - \frac{1}{1+e^{-k_u^b\cdot\big(l_u(n_s,n_p) - l_u^q\big)}} &amp; \text{if} \quad l_u(n_s,n_p) \leq l_u^q\\&#10;  0 &amp; \text{otherwise}&#10;  \end{cases}&#10;  \end{equation}&#10;&#10;\end{document}"/>
  <p:tag name="IGUANATEXSIZE" val="28"/>
  <p:tag name="IGUANATEXCURSOR" val="30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3"/>
  <p:tag name="ORIGINALWIDTH" val="4108"/>
  <p:tag name="LATEXADDIN" val="\documentclass{article}&#10;\usepackage{amsmath}&#10;\usepackage{dsfont}&#10;\usepackage[scr=euler]{mathalfa}&#10;\usepackage{mathrsfs}&#10;\usepackage{bm}&#10;\pagestyle{empty}&#10;\begin{document}&#10;&#10;\begin{itemize}&#10;\item $k_u^b$ is the sensitivity of user $u$ to the experienced E2E latency.&#10;\item $l_u(n_s,n_p)$ is the experienced E2E latency of user $u$ when the number of SP’s VMs denoted to the application and to the IPS is $n_s$, and $n_p$ respectively.&#10;\item $l_u^q$ is the E2E latency requirement of user $u$.&#10;\end{itemize}&#10;&#10;\end{document}"/>
  <p:tag name="IGUANATEXSIZE" val="24"/>
  <p:tag name="IGUANATEXCURSOR" val="49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1095"/>
  <p:tag name="LATEXADDIN" val="\documentclass{article}&#10;\usepackage{amsmath}&#10;\usepackage{dsfont}&#10;\usepackage[scr=euler]{mathalfa}&#10;\usepackage{mathrsfs}&#10;\usepackage{bm}&#10;\pagestyle{empty}&#10;\begin{document}&#10;&#10;$U_{sp}^d = \sum_u P_{sp}B_u(l_u^c)$&#10;&#10;\end{document}"/>
  <p:tag name="IGUANATEXSIZE" val="28"/>
  <p:tag name="IGUANATEXCURSOR" val="20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"/>
  <p:tag name="ORIGINALWIDTH" val="4095"/>
  <p:tag name="LATEXADDIN" val="\documentclass{article}&#10;\usepackage{amsmath}&#10;\usepackage{dsfont}&#10;\usepackage[scr=euler]{mathalfa}&#10;\usepackage{mathrsfs}&#10;\usepackage{bm}&#10;\pagestyle{empty}&#10;\begin{document}&#10;&#10;\begin{itemize}&#10;\item $l_u^c$ is the E2E latency experienced of user $u$ when the tasks are served at the cloud.&#10;\end{itemize}&#10;&#10;\end{document}"/>
  <p:tag name="IGUANATEXSIZE" val="24"/>
  <p:tag name="IGUANATEXCURSOR" val="21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"/>
  <p:tag name="ORIGINALWIDTH" val="2832"/>
  <p:tag name="LATEXADDIN" val="\documentclass{article}&#10;\usepackage{amsmath}&#10;\usepackage{dsfont}&#10;\usepackage[scr=euler]{mathalfa}&#10;\usepackage{mathrsfs}&#10;\usepackage{bm}&#10;\pagestyle{empty}&#10;\begin{document}&#10;&#10;$l_u(n_s, n_p) = \Big(n_s\mu_v - \sum_u\lambda_u - \sum_a\lambda_a\big(1-I(n_p)\big)\Big)^{-1}$&#10;&#10;\end{document}"/>
  <p:tag name="IGUANATEXSIZE" val="28"/>
  <p:tag name="IGUANATEXCURSOR" val="25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9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I(n_p) \in [0,1]$ is the ratio of dropped malicious traffic to all malicious traffic when the number of SP’s VMs devoted to the IPS is $n_p$&#10;\item $\mu_v$ is the service rate of each SP’s VM&#10;\end{itemize}&#10;&#10;\end{document}"/>
  <p:tag name="IGUANATEXSIZE" val="24"/>
  <p:tag name="IGUANATEXCURSOR" val="38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8"/>
  <p:tag name="ORIGINALWIDTH" val="2623"/>
  <p:tag name="LATEXADDIN" val="\documentclass{article}&#10;\usepackage{amsmath}&#10;\usepackage{dsfont}&#10;\usepackage[scr=euler]{mathalfa}&#10;\usepackage{mathrsfs}&#10;\usepackage{bm}&#10;\usepackage{optidef}&#10;\pagestyle{empty}&#10;\begin{document}&#10;&#10;\begin{maxi*}[2]&#10;  {(n_s,n_p)}&#10;  {U_m(n_s,n_p) \cdot \big(U_{sp}(n_s,n_p) - U_{sp}^d\big)}&#10;  {}&#10;  {}&#10;  \addConstraint{\big(U_m(n_s,n_p), U_{sp}(n_s,n_p)\big) \geq (0,U_{sp}^d)}&#10;  \addConstraint{n_s + n_p \leq V}&#10;  \addConstraint{\sum_u\lambda_u + \sum_a\lambda_a\big(1-I(n_p)\big) \leq n_s\mu_v}&#10;\end{maxi*}&#10;&#10;\end{document}"/>
  <p:tag name="IGUANATEXSIZE" val="26"/>
  <p:tag name="IGUANATEXCURSOR" val="34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0"/>
  <p:tag name="ORIGINALWIDTH" val="4099"/>
  <p:tag name="LATEXADDIN" val="\documentclass{article}&#10;\usepackage{amsmath}&#10;\usepackage{dsfont}&#10;\usepackage[scr=euler]{mathalfa}&#10;\usepackage{mathrsfs}&#10;\usepackage{bm}&#10;\pagestyle{empty}&#10;\begin{document}&#10;&#10;\begin{itemize}&#10;\item $n_s +n_p \leq V$ entails that the sold number of VMs does not exceed the total number of VMs owned by the MEC operator.&#10;\item $\sum_u\lambda_u + \sum_a\lambda_a\big(1-I(n_p)\big) \leq n_s\mu_v$ requires that the average arrival rate of all traffic out of the IPS into all of the SP’s VM must be smaller than the aggregate service rate.&#10;\end{itemize}&#10;\end{document}"/>
  <p:tag name="IGUANATEXSIZE" val="24"/>
  <p:tag name="IGUANATEXCURSOR" val="314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"/>
  <p:tag name="ORIGINALWIDTH" val="119"/>
  <p:tag name="LATEXADDIN" val="\documentclass{article}&#10;\usepackage{amsmath}&#10;\usepackage[scr=euler]{mathalfa}&#10;\usepackage{mathrsfs}&#10;\usepackage{bm}&#10;\pagestyle{empty}&#10;\begin{document}&#10;&#10;$\mu_{v}$&#10;&#10;&#10;\end{document}"/>
  <p:tag name="IGUANATEXSIZE" val="28"/>
  <p:tag name="IGUANATEXCURSOR" val="16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9"/>
  <p:tag name="ORIGINALWIDTH" val="4135"/>
  <p:tag name="LATEXADDIN" val="\documentclass{article}&#10;\usepackage{amsmath}&#10;\usepackage{dsfont}&#10;\usepackage[scr=euler]{mathalfa}&#10;\usepackage{mathrsfs}&#10;\usepackage{bm}&#10;\pagestyle{empty}&#10;\begin{document}&#10;&#10;\begin{enumerate}&#10;\item The number of SP’s VMs devoted to the application $n_s$ and to the IPS $n_p$ must be relaxed to \textbf{real} numbers&#10;\item All VMs devoted to the application are modeled as one M/M/1 queue with service rate $n_s\mu_v$ instead of $n_s$ M/M/1 queue with the service rate of each queue being $\mu_v$&#10;\item $I(n_p)$ is \textbf{concave} in the number of VMs devoted to the IPS $n_p$&#10;\end{enumerate}&#10;&#10;\end{document}"/>
  <p:tag name="IGUANATEXSIZE" val="24"/>
  <p:tag name="IGUANATEXCURSOR" val="479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150"/>
  <p:tag name="LATEXADDIN" val="\documentclass{article}&#10;\usepackage{amsmath}&#10;\usepackage{dsfont}&#10;\usepackage[scr=euler]{mathalfa}&#10;\usepackage{mathrsfs}&#10;\usepackage{bm}&#10;\pagestyle{empty}&#10;\begin{document}&#10;&#10;$N_u$&#10;&#10;\end{document}"/>
  <p:tag name="IGUANATEXSIZE" val="28"/>
  <p:tag name="IGUANATEXCURSOR" val="17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"/>
  <p:tag name="ORIGINALWIDTH" val="145"/>
  <p:tag name="LATEXADDIN" val="\documentclass{article}&#10;\usepackage{amsmath}&#10;\usepackage{dsfont}&#10;\usepackage[scr=euler]{mathalfa}&#10;\usepackage{mathrsfs}&#10;\usepackage{bm}&#10;\pagestyle{empty}&#10;\begin{document}&#10;&#10;$N_a$&#10;&#10;\end{document}"/>
  <p:tag name="IGUANATEXSIZE" val="28"/>
  <p:tag name="IGUANATEXCURSOR" val="17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085"/>
  <p:tag name="LATEXADDIN" val="\documentclass{article}&#10;\usepackage{amsmath}&#10;\usepackage{dsfont}&#10;\usepackage[scr=euler]{mathalfa}&#10;\usepackage{mathrsfs}&#10;\usepackage{bm}&#10;\pagestyle{empty}&#10;\begin{document}&#10;&#10;$\lambda_u, \;  u \in \{1, \cdots, N_u\}$&#10;&#10;\end{document}"/>
  <p:tag name="IGUANATEXSIZE" val="28"/>
  <p:tag name="IGUANATEXCURSOR" val="183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070"/>
  <p:tag name="LATEXADDIN" val="\documentclass{article}&#10;\usepackage{amsmath}&#10;\usepackage{dsfont}&#10;\usepackage[scr=euler]{mathalfa}&#10;\usepackage{mathrsfs}&#10;\usepackage{bm}&#10;\pagestyle{empty}&#10;\begin{document}&#10;&#10;$\lambda_a, \;  a \in \{1, \cdots, N_a\}$&#10;&#10;\end{document}"/>
  <p:tag name="IGUANATEXSIZE" val="28"/>
  <p:tag name="IGUANATEXCURSOR" val="210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8"/>
  <p:tag name="ORIGINALWIDTH" val="4099"/>
  <p:tag name="LATEXADDIN" val="\documentclass{article}&#10;\usepackage{amsmath}&#10;\usepackage[scr=euler]{mathalfa}&#10;\usepackage{mathrsfs}&#10;\usepackage{bm}&#10;\pagestyle{empty}&#10;\begin{document}&#10;&#10;\begin{itemize}&#10;\item $n_s \in {0}\cup\mathcal{N}$: The number of VMs that the service provider would like to buy from MEC operator for application&#10;\item $n_p \in {0}\cup\mathcal{N}$: The number of VMs that the service provider would like from MEC operator for IPS  &#10;\end{itemize}&#10;&#10;\end{document}"/>
  <p:tag name="IGUANATEXSIZE" val="24"/>
  <p:tag name="IGUANATEXCURSOR" val="316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1776"/>
  <p:tag name="LATEXADDIN" val="\documentclass{article}&#10;\usepackage{amsmath}&#10;\usepackage{dsfont}&#10;\usepackage[scr=euler]{mathalfa}&#10;\usepackage{mathrsfs}&#10;\usepackage{bm}&#10;\pagestyle{empty}&#10;\begin{document}&#10;&#10;$U_m(n_s, n_p) = P_v \cdot (n_s + n_p) - C_v$&#10;&#10;\end{document}"/>
  <p:tag name="IGUANATEXSIZE" val="28"/>
  <p:tag name="IGUANATEXCURSOR" val="192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5"/>
  <p:tag name="ORIGINALWIDTH" val="4098"/>
  <p:tag name="LATEXADDIN" val="\documentclass{article}&#10;\usepackage{amsmath}&#10;\usepackage{dsfont}&#10;\usepackage[scr=euler]{mathalfa}&#10;\usepackage{mathrsfs}&#10;\usepackage{bm}&#10;\pagestyle{empty}&#10;\begin{document}&#10;&#10;\begin{itemize}&#10;\item $P_v$ is the unit price of VM&#10;\item $n_s$ is the number of VMs bought by service provider for application&#10;\item $n_p$ is the number of VMs bought by service provider for IPS&#10;\item $C_v$ is the cost of VMs. The cost can be a function of all VMs. Now, it’s a constant.&#10;\end{itemize}&#10;&#10;\end{document}"/>
  <p:tag name="IGUANATEXSIZE" val="24"/>
  <p:tag name="IGUANATEXCURSOR" val="367"/>
  <p:tag name="TRANSPARENCY" val="True"/>
  <p:tag name="FILENAME" val=""/>
  <p:tag name="LATEXENGINEID" val="0"/>
  <p:tag name="TEMPFOLDER" val="/private/var/folders/hg/92vdgyjd2pjffkpy8hqq_4ww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431</Words>
  <Application>Microsoft Macintosh PowerPoint</Application>
  <PresentationFormat>Widescreen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5G DDoS Game Formulation</vt:lpstr>
      <vt:lpstr>System Architecture</vt:lpstr>
      <vt:lpstr>Nomal users and malicious users (attackers)</vt:lpstr>
      <vt:lpstr>IPS (Intrusion Prevention System)</vt:lpstr>
      <vt:lpstr>IPS Flow Diagram </vt:lpstr>
      <vt:lpstr>Solution Concept: NBS</vt:lpstr>
      <vt:lpstr>Solution Concept: NBS</vt:lpstr>
      <vt:lpstr>Solution Concept: NBS</vt:lpstr>
      <vt:lpstr>Solution Concept: NBS</vt:lpstr>
      <vt:lpstr>Solution Concept: NBS</vt:lpstr>
      <vt:lpstr>Solution Concept: NBS</vt:lpstr>
      <vt:lpstr>Solution Concept: NBS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DDoS Game Formulation</dc:title>
  <dc:creator>綻綸 張</dc:creator>
  <cp:lastModifiedBy>綻綸 張</cp:lastModifiedBy>
  <cp:revision>51</cp:revision>
  <dcterms:created xsi:type="dcterms:W3CDTF">2020-10-14T03:16:51Z</dcterms:created>
  <dcterms:modified xsi:type="dcterms:W3CDTF">2020-10-27T15:32:25Z</dcterms:modified>
</cp:coreProperties>
</file>