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9" r:id="rId3"/>
    <p:sldId id="257" r:id="rId4"/>
    <p:sldId id="260" r:id="rId5"/>
    <p:sldId id="270" r:id="rId6"/>
    <p:sldId id="271" r:id="rId7"/>
    <p:sldId id="272" r:id="rId8"/>
    <p:sldId id="273" r:id="rId9"/>
    <p:sldId id="288" r:id="rId10"/>
    <p:sldId id="277" r:id="rId11"/>
    <p:sldId id="264" r:id="rId12"/>
    <p:sldId id="287" r:id="rId13"/>
    <p:sldId id="289" r:id="rId14"/>
    <p:sldId id="265" r:id="rId15"/>
    <p:sldId id="268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80" r:id="rId25"/>
    <p:sldId id="281" r:id="rId26"/>
    <p:sldId id="282" r:id="rId27"/>
    <p:sldId id="283" r:id="rId28"/>
    <p:sldId id="284" r:id="rId29"/>
    <p:sldId id="274" r:id="rId30"/>
    <p:sldId id="275" r:id="rId31"/>
    <p:sldId id="278" r:id="rId3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綻綸 張" initials="綻綸" lastIdx="1" clrIdx="0">
    <p:extLst>
      <p:ext uri="{19B8F6BF-5375-455C-9EA6-DF929625EA0E}">
        <p15:presenceInfo xmlns:p15="http://schemas.microsoft.com/office/powerpoint/2012/main" userId="69c4c06fe36f04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74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04221C-ACA6-E644-AAB7-81388696B3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EE6F1-8C2B-3940-B4FD-6CB7D0D7E0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6C30D-D7C6-C543-8184-CEB42BE92858}" type="datetimeFigureOut">
              <a:rPr lang="en-TW" smtClean="0"/>
              <a:t>2021/2/16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66791-4B24-044B-9BE1-527181CD68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02F65-CC6E-5E43-9708-CD72C2FD13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6E87E-8AD7-3144-AFD1-1942B122480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9424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7D528-5728-8F4F-A928-A9AA24FBF8FA}" type="datetimeFigureOut">
              <a:rPr lang="en-TW" smtClean="0"/>
              <a:t>2021/2/16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D971-E8E1-4741-BAD7-431213DC395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158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/>
              <a:t>Design high level </a:t>
            </a:r>
            <a:r>
              <a:rPr lang="en-TW">
                <a:solidFill>
                  <a:srgbClr val="C00000"/>
                </a:solidFill>
              </a:rPr>
              <a:t>software-defined network (SDN)</a:t>
            </a:r>
            <a:r>
              <a:rPr lang="en-TW"/>
              <a:t> framework and the workflow of network functions. [1 - 3]</a:t>
            </a:r>
          </a:p>
          <a:p>
            <a:r>
              <a:rPr lang="en-TW"/>
              <a:t>Propsed a </a:t>
            </a:r>
            <a:r>
              <a:rPr lang="en-TW">
                <a:solidFill>
                  <a:srgbClr val="C00000"/>
                </a:solidFill>
              </a:rPr>
              <a:t>multi-layer edge</a:t>
            </a:r>
            <a:r>
              <a:rPr lang="en-TW"/>
              <a:t> framework and specified functionalities to be completed in each layer. [4 - 6]</a:t>
            </a:r>
          </a:p>
          <a:p>
            <a:r>
              <a:rPr lang="en-TW"/>
              <a:t>Proposed new methods to </a:t>
            </a:r>
            <a:r>
              <a:rPr lang="en-TW">
                <a:solidFill>
                  <a:srgbClr val="C00000"/>
                </a:solidFill>
              </a:rPr>
              <a:t>improve intrusion detection</a:t>
            </a:r>
            <a:r>
              <a:rPr lang="en-TW"/>
              <a:t>: </a:t>
            </a:r>
          </a:p>
          <a:p>
            <a:pPr lvl="1"/>
            <a:r>
              <a:rPr lang="en-TW"/>
              <a:t>entroy-related [7][8], edge router feedback [9], machine learning [10 - 12]</a:t>
            </a:r>
          </a:p>
          <a:p>
            <a:r>
              <a:rPr lang="en-TW">
                <a:solidFill>
                  <a:srgbClr val="C00000"/>
                </a:solidFill>
              </a:rPr>
              <a:t>Collaboration among edge nodes </a:t>
            </a:r>
            <a:r>
              <a:rPr lang="en-TW"/>
              <a:t>to perform load balancing or orchestration [13 - 16]</a:t>
            </a:r>
          </a:p>
          <a:p>
            <a:r>
              <a:rPr lang="en-TW">
                <a:solidFill>
                  <a:srgbClr val="C00000"/>
                </a:solidFill>
              </a:rPr>
              <a:t>Detection and isolation</a:t>
            </a:r>
            <a:r>
              <a:rPr lang="en-TW"/>
              <a:t> of malicious nodes for D2D communication [17]</a:t>
            </a:r>
          </a:p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D971-E8E1-4741-BAD7-431213DC3953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103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D971-E8E1-4741-BAD7-431213DC395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203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/>
              <a:t>two benefits: No need for further assumptions on the E2E latency requirements.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D971-E8E1-4741-BAD7-431213DC3953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642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D971-E8E1-4741-BAD7-431213DC3953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7549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D971-E8E1-4741-BAD7-431213DC3953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892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D1C8-21D6-FE45-9A48-1C540682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C6A2C-A24B-074A-BEF6-3DF52AAB6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D03E-BFD4-0F4F-BA05-DA4196BE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3D6-1CD7-1648-90DA-64057A061B92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1BF8-2DA7-D840-91F9-03C9C007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8CBD-81DD-ED42-BAC0-55E9DB5F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7229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DCAF-4C3D-3444-B405-8DF6B687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4A7EB-5233-3746-B24C-C04C513C3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A040-35CB-F840-87AF-7D94657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5528-0B58-0942-8FAD-3F85B326C678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3F5E-98FC-FC47-B9BD-1AB96F8D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4051-64A1-0943-A35E-3ADFD59E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721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EE7CB-1731-4F47-BCC1-5B6DCC3EF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0F0BE-F5BA-D34B-9F5E-EE0C9BD6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585C-D95D-3743-99A8-B8EF4D7B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AD0-5F68-D649-9FAC-5D557BBB709A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93FA-9795-CE4D-BDBE-7737F313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46A1-A1A7-FF43-BF8F-17895A7B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3334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DEB2-E205-934B-97B3-49B952F1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F663-9BD8-2D4B-95F0-9B93450D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EA18-0A00-5742-B4D1-01A187FA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74E9-785C-9B46-A82C-4F4BE5019B46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6651-6968-3740-96B1-5D519C2B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50E6-BFD6-3E49-B337-B7F67D3D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949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24D-CA7D-C145-891D-B088287C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F93C-6C47-1641-B0DC-19E0B8054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4D2F-3FD9-8041-B81B-6303BE38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3007-AE8C-5B43-A8E9-403E0B248DE9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ECE6-D4E7-E049-9D1A-0254F5B6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5B1C-4E43-3046-A16D-DC0C6871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6314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9DEE-F08B-F24D-8E24-478598A7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6DE0-55CB-CD4F-909E-F73B8E7E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A62EC-E6B6-CD4C-B59C-EFB85337D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2814D-9EF9-3B4E-937C-225F1866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4E8-69DB-FD47-9EFA-BD063E1276F9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9CB0F-D4E9-9841-A9D3-A4EEE900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7B28-EBB2-AD4D-BBE9-6735A336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329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A330-A618-6546-8142-E2357435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329E9-AC4A-CE44-9F25-C3C37328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FDFDE-14B4-FF49-B19E-542968250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8E274-F57C-8E4B-963A-CB7BDB45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BC659-A219-0B4E-BF05-9CFA84347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8934D-655F-9F40-B2EA-2DAFC0D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190B-D0CE-1243-B395-B66141538196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535CF-0121-9B46-94A3-F5B26A3D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66397-2A60-6B4C-8644-62AA3CA2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254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F532-C2AB-5049-9F60-888D275C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CDAB-8885-754C-8145-58CE8700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463-4E34-AC47-AA14-2FCF64F873B6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A5E4A-EE47-964D-B488-5D97A8DC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6142B-B5D7-F74C-8EDC-265EFA37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9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87571-E668-0B4B-8BA1-AF2FA56C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C8BC-E3AE-294B-B8AD-3AF4FB629A49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DE99-B32A-E540-A871-B1344E3A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36244-95CA-FD49-9C6F-2D25619A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2122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610D-5D8C-284C-812A-2D98B638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BF89-B092-E34D-A9A9-1C0F7AFC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528B9-8042-7D48-AABF-7F0AE9048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3D7D-14F5-3649-B532-22A900BF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5970-3793-D64F-AF7B-02CE325CFF4E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2AC55-3599-FD49-89EC-B8B61134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C9AD1-AC0D-4140-934E-BD50C7BE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473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BEBE-B38C-6F47-A1BB-70D5E07B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DDE12-803E-FF4C-847B-175A94F17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A62FF-7454-E04F-99C9-4C951E290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9725C-00A5-7944-A68A-F1CA794E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2831-BE4B-4445-AA04-3A41DB023D28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10A5C-2000-8B4F-AA02-4E4F25EA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6785-4D63-FC47-902D-2B7C70B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078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1EFF0-F88A-BA42-8065-0E934F73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B4BB0-00C4-F64B-A804-55D75FE6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BC74-9884-9C46-96CF-CFFBB50D6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1AEE-BCC0-EF4B-9FCC-EEFCC5E60AB5}" type="datetime3">
              <a:rPr lang="en-US" smtClean="0"/>
              <a:t>16 February 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6B26-174E-B640-BBE5-BA29190AC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BB90-C2AF-AB42-9D38-77B07C91C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A428-4977-BE4D-9A22-DBBE914900FE}" type="slidenum">
              <a:rPr lang="en-TW" smtClean="0"/>
              <a:pPr/>
              <a:t>‹#›</a:t>
            </a:fld>
            <a:endParaRPr lang="en-TW" sz="1800"/>
          </a:p>
        </p:txBody>
      </p:sp>
    </p:spTree>
    <p:extLst>
      <p:ext uri="{BB962C8B-B14F-4D97-AF65-F5344CB8AC3E}">
        <p14:creationId xmlns:p14="http://schemas.microsoft.com/office/powerpoint/2010/main" val="216063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9.xml"/><Relationship Id="rId7" Type="http://schemas.openxmlformats.org/officeDocument/2006/relationships/image" Target="../media/image2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5.png"/><Relationship Id="rId5" Type="http://schemas.openxmlformats.org/officeDocument/2006/relationships/tags" Target="../tags/tag25.xml"/><Relationship Id="rId10" Type="http://schemas.openxmlformats.org/officeDocument/2006/relationships/image" Target="../media/image24.png"/><Relationship Id="rId4" Type="http://schemas.openxmlformats.org/officeDocument/2006/relationships/tags" Target="../tags/tag24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0.png"/><Relationship Id="rId5" Type="http://schemas.openxmlformats.org/officeDocument/2006/relationships/image" Target="../media/image30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38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image" Target="../media/image40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3.xml"/><Relationship Id="rId7" Type="http://schemas.openxmlformats.org/officeDocument/2006/relationships/image" Target="../media/image40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38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1.xml"/><Relationship Id="rId7" Type="http://schemas.openxmlformats.org/officeDocument/2006/relationships/image" Target="../media/image40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6.png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52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4.png"/><Relationship Id="rId3" Type="http://schemas.openxmlformats.org/officeDocument/2006/relationships/image" Target="../media/image1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5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0.xml"/><Relationship Id="rId7" Type="http://schemas.openxmlformats.org/officeDocument/2006/relationships/image" Target="../media/image57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2.png"/><Relationship Id="rId5" Type="http://schemas.openxmlformats.org/officeDocument/2006/relationships/tags" Target="../tags/tag8.xml"/><Relationship Id="rId10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3C8D-9B44-6842-A375-885848570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5G DDoS Game Formulation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776B-D80B-1040-A9C7-330154014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Zhan-Lun Chang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D56CA-7731-B548-815E-831EE2F1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90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7D19C7-801A-4048-9D93-9C4A051B8E0B}"/>
              </a:ext>
            </a:extLst>
          </p:cNvPr>
          <p:cNvSpPr/>
          <p:nvPr/>
        </p:nvSpPr>
        <p:spPr>
          <a:xfrm>
            <a:off x="2972829" y="4267850"/>
            <a:ext cx="6899148" cy="935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F2212-AE15-1C47-91A0-45CDCD27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Optimization problems to define the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2ED1-F5F7-5F49-9BA8-9D5F0B2D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/>
              <a:t>Definition of  service providers’s utility 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5C702-F72B-9E4A-A11C-FB66FA5C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9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2CD92-1BCC-ED4B-8C86-A5B35AAFDD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32815" y="2759405"/>
            <a:ext cx="8582559" cy="2401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432808-484A-C942-9C39-A5ABC9C05102}"/>
                  </a:ext>
                </a:extLst>
              </p:cNvPr>
              <p:cNvSpPr txBox="1"/>
              <p:nvPr/>
            </p:nvSpPr>
            <p:spPr>
              <a:xfrm>
                <a:off x="6735078" y="5231553"/>
                <a:ext cx="31368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200" b="1" dirty="0">
                    <a:solidFill>
                      <a:schemeClr val="accent1">
                        <a:lumMod val="50000"/>
                      </a:schemeClr>
                    </a:solidFill>
                  </a:rPr>
                  <a:t>arrival rate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TW" sz="2200" b="1" dirty="0">
                    <a:solidFill>
                      <a:schemeClr val="accent1">
                        <a:lumMod val="50000"/>
                      </a:schemeClr>
                    </a:solidFill>
                  </a:rPr>
                  <a:t> service rate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432808-484A-C942-9C39-A5ABC9C05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78" y="5231553"/>
                <a:ext cx="3136899" cy="430887"/>
              </a:xfrm>
              <a:prstGeom prst="rect">
                <a:avLst/>
              </a:prstGeom>
              <a:blipFill>
                <a:blip r:embed="rId4"/>
                <a:stretch>
                  <a:fillRect l="-2419" t="-8571" r="-2016" b="-3142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0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BF64-B76A-364C-811E-D2EAA351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Game Solution Concept: Stackelberg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98A2-7B6E-204A-B9F9-41009FF2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/>
              <a:t>Model computation delay at the service provider as M/M/1 queue </a:t>
            </a:r>
          </a:p>
          <a:p>
            <a:pPr marL="0" indent="0">
              <a:buNone/>
            </a:pPr>
            <a:endParaRPr lang="en-TW" b="1" dirty="0"/>
          </a:p>
          <a:p>
            <a:pPr marL="0" indent="0">
              <a:buNone/>
            </a:pPr>
            <a:endParaRPr lang="en-TW" b="1" dirty="0"/>
          </a:p>
          <a:p>
            <a:pPr marL="0" indent="0">
              <a:buNone/>
            </a:pPr>
            <a:endParaRPr lang="en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BA00A3-C695-974C-9A82-404E0E7BFF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60979" y="2593021"/>
            <a:ext cx="10175932" cy="906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FD7E24-24E0-DE49-9293-3B682E1A8E7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60978" y="3883528"/>
            <a:ext cx="9990126" cy="1923901"/>
          </a:xfrm>
          <a:prstGeom prst="rect">
            <a:avLst/>
          </a:prstGeom>
        </p:spPr>
      </p:pic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682B8650-BED3-D94C-AE41-0005123E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2105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2212-AE15-1C47-91A0-45CDCD27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>
                <a:solidFill>
                  <a:srgbClr val="C00000"/>
                </a:solidFill>
              </a:rPr>
              <a:t>Relaxed</a:t>
            </a:r>
            <a:r>
              <a:rPr lang="en-TW" dirty="0"/>
              <a:t> optimization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2ED1-F5F7-5F49-9BA8-9D5F0B2D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/>
              <a:t>Definition of  Service providers’s utility 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5C702-F72B-9E4A-A11C-FB66FA5C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11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502CE-45DA-1545-99C1-C50CA6F4D1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04729" y="3345202"/>
            <a:ext cx="9478062" cy="2525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419D6-D547-9242-B4D5-F6FC84DE49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52502" y="2619676"/>
            <a:ext cx="2876702" cy="279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7C68E3-9615-9D4C-9972-CF602782D79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02103" y="2619676"/>
            <a:ext cx="3352799" cy="2706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8CE82F-C995-C14C-92BE-7F2F49A967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620004" y="2619676"/>
            <a:ext cx="4067250" cy="2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2212-AE15-1C47-91A0-45CDCD27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>
                <a:solidFill>
                  <a:srgbClr val="C00000"/>
                </a:solidFill>
              </a:rPr>
              <a:t>Relaxed </a:t>
            </a:r>
            <a:r>
              <a:rPr lang="en-TW" dirty="0"/>
              <a:t>&amp;</a:t>
            </a:r>
            <a:r>
              <a:rPr lang="en-TW" b="1" dirty="0">
                <a:solidFill>
                  <a:srgbClr val="C00000"/>
                </a:solidFill>
              </a:rPr>
              <a:t> transformed</a:t>
            </a:r>
            <a:r>
              <a:rPr lang="en-TW" dirty="0"/>
              <a:t> optimization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2ED1-F5F7-5F49-9BA8-9D5F0B2D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/>
              <a:t>Definition of  service providers’ utility 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5C702-F72B-9E4A-A11C-FB66FA5C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12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B04BD-536A-944D-BA91-B9D9C105E7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92300" y="3345199"/>
            <a:ext cx="7211569" cy="1558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419D6-D547-9242-B4D5-F6FC84DE49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52502" y="2619676"/>
            <a:ext cx="2876702" cy="279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7C68E3-9615-9D4C-9972-CF602782D79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02103" y="2619676"/>
            <a:ext cx="3352799" cy="2706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8CE82F-C995-C14C-92BE-7F2F49A967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620004" y="2619676"/>
            <a:ext cx="4067250" cy="2706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4D6A42C-E2CB-B34F-980C-B750681F4580}"/>
              </a:ext>
            </a:extLst>
          </p:cNvPr>
          <p:cNvSpPr/>
          <p:nvPr/>
        </p:nvSpPr>
        <p:spPr>
          <a:xfrm>
            <a:off x="952502" y="5133933"/>
            <a:ext cx="9651998" cy="1311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8A3DAB-1569-E742-B395-7ED4B50F29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2502" y="5216063"/>
            <a:ext cx="4613453" cy="343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E2B7-B0CC-3B45-86EA-B005C9F43F4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74849" y="5772658"/>
            <a:ext cx="7534657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8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637D9FD-3862-F44F-A3A9-85D4DB765F60}"/>
              </a:ext>
            </a:extLst>
          </p:cNvPr>
          <p:cNvSpPr/>
          <p:nvPr/>
        </p:nvSpPr>
        <p:spPr>
          <a:xfrm>
            <a:off x="4683252" y="5203050"/>
            <a:ext cx="2692400" cy="89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CD016-9224-1C43-A7D6-145CB54D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>
                <a:solidFill>
                  <a:srgbClr val="C00000"/>
                </a:solidFill>
              </a:rPr>
              <a:t>Relaxed</a:t>
            </a:r>
            <a:r>
              <a:rPr lang="en-TW"/>
              <a:t> optimization problems 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E32B241-73A1-1448-996A-9E67F4D3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13</a:t>
            </a:fld>
            <a:endParaRPr lang="en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74C87-57FE-8842-9046-C61AF844EA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71800" y="4358910"/>
            <a:ext cx="6888434" cy="168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6BA37E-7F10-E74F-A316-61E0C59C94F5}"/>
                  </a:ext>
                </a:extLst>
              </p:cNvPr>
              <p:cNvSpPr txBox="1"/>
              <p:nvPr/>
            </p:nvSpPr>
            <p:spPr>
              <a:xfrm>
                <a:off x="7389802" y="5370378"/>
                <a:ext cx="386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200" b="1" dirty="0">
                    <a:solidFill>
                      <a:schemeClr val="accent6">
                        <a:lumMod val="50000"/>
                      </a:schemeClr>
                    </a:solidFill>
                  </a:rPr>
                  <a:t>Sold number of VMs </a:t>
                </a:r>
                <a14:m>
                  <m:oMath xmlns:m="http://schemas.openxmlformats.org/officeDocument/2006/math">
                    <m:r>
                      <a:rPr lang="en-TW" sz="22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TW" sz="2200" b="1" dirty="0">
                    <a:solidFill>
                      <a:schemeClr val="accent6">
                        <a:lumMod val="50000"/>
                      </a:schemeClr>
                    </a:solidFill>
                  </a:rPr>
                  <a:t> all VMs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6BA37E-7F10-E74F-A316-61E0C59C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02" y="5370378"/>
                <a:ext cx="3860800" cy="430887"/>
              </a:xfrm>
              <a:prstGeom prst="rect">
                <a:avLst/>
              </a:prstGeom>
              <a:blipFill>
                <a:blip r:embed="rId5"/>
                <a:stretch>
                  <a:fillRect l="-1634" t="-8571" r="-654" b="-2857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8AAF0B7-11B9-4245-A3E5-79465930B664}"/>
              </a:ext>
            </a:extLst>
          </p:cNvPr>
          <p:cNvSpPr txBox="1"/>
          <p:nvPr/>
        </p:nvSpPr>
        <p:spPr>
          <a:xfrm>
            <a:off x="838200" y="3810291"/>
            <a:ext cx="2365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/>
              <a:t>MEC operator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090A5-4671-8E49-A6AC-6D7FF1EBA6BB}"/>
              </a:ext>
            </a:extLst>
          </p:cNvPr>
          <p:cNvSpPr/>
          <p:nvPr/>
        </p:nvSpPr>
        <p:spPr>
          <a:xfrm>
            <a:off x="4851400" y="2920999"/>
            <a:ext cx="5105400" cy="934265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6DBF80-0602-104C-89ED-7EF338B46583}"/>
              </a:ext>
            </a:extLst>
          </p:cNvPr>
          <p:cNvSpPr txBox="1"/>
          <p:nvPr/>
        </p:nvSpPr>
        <p:spPr>
          <a:xfrm>
            <a:off x="838200" y="1587198"/>
            <a:ext cx="505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/>
              <a:t>For a service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083BD-3872-7B42-801B-1772D71BF1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91218" y="2151479"/>
            <a:ext cx="6730078" cy="1662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28C904-B14D-2C4E-935F-214BE1BE2689}"/>
              </a:ext>
            </a:extLst>
          </p:cNvPr>
          <p:cNvSpPr txBox="1"/>
          <p:nvPr/>
        </p:nvSpPr>
        <p:spPr>
          <a:xfrm>
            <a:off x="6770550" y="1792473"/>
            <a:ext cx="5675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200" b="1" dirty="0">
                <a:solidFill>
                  <a:schemeClr val="accent4">
                    <a:lumMod val="75000"/>
                  </a:schemeClr>
                </a:solidFill>
              </a:rPr>
              <a:t>The number of VMs bought and devoted to application for a service provider must make the system stable</a:t>
            </a:r>
          </a:p>
        </p:txBody>
      </p:sp>
    </p:spTree>
    <p:extLst>
      <p:ext uri="{BB962C8B-B14F-4D97-AF65-F5344CB8AC3E}">
        <p14:creationId xmlns:p14="http://schemas.microsoft.com/office/powerpoint/2010/main" val="418813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27E8-504D-C44A-AFAB-DB4080FB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>
                <a:solidFill>
                  <a:srgbClr val="C00000"/>
                </a:solidFill>
              </a:rPr>
              <a:t>Conditions</a:t>
            </a:r>
            <a:r>
              <a:rPr lang="en-TW" dirty="0"/>
              <a:t>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1CC7-34FD-C644-A756-9C9B7E4F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For the optimization problem of service providers to have analytical solutions, the following conditions are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BE744-DF01-A54B-B0DA-028E66AB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14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A3BCE-769A-AB44-B1DC-E0DA62295A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7101" y="3085465"/>
            <a:ext cx="10085222" cy="252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B244-D666-4E48-9844-CC80D273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Definition of  </a:t>
            </a:r>
            <a:r>
              <a:rPr lang="en-US" altLang="zh-CN" dirty="0"/>
              <a:t>s</a:t>
            </a:r>
            <a:r>
              <a:rPr lang="en-TW" dirty="0"/>
              <a:t>ervice providers’ utility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CFA4-ADA0-3C4D-A3D1-3B74991C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15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A8B48-DA21-E646-A8C0-32DB4F4AA7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9671" y="1725760"/>
            <a:ext cx="3218788" cy="427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07B1AD-4550-3A44-B5C9-FDA27D411FD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6010" y="3655522"/>
            <a:ext cx="11034980" cy="14935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FAE7A70-804F-BA4F-87CD-57A6EC1DED10}"/>
              </a:ext>
            </a:extLst>
          </p:cNvPr>
          <p:cNvSpPr txBox="1"/>
          <p:nvPr/>
        </p:nvSpPr>
        <p:spPr>
          <a:xfrm>
            <a:off x="838200" y="2528648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Optimal</a:t>
            </a:r>
            <a:r>
              <a:rPr lang="zh-TW" altLang="en-US" sz="2800" dirty="0"/>
              <a:t> </a:t>
            </a:r>
            <a:r>
              <a:rPr lang="en-US" altLang="zh-TW" sz="2800" dirty="0"/>
              <a:t>number</a:t>
            </a:r>
            <a:r>
              <a:rPr lang="zh-TW" altLang="en-US" sz="2800" dirty="0"/>
              <a:t> </a:t>
            </a:r>
            <a:r>
              <a:rPr lang="en-US" altLang="zh-TW" sz="2800" dirty="0"/>
              <a:t>of</a:t>
            </a:r>
            <a:r>
              <a:rPr lang="zh-TW" altLang="en-US" sz="2800" dirty="0"/>
              <a:t> </a:t>
            </a:r>
            <a:r>
              <a:rPr lang="en-US" altLang="zh-TW" sz="2800" dirty="0"/>
              <a:t>VMs</a:t>
            </a:r>
            <a:r>
              <a:rPr lang="zh-TW" altLang="en-US" sz="2800" dirty="0"/>
              <a:t> </a:t>
            </a:r>
            <a:r>
              <a:rPr lang="en-US" altLang="zh-CN" sz="2800" dirty="0"/>
              <a:t>devoted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TW" sz="2800" dirty="0"/>
              <a:t>IPS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as</a:t>
            </a:r>
            <a:r>
              <a:rPr lang="zh-CN" altLang="en-US" sz="2800" dirty="0"/>
              <a:t> </a:t>
            </a:r>
            <a:r>
              <a:rPr lang="en-US" altLang="zh-CN" sz="2800" dirty="0"/>
              <a:t>follows</a:t>
            </a:r>
            <a:endParaRPr lang="en-TW" sz="2800" b="1" dirty="0"/>
          </a:p>
        </p:txBody>
      </p:sp>
    </p:spTree>
    <p:extLst>
      <p:ext uri="{BB962C8B-B14F-4D97-AF65-F5344CB8AC3E}">
        <p14:creationId xmlns:p14="http://schemas.microsoft.com/office/powerpoint/2010/main" val="22531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69B7-0845-0248-8E51-A9435DFD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providers’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ED413-F48C-3A4E-AD4B-B1B41225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16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62714-7C7F-CB41-AB85-C816D315D6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7101" y="1690688"/>
            <a:ext cx="3297456" cy="367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F0DD5C-3D19-3145-9E52-57DF0EB4212E}"/>
              </a:ext>
            </a:extLst>
          </p:cNvPr>
          <p:cNvSpPr/>
          <p:nvPr/>
        </p:nvSpPr>
        <p:spPr>
          <a:xfrm>
            <a:off x="863286" y="2354252"/>
            <a:ext cx="4947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Optimal</a:t>
            </a:r>
            <a:r>
              <a:rPr lang="zh-TW" altLang="en-US" sz="2800" dirty="0"/>
              <a:t> </a:t>
            </a:r>
            <a:r>
              <a:rPr lang="en-US" altLang="zh-TW" sz="2800" dirty="0"/>
              <a:t>number</a:t>
            </a:r>
            <a:r>
              <a:rPr lang="zh-TW" altLang="en-US" sz="2800" dirty="0"/>
              <a:t> </a:t>
            </a:r>
            <a:r>
              <a:rPr lang="en-US" altLang="zh-TW" sz="2800" dirty="0"/>
              <a:t>of</a:t>
            </a:r>
            <a:r>
              <a:rPr lang="zh-TW" altLang="en-US" sz="2800" dirty="0"/>
              <a:t> </a:t>
            </a:r>
            <a:r>
              <a:rPr lang="en-US" altLang="zh-TW" sz="2800" dirty="0"/>
              <a:t>VMs</a:t>
            </a:r>
            <a:r>
              <a:rPr lang="zh-TW" altLang="en-US" sz="2800" dirty="0"/>
              <a:t> </a:t>
            </a:r>
            <a:r>
              <a:rPr lang="en-US" altLang="zh-CN" sz="2800" dirty="0"/>
              <a:t>bought</a:t>
            </a:r>
            <a:endParaRPr lang="en-TW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CAB780-BCD4-EF48-B0AC-B71E442C4E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6916" y="3110050"/>
            <a:ext cx="10283951" cy="850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B8C9D-ED84-0640-9C3C-08EAD8AF12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22527" y="4440775"/>
            <a:ext cx="8061257" cy="11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725F-FD67-0046-B74B-D45562C1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/>
              <a:t>MEC platform operator’s</a:t>
            </a:r>
            <a:r>
              <a:rPr lang="zh-CN" altLang="en-US" sz="4300" dirty="0"/>
              <a:t> </a:t>
            </a:r>
            <a:r>
              <a:rPr lang="en-US" altLang="zh-CN" sz="4300" dirty="0"/>
              <a:t>optimization</a:t>
            </a:r>
            <a:r>
              <a:rPr lang="zh-CN" altLang="en-US" sz="4300" dirty="0"/>
              <a:t> </a:t>
            </a:r>
            <a:r>
              <a:rPr lang="en-US" altLang="zh-CN" sz="4300" dirty="0"/>
              <a:t>problem </a:t>
            </a:r>
            <a:endParaRPr lang="en-TW" sz="4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5AE8F-B26A-2C4C-A0CA-349E993E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17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4E1D7-8182-934E-B672-6644CCE0AF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6330" y="1576392"/>
            <a:ext cx="10360354" cy="12309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515B1-9D35-D74F-BD81-3D6996D01ABF}"/>
              </a:ext>
            </a:extLst>
          </p:cNvPr>
          <p:cNvSpPr txBox="1"/>
          <p:nvPr/>
        </p:nvSpPr>
        <p:spPr>
          <a:xfrm>
            <a:off x="939800" y="3162779"/>
            <a:ext cx="726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/>
              <a:t>The following optimization problem is </a:t>
            </a:r>
            <a:r>
              <a:rPr lang="en-TW" sz="2800" b="1" dirty="0">
                <a:solidFill>
                  <a:srgbClr val="C00000"/>
                </a:solidFill>
              </a:rPr>
              <a:t>convex </a:t>
            </a:r>
            <a:r>
              <a:rPr lang="en-TW" sz="2800" dirty="0"/>
              <a:t>in </a:t>
            </a:r>
            <a:endParaRPr lang="en-TW" sz="2800" b="1" dirty="0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781B81-41A4-334E-9597-7CAEF9AF2C38}"/>
              </a:ext>
            </a:extLst>
          </p:cNvPr>
          <p:cNvSpPr/>
          <p:nvPr/>
        </p:nvSpPr>
        <p:spPr>
          <a:xfrm>
            <a:off x="3616452" y="4987150"/>
            <a:ext cx="2692400" cy="89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B4466-3B68-E140-93E2-E716224CBD92}"/>
                  </a:ext>
                </a:extLst>
              </p:cNvPr>
              <p:cNvSpPr txBox="1"/>
              <p:nvPr/>
            </p:nvSpPr>
            <p:spPr>
              <a:xfrm>
                <a:off x="6440839" y="5154478"/>
                <a:ext cx="386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200" b="1" dirty="0">
                    <a:solidFill>
                      <a:schemeClr val="accent6">
                        <a:lumMod val="50000"/>
                      </a:schemeClr>
                    </a:solidFill>
                  </a:rPr>
                  <a:t>Sold number of VMs </a:t>
                </a:r>
                <a14:m>
                  <m:oMath xmlns:m="http://schemas.openxmlformats.org/officeDocument/2006/math">
                    <m:r>
                      <a:rPr lang="en-TW" sz="22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TW" sz="2200" b="1" dirty="0">
                    <a:solidFill>
                      <a:schemeClr val="accent6">
                        <a:lumMod val="50000"/>
                      </a:schemeClr>
                    </a:solidFill>
                  </a:rPr>
                  <a:t> all VMs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B4466-3B68-E140-93E2-E716224CB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39" y="5154478"/>
                <a:ext cx="3860800" cy="430887"/>
              </a:xfrm>
              <a:prstGeom prst="rect">
                <a:avLst/>
              </a:prstGeom>
              <a:blipFill>
                <a:blip r:embed="rId6"/>
                <a:stretch>
                  <a:fillRect l="-1967" t="-11765" r="-656" b="-2941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CE677B4B-F07C-554C-B17E-97008E9D19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90361" y="4143010"/>
            <a:ext cx="8411279" cy="1681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8B2DF7-8CED-3B4D-AFC1-A9E5E6D0DF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64805" y="3259390"/>
            <a:ext cx="494995" cy="3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1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69B7-0845-0248-8E51-A9435DFD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providers’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ED413-F48C-3A4E-AD4B-B1B41225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18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49236-5568-EE45-9112-7E125FCF70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7102" y="1690688"/>
            <a:ext cx="3313785" cy="3438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F0DD5C-3D19-3145-9E52-57DF0EB4212E}"/>
              </a:ext>
            </a:extLst>
          </p:cNvPr>
          <p:cNvSpPr/>
          <p:nvPr/>
        </p:nvSpPr>
        <p:spPr>
          <a:xfrm>
            <a:off x="863286" y="2142125"/>
            <a:ext cx="4947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Optimal</a:t>
            </a:r>
            <a:r>
              <a:rPr lang="zh-TW" altLang="en-US" sz="2800" dirty="0"/>
              <a:t> </a:t>
            </a:r>
            <a:r>
              <a:rPr lang="en-US" altLang="zh-TW" sz="2800" dirty="0"/>
              <a:t>number</a:t>
            </a:r>
            <a:r>
              <a:rPr lang="zh-TW" altLang="en-US" sz="2800" dirty="0"/>
              <a:t> </a:t>
            </a:r>
            <a:r>
              <a:rPr lang="en-US" altLang="zh-TW" sz="2800" dirty="0"/>
              <a:t>of</a:t>
            </a:r>
            <a:r>
              <a:rPr lang="zh-TW" altLang="en-US" sz="2800" dirty="0"/>
              <a:t> </a:t>
            </a:r>
            <a:r>
              <a:rPr lang="en-US" altLang="zh-TW" sz="2800" dirty="0"/>
              <a:t>VMs</a:t>
            </a:r>
            <a:r>
              <a:rPr lang="zh-TW" altLang="en-US" sz="2800" dirty="0"/>
              <a:t> </a:t>
            </a:r>
            <a:r>
              <a:rPr lang="en-US" altLang="zh-CN" sz="2800" dirty="0"/>
              <a:t>bought</a:t>
            </a:r>
            <a:endParaRPr lang="en-TW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F6A60-22A3-6749-98C4-64E0EBC877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6918" y="2934767"/>
            <a:ext cx="3914445" cy="850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B8C9D-ED84-0640-9C3C-08EAD8AF12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22527" y="4192656"/>
            <a:ext cx="8061257" cy="11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5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E466-9792-9146-9903-3815751B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Literature (DDoS &amp; Edge)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6EE4-2C0C-7844-BD12-99A8322A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TW" dirty="0"/>
              <a:t>Software-defined network (</a:t>
            </a:r>
            <a:r>
              <a:rPr lang="en-TW" b="1" dirty="0"/>
              <a:t>SDN</a:t>
            </a:r>
            <a:r>
              <a:rPr lang="en-TW" dirty="0"/>
              <a:t>) framework [1 - 3]</a:t>
            </a:r>
          </a:p>
          <a:p>
            <a:pPr marL="514350" indent="-514350">
              <a:buFont typeface="+mj-lt"/>
              <a:buAutoNum type="arabicPeriod"/>
            </a:pPr>
            <a:r>
              <a:rPr lang="en-TW" b="1" dirty="0"/>
              <a:t>Multi-layer</a:t>
            </a:r>
            <a:r>
              <a:rPr lang="en-TW" dirty="0"/>
              <a:t> edge framework [4 - 6]</a:t>
            </a:r>
          </a:p>
          <a:p>
            <a:pPr marL="514350" indent="-514350">
              <a:buFont typeface="+mj-lt"/>
              <a:buAutoNum type="arabicPeriod"/>
            </a:pPr>
            <a:r>
              <a:rPr lang="en-TW" b="1" dirty="0"/>
              <a:t>Enhancement</a:t>
            </a:r>
            <a:r>
              <a:rPr lang="en-TW" dirty="0"/>
              <a:t> in intrusion detection: </a:t>
            </a:r>
          </a:p>
          <a:p>
            <a:pPr lvl="1"/>
            <a:r>
              <a:rPr lang="en-TW" dirty="0"/>
              <a:t>entroy-related [7][8]</a:t>
            </a:r>
          </a:p>
          <a:p>
            <a:pPr lvl="1"/>
            <a:r>
              <a:rPr lang="en-TW" dirty="0"/>
              <a:t>edge router feedback [9]</a:t>
            </a:r>
          </a:p>
          <a:p>
            <a:pPr lvl="1"/>
            <a:r>
              <a:rPr lang="en-TW" dirty="0"/>
              <a:t>machine learning [10 - 12]</a:t>
            </a:r>
          </a:p>
          <a:p>
            <a:pPr marL="514350" indent="-514350">
              <a:buFont typeface="+mj-lt"/>
              <a:buAutoNum type="arabicPeriod"/>
            </a:pPr>
            <a:r>
              <a:rPr lang="en-TW" b="1" dirty="0"/>
              <a:t>Collaboration</a:t>
            </a:r>
            <a:r>
              <a:rPr lang="en-TW" dirty="0"/>
              <a:t> among edge nodes [13 - 16]</a:t>
            </a:r>
          </a:p>
          <a:p>
            <a:pPr marL="514350" indent="-514350">
              <a:buFont typeface="+mj-lt"/>
              <a:buAutoNum type="arabicPeriod"/>
            </a:pPr>
            <a:r>
              <a:rPr lang="en-TW" b="1" dirty="0"/>
              <a:t>Isolation</a:t>
            </a:r>
            <a:r>
              <a:rPr lang="en-TW" dirty="0"/>
              <a:t> of malicious nodes for </a:t>
            </a:r>
            <a:r>
              <a:rPr lang="en-TW" b="1" dirty="0"/>
              <a:t>D2D</a:t>
            </a:r>
            <a:r>
              <a:rPr lang="en-TW" dirty="0"/>
              <a:t> communication [17]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508AB-2876-9A4E-8261-D5EF5BB0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837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725F-FD67-0046-B74B-D45562C1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/>
              <a:t>MEC platform operator’s</a:t>
            </a:r>
            <a:r>
              <a:rPr lang="zh-CN" altLang="en-US" sz="4300" dirty="0"/>
              <a:t> </a:t>
            </a:r>
            <a:r>
              <a:rPr lang="en-US" altLang="zh-CN" sz="4300" dirty="0"/>
              <a:t>optimization</a:t>
            </a:r>
            <a:r>
              <a:rPr lang="zh-CN" altLang="en-US" sz="4300" dirty="0"/>
              <a:t> </a:t>
            </a:r>
            <a:r>
              <a:rPr lang="en-US" altLang="zh-CN" sz="4300" dirty="0"/>
              <a:t>problem</a:t>
            </a:r>
            <a:endParaRPr lang="en-TW" sz="4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5AE8F-B26A-2C4C-A0CA-349E993E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19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568B9-8E56-7A40-9854-E5B4B3F28B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6331" y="1576393"/>
            <a:ext cx="4445812" cy="12309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515B1-9D35-D74F-BD81-3D6996D01ABF}"/>
              </a:ext>
            </a:extLst>
          </p:cNvPr>
          <p:cNvSpPr txBox="1"/>
          <p:nvPr/>
        </p:nvSpPr>
        <p:spPr>
          <a:xfrm>
            <a:off x="990600" y="3102907"/>
            <a:ext cx="715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/>
              <a:t>The following optimization problem is </a:t>
            </a:r>
            <a:r>
              <a:rPr lang="en-TW" sz="2800" b="1" dirty="0">
                <a:solidFill>
                  <a:srgbClr val="C00000"/>
                </a:solidFill>
              </a:rPr>
              <a:t>convex </a:t>
            </a:r>
            <a:r>
              <a:rPr lang="en-TW" sz="2800" dirty="0"/>
              <a:t>in </a:t>
            </a:r>
            <a:endParaRPr lang="en-TW" sz="2800" b="1" dirty="0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781B81-41A4-334E-9597-7CAEF9AF2C38}"/>
              </a:ext>
            </a:extLst>
          </p:cNvPr>
          <p:cNvSpPr/>
          <p:nvPr/>
        </p:nvSpPr>
        <p:spPr>
          <a:xfrm>
            <a:off x="3616452" y="4834750"/>
            <a:ext cx="2692400" cy="89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B4466-3B68-E140-93E2-E716224CBD92}"/>
                  </a:ext>
                </a:extLst>
              </p:cNvPr>
              <p:cNvSpPr txBox="1"/>
              <p:nvPr/>
            </p:nvSpPr>
            <p:spPr>
              <a:xfrm>
                <a:off x="6440839" y="5002078"/>
                <a:ext cx="386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200" b="1" dirty="0">
                    <a:solidFill>
                      <a:schemeClr val="accent6">
                        <a:lumMod val="50000"/>
                      </a:schemeClr>
                    </a:solidFill>
                  </a:rPr>
                  <a:t>Sold number of VMs </a:t>
                </a:r>
                <a14:m>
                  <m:oMath xmlns:m="http://schemas.openxmlformats.org/officeDocument/2006/math">
                    <m:r>
                      <a:rPr lang="en-TW" sz="22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TW" sz="2200" b="1" dirty="0">
                    <a:solidFill>
                      <a:schemeClr val="accent6">
                        <a:lumMod val="50000"/>
                      </a:schemeClr>
                    </a:solidFill>
                  </a:rPr>
                  <a:t> all VMs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B4466-3B68-E140-93E2-E716224CB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39" y="5002078"/>
                <a:ext cx="3860800" cy="430887"/>
              </a:xfrm>
              <a:prstGeom prst="rect">
                <a:avLst/>
              </a:prstGeom>
              <a:blipFill>
                <a:blip r:embed="rId6"/>
                <a:stretch>
                  <a:fillRect l="-1967" t="-11765" r="-656" b="-2941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CE677B4B-F07C-554C-B17E-97008E9D19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90361" y="3990610"/>
            <a:ext cx="8411279" cy="1681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8B2DF7-8CED-3B4D-AFC1-A9E5E6D0DF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15605" y="3231781"/>
            <a:ext cx="494995" cy="3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69B7-0845-0248-8E51-A9435DFD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providers’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ED413-F48C-3A4E-AD4B-B1B41225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20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34219-6541-F14C-8018-992886C108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7107" y="1918059"/>
            <a:ext cx="10453419" cy="6681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8FB814-3BAB-1E46-9FDF-7DD123DBF584}"/>
              </a:ext>
            </a:extLst>
          </p:cNvPr>
          <p:cNvSpPr txBox="1"/>
          <p:nvPr/>
        </p:nvSpPr>
        <p:spPr>
          <a:xfrm>
            <a:off x="939800" y="3013558"/>
            <a:ext cx="1018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/>
              <a:t>The convexity or concavity of following optimization problem </a:t>
            </a:r>
            <a:r>
              <a:rPr lang="en-TW" sz="2800" b="1" dirty="0">
                <a:solidFill>
                  <a:srgbClr val="C00000"/>
                </a:solidFill>
              </a:rPr>
              <a:t>depends on the exact expression </a:t>
            </a:r>
            <a:r>
              <a:rPr lang="en-TW" sz="2800" dirty="0"/>
              <a:t>of I()</a:t>
            </a:r>
            <a:r>
              <a:rPr lang="en-US" altLang="zh-CN" sz="2800" dirty="0"/>
              <a:t>.</a:t>
            </a:r>
            <a:endParaRPr lang="en-TW" sz="2800" b="1" dirty="0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C4052-F0FB-6F4D-A40B-838732649BD7}"/>
              </a:ext>
            </a:extLst>
          </p:cNvPr>
          <p:cNvSpPr/>
          <p:nvPr/>
        </p:nvSpPr>
        <p:spPr>
          <a:xfrm>
            <a:off x="3565652" y="5050650"/>
            <a:ext cx="2692400" cy="89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723BA4-5824-DD4F-A36C-05BD69FD376C}"/>
                  </a:ext>
                </a:extLst>
              </p:cNvPr>
              <p:cNvSpPr txBox="1"/>
              <p:nvPr/>
            </p:nvSpPr>
            <p:spPr>
              <a:xfrm>
                <a:off x="6390039" y="5217978"/>
                <a:ext cx="386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200" b="1" dirty="0">
                    <a:solidFill>
                      <a:schemeClr val="accent6">
                        <a:lumMod val="50000"/>
                      </a:schemeClr>
                    </a:solidFill>
                  </a:rPr>
                  <a:t>Sold number of VMs </a:t>
                </a:r>
                <a14:m>
                  <m:oMath xmlns:m="http://schemas.openxmlformats.org/officeDocument/2006/math">
                    <m:r>
                      <a:rPr lang="en-TW" sz="22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TW" sz="2200" b="1" dirty="0">
                    <a:solidFill>
                      <a:schemeClr val="accent6">
                        <a:lumMod val="50000"/>
                      </a:schemeClr>
                    </a:solidFill>
                  </a:rPr>
                  <a:t> all VMs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723BA4-5824-DD4F-A36C-05BD69FD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039" y="5217978"/>
                <a:ext cx="3860800" cy="430887"/>
              </a:xfrm>
              <a:prstGeom prst="rect">
                <a:avLst/>
              </a:prstGeom>
              <a:blipFill>
                <a:blip r:embed="rId5"/>
                <a:stretch>
                  <a:fillRect l="-1967" t="-8571" r="-656" b="-2857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DE8BDF22-729B-2C4A-8BAC-B4FD407D82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39561" y="4206510"/>
            <a:ext cx="8411279" cy="16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0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69B7-0845-0248-8E51-A9435DFD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providers’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ED413-F48C-3A4E-AD4B-B1B41225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21</a:t>
            </a:fld>
            <a:endParaRPr lang="en-TW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B06585F-AB18-7940-AC74-40AD147224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7110" y="1918057"/>
            <a:ext cx="10158373" cy="3438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8CA308-EC82-9B4B-801B-93529D1B802A}"/>
              </a:ext>
            </a:extLst>
          </p:cNvPr>
          <p:cNvSpPr/>
          <p:nvPr/>
        </p:nvSpPr>
        <p:spPr>
          <a:xfrm>
            <a:off x="863286" y="2544752"/>
            <a:ext cx="4947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</a:rPr>
              <a:t>Optimal</a:t>
            </a:r>
            <a:r>
              <a:rPr lang="zh-TW" altLang="en-US" sz="2800" dirty="0"/>
              <a:t> </a:t>
            </a:r>
            <a:r>
              <a:rPr lang="en-US" altLang="zh-TW" sz="2800" dirty="0"/>
              <a:t>number</a:t>
            </a:r>
            <a:r>
              <a:rPr lang="zh-TW" altLang="en-US" sz="2800" dirty="0"/>
              <a:t> </a:t>
            </a:r>
            <a:r>
              <a:rPr lang="en-US" altLang="zh-TW" sz="2800" dirty="0"/>
              <a:t>of</a:t>
            </a:r>
            <a:r>
              <a:rPr lang="zh-TW" altLang="en-US" sz="2800" dirty="0"/>
              <a:t> </a:t>
            </a:r>
            <a:r>
              <a:rPr lang="en-US" altLang="zh-TW" sz="2800" dirty="0"/>
              <a:t>VMs</a:t>
            </a:r>
            <a:r>
              <a:rPr lang="zh-TW" altLang="en-US" sz="2800" dirty="0"/>
              <a:t> </a:t>
            </a:r>
            <a:r>
              <a:rPr lang="en-US" altLang="zh-CN" sz="2800" dirty="0"/>
              <a:t>bought</a:t>
            </a:r>
            <a:endParaRPr lang="en-TW" sz="28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FC71F7-E7E6-CF4C-A7F5-7A6E7CF86C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6917" y="3300550"/>
            <a:ext cx="9484562" cy="1061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A8EBF6-A9FB-A14F-922B-8971CDA25C7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22527" y="4631275"/>
            <a:ext cx="8061257" cy="11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2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725F-FD67-0046-B74B-D45562C1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/>
              <a:t>MEC platform operator’s</a:t>
            </a:r>
            <a:r>
              <a:rPr lang="zh-CN" altLang="en-US" sz="4300" dirty="0"/>
              <a:t> </a:t>
            </a:r>
            <a:r>
              <a:rPr lang="en-US" altLang="zh-CN" sz="4300" dirty="0"/>
              <a:t>optimization</a:t>
            </a:r>
            <a:r>
              <a:rPr lang="zh-CN" altLang="en-US" sz="4300" dirty="0"/>
              <a:t> </a:t>
            </a:r>
            <a:r>
              <a:rPr lang="en-US" altLang="zh-CN" sz="4300" dirty="0"/>
              <a:t>problem</a:t>
            </a:r>
            <a:endParaRPr lang="en-TW" sz="4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5AE8F-B26A-2C4C-A0CA-349E993E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22</a:t>
            </a:fld>
            <a:endParaRPr lang="en-T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05D10-3E43-F146-A0CD-CEC9108D08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6332" y="1576395"/>
            <a:ext cx="9620705" cy="14264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515B1-9D35-D74F-BD81-3D6996D01ABF}"/>
              </a:ext>
            </a:extLst>
          </p:cNvPr>
          <p:cNvSpPr txBox="1"/>
          <p:nvPr/>
        </p:nvSpPr>
        <p:spPr>
          <a:xfrm>
            <a:off x="990600" y="3102907"/>
            <a:ext cx="715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/>
              <a:t>The following optimization problem is </a:t>
            </a:r>
            <a:r>
              <a:rPr lang="en-TW" sz="2800" b="1" dirty="0">
                <a:solidFill>
                  <a:srgbClr val="C00000"/>
                </a:solidFill>
              </a:rPr>
              <a:t>convex </a:t>
            </a:r>
            <a:r>
              <a:rPr lang="en-TW" sz="2800" dirty="0"/>
              <a:t>in </a:t>
            </a:r>
            <a:endParaRPr lang="en-TW" sz="2800" b="1" dirty="0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781B81-41A4-334E-9597-7CAEF9AF2C38}"/>
              </a:ext>
            </a:extLst>
          </p:cNvPr>
          <p:cNvSpPr/>
          <p:nvPr/>
        </p:nvSpPr>
        <p:spPr>
          <a:xfrm>
            <a:off x="3616452" y="4834750"/>
            <a:ext cx="2692400" cy="89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B4466-3B68-E140-93E2-E716224CBD92}"/>
                  </a:ext>
                </a:extLst>
              </p:cNvPr>
              <p:cNvSpPr txBox="1"/>
              <p:nvPr/>
            </p:nvSpPr>
            <p:spPr>
              <a:xfrm>
                <a:off x="6440839" y="5002078"/>
                <a:ext cx="386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200" b="1" dirty="0">
                    <a:solidFill>
                      <a:schemeClr val="accent6">
                        <a:lumMod val="50000"/>
                      </a:schemeClr>
                    </a:solidFill>
                  </a:rPr>
                  <a:t>Sold number of VMs </a:t>
                </a:r>
                <a14:m>
                  <m:oMath xmlns:m="http://schemas.openxmlformats.org/officeDocument/2006/math">
                    <m:r>
                      <a:rPr lang="en-TW" sz="22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TW" sz="2200" b="1" dirty="0">
                    <a:solidFill>
                      <a:schemeClr val="accent6">
                        <a:lumMod val="50000"/>
                      </a:schemeClr>
                    </a:solidFill>
                  </a:rPr>
                  <a:t> all VMs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B4466-3B68-E140-93E2-E716224CB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39" y="5002078"/>
                <a:ext cx="3860800" cy="430887"/>
              </a:xfrm>
              <a:prstGeom prst="rect">
                <a:avLst/>
              </a:prstGeom>
              <a:blipFill>
                <a:blip r:embed="rId6"/>
                <a:stretch>
                  <a:fillRect l="-1967" t="-11765" r="-656" b="-2941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CE677B4B-F07C-554C-B17E-97008E9D19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90361" y="3990610"/>
            <a:ext cx="8411279" cy="1681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8B2DF7-8CED-3B4D-AFC1-A9E5E6D0DF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15605" y="3231781"/>
            <a:ext cx="494995" cy="3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5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1528-1406-F446-896E-74E97AEB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D787-CAF2-F84B-A300-70A9DB1B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There are no related works in the resource trading between MEC platform operator and the application service providers (ASPs) and the resource allocation within ASPs in security context. </a:t>
            </a:r>
          </a:p>
          <a:p>
            <a:r>
              <a:rPr lang="en-TW" dirty="0"/>
              <a:t>We formulate the pricing and resource allocation problem via Stackelberg game.</a:t>
            </a:r>
          </a:p>
          <a:p>
            <a:r>
              <a:rPr lang="en-TW" dirty="0"/>
              <a:t>We still need to solve the closed form of followers’ reponses.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0BC2E-DAC8-3147-AECA-F39130BF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2446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2B11-F382-5A45-9143-8C153477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956F-0662-074E-B4F3-1C56EBFF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None/>
            </a:pPr>
            <a:r>
              <a:rPr lang="en-TW" sz="2000" dirty="0"/>
              <a:t>[1] </a:t>
            </a:r>
            <a:r>
              <a:rPr lang="en-US" sz="2000" dirty="0"/>
              <a:t>Alharbi, Talal, Ahamed </a:t>
            </a:r>
            <a:r>
              <a:rPr lang="en-US" sz="2000" dirty="0" err="1"/>
              <a:t>Aljuhani</a:t>
            </a:r>
            <a:r>
              <a:rPr lang="en-US" sz="2000" dirty="0"/>
              <a:t>, and Hang Liu. "</a:t>
            </a:r>
            <a:r>
              <a:rPr lang="en-US" sz="2000" b="1" dirty="0"/>
              <a:t>Holistic DDoS mitigation using NFV</a:t>
            </a:r>
            <a:r>
              <a:rPr lang="en-US" sz="2000" dirty="0"/>
              <a:t>." 2017 IEEE 7th Annual Computing and Communication Workshop and Conference (CCWC). IEEE, 2017.</a:t>
            </a:r>
            <a:r>
              <a:rPr lang="en-TW" sz="2000" dirty="0"/>
              <a:t> </a:t>
            </a:r>
          </a:p>
          <a:p>
            <a:pPr marL="363538" indent="-363538">
              <a:buNone/>
            </a:pPr>
            <a:r>
              <a:rPr lang="en-TW" sz="2000" dirty="0"/>
              <a:t>[2] </a:t>
            </a:r>
            <a:r>
              <a:rPr lang="en-US" sz="2000" dirty="0"/>
              <a:t>Santoyo-González, Alejandro, Cristina </a:t>
            </a:r>
            <a:r>
              <a:rPr lang="en-US" sz="2000" dirty="0" err="1"/>
              <a:t>Cervelló</a:t>
            </a:r>
            <a:r>
              <a:rPr lang="en-US" sz="2000" dirty="0"/>
              <a:t>-Pastor, and </a:t>
            </a:r>
            <a:r>
              <a:rPr lang="en-US" sz="2000" dirty="0" err="1"/>
              <a:t>Dimitrios</a:t>
            </a:r>
            <a:r>
              <a:rPr lang="en-US" sz="2000" dirty="0"/>
              <a:t> P. </a:t>
            </a:r>
            <a:r>
              <a:rPr lang="en-US" sz="2000" dirty="0" err="1"/>
              <a:t>Pezaros</a:t>
            </a:r>
            <a:r>
              <a:rPr lang="en-US" sz="2000" dirty="0"/>
              <a:t>. "</a:t>
            </a:r>
            <a:r>
              <a:rPr lang="en-US" sz="2000" b="1" dirty="0"/>
              <a:t>High-performance, platform-independent DDoS detection for IoT ecosystems.</a:t>
            </a:r>
            <a:r>
              <a:rPr lang="en-US" sz="2000" dirty="0"/>
              <a:t>" 2019 IEEE 44th Conference on Local Computer Networks (LCN). IEEE, 2019.</a:t>
            </a:r>
          </a:p>
          <a:p>
            <a:pPr marL="363538" indent="-363538">
              <a:buNone/>
            </a:pPr>
            <a:r>
              <a:rPr lang="en-US" sz="2000" dirty="0"/>
              <a:t>[3] </a:t>
            </a:r>
            <a:r>
              <a:rPr lang="en-US" sz="2000" dirty="0" err="1"/>
              <a:t>Özçelik</a:t>
            </a:r>
            <a:r>
              <a:rPr lang="en-US" sz="2000" dirty="0"/>
              <a:t>, </a:t>
            </a:r>
            <a:r>
              <a:rPr lang="en-US" sz="2000" dirty="0" err="1"/>
              <a:t>Mert</a:t>
            </a:r>
            <a:r>
              <a:rPr lang="en-US" sz="2000" dirty="0"/>
              <a:t>, Niaz </a:t>
            </a:r>
            <a:r>
              <a:rPr lang="en-US" sz="2000" dirty="0" err="1"/>
              <a:t>Chalabianloo</a:t>
            </a:r>
            <a:r>
              <a:rPr lang="en-US" sz="2000" dirty="0"/>
              <a:t>, and </a:t>
            </a:r>
            <a:r>
              <a:rPr lang="en-US" sz="2000" dirty="0" err="1"/>
              <a:t>Gürkan</a:t>
            </a:r>
            <a:r>
              <a:rPr lang="en-US" sz="2000" dirty="0"/>
              <a:t> </a:t>
            </a:r>
            <a:r>
              <a:rPr lang="en-US" sz="2000" dirty="0" err="1"/>
              <a:t>Gür</a:t>
            </a:r>
            <a:r>
              <a:rPr lang="en-US" sz="2000" dirty="0"/>
              <a:t>. "</a:t>
            </a:r>
            <a:r>
              <a:rPr lang="en-US" sz="2000" b="1" dirty="0"/>
              <a:t>Software-defined edge defense against IoT-based DDoS.</a:t>
            </a:r>
            <a:r>
              <a:rPr lang="en-US" sz="2000" dirty="0"/>
              <a:t>" 2017 IEEE International Conference on Computer and Information Technology (CIT). IEEE, 2017.</a:t>
            </a:r>
          </a:p>
          <a:p>
            <a:pPr marL="363538" indent="-363538">
              <a:buNone/>
            </a:pPr>
            <a:r>
              <a:rPr lang="en-US" sz="2000" dirty="0"/>
              <a:t>[4] Yan, </a:t>
            </a:r>
            <a:r>
              <a:rPr lang="en-US" sz="2000" dirty="0" err="1"/>
              <a:t>Qiao</a:t>
            </a:r>
            <a:r>
              <a:rPr lang="en-US" sz="2000" dirty="0"/>
              <a:t>, et al. "</a:t>
            </a:r>
            <a:r>
              <a:rPr lang="en-US" sz="2000" b="1" dirty="0"/>
              <a:t>A multi-level DDoS mitigation framework for the industrial internet of things</a:t>
            </a:r>
            <a:r>
              <a:rPr lang="en-US" sz="2000" dirty="0"/>
              <a:t>." IEEE Communications Magazine 56.2 (2018): 30-36.</a:t>
            </a:r>
          </a:p>
          <a:p>
            <a:pPr marL="363538" indent="-363538">
              <a:buNone/>
            </a:pPr>
            <a:r>
              <a:rPr lang="en-US" sz="2000" dirty="0"/>
              <a:t>[5] Ali, Amir, and Muhammad Murtaza Yousaf. "</a:t>
            </a:r>
            <a:r>
              <a:rPr lang="en-US" sz="2000" b="1" dirty="0"/>
              <a:t>Novel Three-Tier Intrusion Detection and Prevention System in Software Defined Network.</a:t>
            </a:r>
            <a:r>
              <a:rPr lang="en-US" sz="2000" dirty="0"/>
              <a:t>" IEEE Access 8 (2020): 109662-109676.</a:t>
            </a:r>
          </a:p>
          <a:p>
            <a:pPr marL="363538" indent="-363538">
              <a:buNone/>
            </a:pPr>
            <a:endParaRPr lang="en-US" sz="2000" dirty="0"/>
          </a:p>
          <a:p>
            <a:pPr marL="363538" indent="-363538">
              <a:buNone/>
            </a:pPr>
            <a:endParaRPr lang="en-TW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22E58-058B-9446-BAA4-55F2426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9577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77D1-A072-F34E-9729-16CCFBE7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80AC-B9D8-034C-8521-EB4A6F3A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None/>
            </a:pPr>
            <a:r>
              <a:rPr lang="en-TW" sz="2000"/>
              <a:t>[6] </a:t>
            </a:r>
            <a:r>
              <a:rPr lang="en-US" sz="2000"/>
              <a:t>Shen, Yi, et al. "</a:t>
            </a:r>
            <a:r>
              <a:rPr lang="en-US" sz="2000" b="1"/>
              <a:t>TPDD: A Two-Phase DDoS Detection System in Software-Defined Networking</a:t>
            </a:r>
            <a:r>
              <a:rPr lang="en-US" sz="2000"/>
              <a:t>." ICC 2020-2020 IEEE International Conference on Communications (ICC). IEEE, 2020.</a:t>
            </a:r>
          </a:p>
          <a:p>
            <a:pPr marL="363538" indent="-363538">
              <a:buNone/>
            </a:pPr>
            <a:r>
              <a:rPr lang="en-US" sz="2000"/>
              <a:t>[7] Wang, Rui, </a:t>
            </a:r>
            <a:r>
              <a:rPr lang="en-US" sz="2000" err="1"/>
              <a:t>Zhiping</a:t>
            </a:r>
            <a:r>
              <a:rPr lang="en-US" sz="2000"/>
              <a:t> Jia, and Lei Ju. "</a:t>
            </a:r>
            <a:r>
              <a:rPr lang="en-US" sz="2000" b="1"/>
              <a:t>An entropy-based distributed DDoS detection mechanism in software-defined networking</a:t>
            </a:r>
            <a:r>
              <a:rPr lang="en-US" sz="2000"/>
              <a:t>." 2015 IEEE </a:t>
            </a:r>
            <a:r>
              <a:rPr lang="en-US" sz="2000" err="1"/>
              <a:t>Trustcom</a:t>
            </a:r>
            <a:r>
              <a:rPr lang="en-US" sz="2000"/>
              <a:t>/</a:t>
            </a:r>
            <a:r>
              <a:rPr lang="en-US" sz="2000" err="1"/>
              <a:t>BigDataSE</a:t>
            </a:r>
            <a:r>
              <a:rPr lang="en-US" sz="2000"/>
              <a:t>/ISPA. Vol. 1. IEEE, 2015.</a:t>
            </a:r>
          </a:p>
          <a:p>
            <a:pPr marL="363538" indent="-363538">
              <a:buNone/>
            </a:pPr>
            <a:r>
              <a:rPr lang="en-US" sz="2000"/>
              <a:t>[8] </a:t>
            </a:r>
            <a:r>
              <a:rPr lang="en-US" sz="2000" err="1"/>
              <a:t>Xuanyuan</a:t>
            </a:r>
            <a:r>
              <a:rPr lang="en-US" sz="2000"/>
              <a:t>, Ming, </a:t>
            </a:r>
            <a:r>
              <a:rPr lang="en-US" sz="2000" err="1"/>
              <a:t>Visham</a:t>
            </a:r>
            <a:r>
              <a:rPr lang="en-US" sz="2000"/>
              <a:t> </a:t>
            </a:r>
            <a:r>
              <a:rPr lang="en-US" sz="2000" err="1"/>
              <a:t>Ramsurrun</a:t>
            </a:r>
            <a:r>
              <a:rPr lang="en-US" sz="2000"/>
              <a:t>, and Amar </a:t>
            </a:r>
            <a:r>
              <a:rPr lang="en-US" sz="2000" err="1"/>
              <a:t>Seeam</a:t>
            </a:r>
            <a:r>
              <a:rPr lang="en-US" sz="2000"/>
              <a:t>. "</a:t>
            </a:r>
            <a:r>
              <a:rPr lang="en-US" sz="2000" b="1"/>
              <a:t>Detection and Mitigation of DDoS Attacks Using Conditional Entropy in Software-defined Networking</a:t>
            </a:r>
            <a:r>
              <a:rPr lang="en-US" sz="2000"/>
              <a:t>." 2019 11th International Conference on Advanced Computing (</a:t>
            </a:r>
            <a:r>
              <a:rPr lang="en-US" sz="2000" err="1"/>
              <a:t>ICoAC</a:t>
            </a:r>
            <a:r>
              <a:rPr lang="en-US" sz="2000"/>
              <a:t>). IEEE, 2019.</a:t>
            </a:r>
          </a:p>
          <a:p>
            <a:pPr marL="363538" indent="-363538">
              <a:buNone/>
            </a:pPr>
            <a:r>
              <a:rPr lang="en-US" sz="2000"/>
              <a:t>[9] Bi, </a:t>
            </a:r>
            <a:r>
              <a:rPr lang="en-US" sz="2000" err="1"/>
              <a:t>Xiaoming</a:t>
            </a:r>
            <a:r>
              <a:rPr lang="en-US" sz="2000"/>
              <a:t>, </a:t>
            </a:r>
            <a:r>
              <a:rPr lang="en-US" sz="2000" err="1"/>
              <a:t>Wenan</a:t>
            </a:r>
            <a:r>
              <a:rPr lang="en-US" sz="2000"/>
              <a:t> Tan, and </a:t>
            </a:r>
            <a:r>
              <a:rPr lang="en-US" sz="2000" err="1"/>
              <a:t>Ruohui</a:t>
            </a:r>
            <a:r>
              <a:rPr lang="en-US" sz="2000"/>
              <a:t> Xiao. "</a:t>
            </a:r>
            <a:r>
              <a:rPr lang="en-US" sz="2000" b="1"/>
              <a:t>A DDoS-oriented Distributed defense framework based on edge router feedbacks in Autonomous Systems</a:t>
            </a:r>
            <a:r>
              <a:rPr lang="en-US" sz="2000"/>
              <a:t>." 2008 International Multi-symposiums on Computer and Computational Sciences. IEEE, 2008.</a:t>
            </a:r>
          </a:p>
          <a:p>
            <a:pPr marL="363538" indent="-363538">
              <a:buNone/>
            </a:pPr>
            <a:r>
              <a:rPr lang="en-US" sz="2000"/>
              <a:t>[10] Liu, </a:t>
            </a:r>
            <a:r>
              <a:rPr lang="en-US" sz="2000" err="1"/>
              <a:t>Zengguang</a:t>
            </a:r>
            <a:r>
              <a:rPr lang="en-US" sz="2000"/>
              <a:t>, </a:t>
            </a:r>
            <a:r>
              <a:rPr lang="en-US" sz="2000" err="1"/>
              <a:t>Xiaochun</a:t>
            </a:r>
            <a:r>
              <a:rPr lang="en-US" sz="2000"/>
              <a:t> Yin, and </a:t>
            </a:r>
            <a:r>
              <a:rPr lang="en-US" sz="2000" err="1"/>
              <a:t>Yuemei</a:t>
            </a:r>
            <a:r>
              <a:rPr lang="en-US" sz="2000"/>
              <a:t> Hu. "</a:t>
            </a:r>
            <a:r>
              <a:rPr lang="en-US" sz="2000" b="1"/>
              <a:t>CPSS LR-DDoS Detection and Defense in Edge Computing Utilizing DCNN Q-Learning.</a:t>
            </a:r>
            <a:r>
              <a:rPr lang="en-US" sz="2000"/>
              <a:t>" IEEE Access 8 (2020): 42120-42130.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059A0-F013-484B-9B58-7D00731B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0363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8715-63D3-7B4C-99C6-07C15E8C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058E-0313-2D44-8544-E164E971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buNone/>
            </a:pPr>
            <a:r>
              <a:rPr lang="en-TW" sz="2000"/>
              <a:t>[11] </a:t>
            </a:r>
            <a:r>
              <a:rPr lang="en-US" sz="2000"/>
              <a:t>Jia, </a:t>
            </a:r>
            <a:r>
              <a:rPr lang="en-US" sz="2000" err="1"/>
              <a:t>Yizhen</a:t>
            </a:r>
            <a:r>
              <a:rPr lang="en-US" sz="2000"/>
              <a:t>, et al. "</a:t>
            </a:r>
            <a:r>
              <a:rPr lang="en-US" sz="2000" b="1" err="1"/>
              <a:t>FlowGuard</a:t>
            </a:r>
            <a:r>
              <a:rPr lang="en-US" sz="2000" b="1"/>
              <a:t>: An Intelligent Edge Defense Mechanism Against IoT DDoS Attacks</a:t>
            </a:r>
            <a:r>
              <a:rPr lang="en-US" sz="2000"/>
              <a:t>." IEEE Internet of Things Journal (2020).</a:t>
            </a:r>
          </a:p>
          <a:p>
            <a:pPr marL="452438" indent="-452438">
              <a:buNone/>
            </a:pPr>
            <a:r>
              <a:rPr lang="en-US" sz="2000"/>
              <a:t>[12] Zhang, </a:t>
            </a:r>
            <a:r>
              <a:rPr lang="en-US" sz="2000" err="1"/>
              <a:t>Haodi</a:t>
            </a:r>
            <a:r>
              <a:rPr lang="en-US" sz="2000"/>
              <a:t>, </a:t>
            </a:r>
            <a:r>
              <a:rPr lang="en-US" sz="2000" err="1"/>
              <a:t>Jianye</a:t>
            </a:r>
            <a:r>
              <a:rPr lang="en-US" sz="2000"/>
              <a:t> Hao, and </a:t>
            </a:r>
            <a:r>
              <a:rPr lang="en-US" sz="2000" err="1"/>
              <a:t>Xiaohong</a:t>
            </a:r>
            <a:r>
              <a:rPr lang="en-US" sz="2000"/>
              <a:t> Li. "</a:t>
            </a:r>
            <a:r>
              <a:rPr lang="en-US" sz="2000" b="1"/>
              <a:t>A Method for Deploying Distributed Denial of Service Attack Defense Strategies on Edge Servers Using Reinforcement Learning</a:t>
            </a:r>
            <a:r>
              <a:rPr lang="en-US" sz="2000"/>
              <a:t>." IEEE Access 8 (2020): 78482-78491.</a:t>
            </a:r>
          </a:p>
          <a:p>
            <a:pPr marL="452438" indent="-452438">
              <a:buNone/>
            </a:pPr>
            <a:r>
              <a:rPr lang="en-US" sz="2000"/>
              <a:t>[13] Yang, Ning, et al. "</a:t>
            </a:r>
            <a:r>
              <a:rPr lang="en-US" sz="2000" b="1"/>
              <a:t>A novel collaborative task offloading scheme for secure and sustainable mobile cloudlet networks</a:t>
            </a:r>
            <a:r>
              <a:rPr lang="en-US" sz="2000"/>
              <a:t>." IEEE Access 6 (2018): 44175-44189.</a:t>
            </a:r>
          </a:p>
          <a:p>
            <a:pPr marL="452438" indent="-452438">
              <a:buNone/>
            </a:pPr>
            <a:r>
              <a:rPr lang="en-US" sz="2000"/>
              <a:t>[14] Li, </a:t>
            </a:r>
            <a:r>
              <a:rPr lang="en-US" sz="2000" err="1"/>
              <a:t>Hongjia</a:t>
            </a:r>
            <a:r>
              <a:rPr lang="en-US" sz="2000"/>
              <a:t>, and Liming Wang. "</a:t>
            </a:r>
            <a:r>
              <a:rPr lang="en-US" sz="2000" b="1"/>
              <a:t>Online orchestration of cooperative defense against DDoS attacks for 5G MEC.</a:t>
            </a:r>
            <a:r>
              <a:rPr lang="en-US" sz="2000"/>
              <a:t>" 2018 IEEE Wireless Communications and Networking Conference (WCNC). IEEE, 2018.</a:t>
            </a:r>
          </a:p>
          <a:p>
            <a:pPr marL="452438" indent="-452438">
              <a:buNone/>
            </a:pPr>
            <a:r>
              <a:rPr lang="en-US" sz="2000"/>
              <a:t>[15] Tan, </a:t>
            </a:r>
            <a:r>
              <a:rPr lang="en-US" sz="2000" err="1"/>
              <a:t>Xinrui</a:t>
            </a:r>
            <a:r>
              <a:rPr lang="en-US" sz="2000"/>
              <a:t>, et al. "</a:t>
            </a:r>
            <a:r>
              <a:rPr lang="en-US" sz="2000" b="1"/>
              <a:t>Global Orchestration of Cooperative Defense against DDoS Attacks for MEC.</a:t>
            </a:r>
            <a:r>
              <a:rPr lang="en-US" sz="2000"/>
              <a:t>" 2019 IEEE Wireless Communications and Networking Conference (WCNC). IEEE, 2019.</a:t>
            </a:r>
          </a:p>
          <a:p>
            <a:pPr marL="452438" indent="-452438">
              <a:buNone/>
            </a:pPr>
            <a:endParaRPr lang="en-US" sz="2000"/>
          </a:p>
          <a:p>
            <a:pPr marL="452438" indent="-452438">
              <a:buNone/>
            </a:pPr>
            <a:endParaRPr lang="en-US" sz="2000"/>
          </a:p>
          <a:p>
            <a:pPr marL="452438" indent="-452438">
              <a:buNone/>
            </a:pPr>
            <a:endParaRPr lang="en-US" sz="2000"/>
          </a:p>
          <a:p>
            <a:pPr marL="452438" indent="-452438">
              <a:buNone/>
            </a:pPr>
            <a:endParaRPr lang="en-US" sz="2000"/>
          </a:p>
          <a:p>
            <a:pPr marL="0" indent="0">
              <a:buNone/>
            </a:pPr>
            <a:endParaRPr lang="en-TW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C1C07-44B9-A94A-B511-C104A262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07832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50F3-BDF1-FA47-8AC2-60AC557E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6FB3-1AF1-0948-A53C-4EC6E4E6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buNone/>
            </a:pPr>
            <a:r>
              <a:rPr lang="en-TW" sz="2000" dirty="0"/>
              <a:t>[16] </a:t>
            </a:r>
            <a:r>
              <a:rPr lang="en-US" sz="2000" dirty="0"/>
              <a:t>Chen, Yu, Kai Hwang, and Wei-Shinn Ku. "</a:t>
            </a:r>
            <a:r>
              <a:rPr lang="en-US" sz="2000" b="1" dirty="0"/>
              <a:t>Collaborative detection of DDoS attacks over multiple network domains</a:t>
            </a:r>
            <a:r>
              <a:rPr lang="en-US" sz="2000" dirty="0"/>
              <a:t>." IEEE Transactions on Parallel and Distributed Systems 18.12 (2007): 1649-1662.</a:t>
            </a:r>
          </a:p>
          <a:p>
            <a:pPr marL="452438" indent="-452438">
              <a:buNone/>
            </a:pPr>
            <a:r>
              <a:rPr lang="en-US" sz="2000" dirty="0"/>
              <a:t>[17] </a:t>
            </a:r>
            <a:r>
              <a:rPr lang="en-US" sz="2000" dirty="0" err="1"/>
              <a:t>Mtibaa</a:t>
            </a:r>
            <a:r>
              <a:rPr lang="en-US" sz="2000" dirty="0"/>
              <a:t>, </a:t>
            </a:r>
            <a:r>
              <a:rPr lang="en-US" sz="2000" dirty="0" err="1"/>
              <a:t>Abderrahmen</a:t>
            </a:r>
            <a:r>
              <a:rPr lang="en-US" sz="2000" dirty="0"/>
              <a:t>, Khaled </a:t>
            </a:r>
            <a:r>
              <a:rPr lang="en-US" sz="2000" dirty="0" err="1"/>
              <a:t>Harras</a:t>
            </a:r>
            <a:r>
              <a:rPr lang="en-US" sz="2000" dirty="0"/>
              <a:t>, and Hussein </a:t>
            </a:r>
            <a:r>
              <a:rPr lang="en-US" sz="2000" dirty="0" err="1"/>
              <a:t>Alnuweiri</a:t>
            </a:r>
            <a:r>
              <a:rPr lang="en-US" sz="2000" dirty="0"/>
              <a:t>. "</a:t>
            </a:r>
            <a:r>
              <a:rPr lang="en-US" sz="2000" b="1" dirty="0"/>
              <a:t>Friend or foe? Detecting and isolating malicious nodes in mobile edge computing platforms</a:t>
            </a:r>
            <a:r>
              <a:rPr lang="en-US" sz="2000" dirty="0"/>
              <a:t>." 2015 IEEE 7th International Conference on Cloud Computing Technology and Science (</a:t>
            </a:r>
            <a:r>
              <a:rPr lang="en-US" sz="2000" dirty="0" err="1"/>
              <a:t>CloudCom</a:t>
            </a:r>
            <a:r>
              <a:rPr lang="en-US" sz="2000" dirty="0"/>
              <a:t>). IEEE, 2015.</a:t>
            </a:r>
          </a:p>
          <a:p>
            <a:pPr marL="0" indent="0">
              <a:buNone/>
            </a:pPr>
            <a:endParaRPr lang="en-TW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37218-4EE3-734A-86E7-544B8ABA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73091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70B8-5698-344F-A9D0-1616BB5F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>
                <a:solidFill>
                  <a:srgbClr val="C00000"/>
                </a:solidFill>
              </a:rPr>
              <a:t>Comparisons</a:t>
            </a:r>
            <a:r>
              <a:rPr lang="en-TW" b="1"/>
              <a:t>:</a:t>
            </a:r>
            <a:r>
              <a:rPr lang="en-TW" b="1">
                <a:solidFill>
                  <a:srgbClr val="C00000"/>
                </a:solidFill>
              </a:rPr>
              <a:t> </a:t>
            </a:r>
            <a:r>
              <a:rPr lang="en-TW"/>
              <a:t>Two ways of modeling M/M/1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21F4-E7A5-CC45-9937-188A789E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/>
              <a:t>First</a:t>
            </a:r>
            <a:r>
              <a:rPr lang="en-TW"/>
              <a:t>: Model all VMs as one M/M/1 queue</a:t>
            </a:r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r>
              <a:rPr lang="en-TW"/>
              <a:t>Requried conditions to have anaylytical solutions:</a:t>
            </a:r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r>
              <a:rPr lang="en-TW"/>
              <a:t>Then,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4F516-3E3C-4C42-AEB1-21A4B410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28</a:t>
            </a:fld>
            <a:endParaRPr lang="en-T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C2B94-4576-3B42-85B2-E2960EF25E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60979" y="2402521"/>
            <a:ext cx="10677743" cy="9066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8DB9CE-1ADF-C54A-8B61-8C3FEC01A8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12490" y="4097234"/>
            <a:ext cx="4967020" cy="343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3814D1-7995-AC4A-81D8-5526A7CB1CF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6173" y="5049896"/>
            <a:ext cx="10933586" cy="86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2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90D9-6401-8D4F-B7B5-3F9EDB2C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System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4340-C1E3-4848-85D9-79887D9A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</a:t>
            </a:fld>
            <a:endParaRPr lang="en-TW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C7B310-004A-4549-A64E-D3E9E86342D8}"/>
              </a:ext>
            </a:extLst>
          </p:cNvPr>
          <p:cNvSpPr/>
          <p:nvPr/>
        </p:nvSpPr>
        <p:spPr>
          <a:xfrm>
            <a:off x="1026594" y="2398363"/>
            <a:ext cx="6438900" cy="2008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b="1"/>
          </a:p>
        </p:txBody>
      </p:sp>
      <p:pic>
        <p:nvPicPr>
          <p:cNvPr id="66" name="Graphic 65" descr="Smart Phone">
            <a:extLst>
              <a:ext uri="{FF2B5EF4-FFF2-40B4-BE49-F238E27FC236}">
                <a16:creationId xmlns:a16="http://schemas.microsoft.com/office/drawing/2014/main" id="{E140FB53-06C1-3144-A531-933013CC6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0622" y="5408410"/>
            <a:ext cx="622800" cy="622800"/>
          </a:xfrm>
          <a:prstGeom prst="rect">
            <a:avLst/>
          </a:prstGeom>
        </p:spPr>
      </p:pic>
      <p:pic>
        <p:nvPicPr>
          <p:cNvPr id="67" name="Graphic 66" descr="Smart Phone">
            <a:extLst>
              <a:ext uri="{FF2B5EF4-FFF2-40B4-BE49-F238E27FC236}">
                <a16:creationId xmlns:a16="http://schemas.microsoft.com/office/drawing/2014/main" id="{59FA1F1A-A204-1744-B170-9E9ADF68D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7680" y="5452472"/>
            <a:ext cx="622186" cy="62218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A6C774E-4DD6-0749-B23A-03CBA1C5468E}"/>
              </a:ext>
            </a:extLst>
          </p:cNvPr>
          <p:cNvSpPr txBox="1"/>
          <p:nvPr/>
        </p:nvSpPr>
        <p:spPr>
          <a:xfrm>
            <a:off x="1026594" y="5082994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Normal 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F96911-29CF-564F-A526-F22319D67241}"/>
              </a:ext>
            </a:extLst>
          </p:cNvPr>
          <p:cNvSpPr txBox="1"/>
          <p:nvPr/>
        </p:nvSpPr>
        <p:spPr>
          <a:xfrm>
            <a:off x="2557850" y="5082994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>
                <a:solidFill>
                  <a:srgbClr val="FF0000"/>
                </a:solidFill>
              </a:rPr>
              <a:t>Malicious User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B93AD9C-12D1-BB4C-B295-CFCA163A8C86}"/>
              </a:ext>
            </a:extLst>
          </p:cNvPr>
          <p:cNvSpPr/>
          <p:nvPr/>
        </p:nvSpPr>
        <p:spPr>
          <a:xfrm>
            <a:off x="1178993" y="2575538"/>
            <a:ext cx="2846114" cy="16156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FF77A6-3853-B14B-8059-09E5824BA6DE}"/>
              </a:ext>
            </a:extLst>
          </p:cNvPr>
          <p:cNvSpPr txBox="1"/>
          <p:nvPr/>
        </p:nvSpPr>
        <p:spPr>
          <a:xfrm>
            <a:off x="1286749" y="2914630"/>
            <a:ext cx="1001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IDS</a:t>
            </a:r>
          </a:p>
          <a:p>
            <a:r>
              <a:rPr lang="en-TW"/>
              <a:t>(Many VMs)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8DC633-30D7-1048-BF13-C8B22F2D4E4E}"/>
              </a:ext>
            </a:extLst>
          </p:cNvPr>
          <p:cNvSpPr/>
          <p:nvPr/>
        </p:nvSpPr>
        <p:spPr>
          <a:xfrm>
            <a:off x="1294003" y="2756950"/>
            <a:ext cx="716147" cy="11829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EF874E-1D4C-1C4C-9F4A-67E5133DF276}"/>
              </a:ext>
            </a:extLst>
          </p:cNvPr>
          <p:cNvSpPr/>
          <p:nvPr/>
        </p:nvSpPr>
        <p:spPr>
          <a:xfrm>
            <a:off x="2619748" y="2756950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647BD2-7CF5-274F-866B-D76D57EB3E8D}"/>
              </a:ext>
            </a:extLst>
          </p:cNvPr>
          <p:cNvSpPr txBox="1"/>
          <p:nvPr/>
        </p:nvSpPr>
        <p:spPr>
          <a:xfrm>
            <a:off x="2650685" y="2724125"/>
            <a:ext cx="12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VM for app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E30640-BBC0-8D40-BEB9-8E0D1733FFDF}"/>
              </a:ext>
            </a:extLst>
          </p:cNvPr>
          <p:cNvSpPr/>
          <p:nvPr/>
        </p:nvSpPr>
        <p:spPr>
          <a:xfrm>
            <a:off x="2619748" y="3212388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5D506D-2A6C-5041-88F3-1E6457AA2AD4}"/>
              </a:ext>
            </a:extLst>
          </p:cNvPr>
          <p:cNvSpPr txBox="1"/>
          <p:nvPr/>
        </p:nvSpPr>
        <p:spPr>
          <a:xfrm>
            <a:off x="2650685" y="3179563"/>
            <a:ext cx="12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VM for 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23724F-FCE5-A745-911A-09470EBC5C87}"/>
              </a:ext>
            </a:extLst>
          </p:cNvPr>
          <p:cNvSpPr/>
          <p:nvPr/>
        </p:nvSpPr>
        <p:spPr>
          <a:xfrm>
            <a:off x="2619748" y="3689845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A38B95-A705-944D-86E5-669BAD0373A3}"/>
              </a:ext>
            </a:extLst>
          </p:cNvPr>
          <p:cNvSpPr txBox="1"/>
          <p:nvPr/>
        </p:nvSpPr>
        <p:spPr>
          <a:xfrm>
            <a:off x="2650685" y="3657020"/>
            <a:ext cx="12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VM for app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4AA348F-1057-EE42-BB46-8F1A184F3D29}"/>
              </a:ext>
            </a:extLst>
          </p:cNvPr>
          <p:cNvCxnSpPr>
            <a:cxnSpLocks/>
          </p:cNvCxnSpPr>
          <p:nvPr/>
        </p:nvCxnSpPr>
        <p:spPr>
          <a:xfrm>
            <a:off x="2042427" y="3363997"/>
            <a:ext cx="13767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AD46025-F248-584F-AD52-AFAFF0C9DDF1}"/>
              </a:ext>
            </a:extLst>
          </p:cNvPr>
          <p:cNvCxnSpPr>
            <a:cxnSpLocks/>
          </p:cNvCxnSpPr>
          <p:nvPr/>
        </p:nvCxnSpPr>
        <p:spPr>
          <a:xfrm>
            <a:off x="2180103" y="2914630"/>
            <a:ext cx="0" cy="9233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CA12C5-A9C4-9E4D-ADE1-23636B1BC5F3}"/>
              </a:ext>
            </a:extLst>
          </p:cNvPr>
          <p:cNvCxnSpPr>
            <a:cxnSpLocks/>
          </p:cNvCxnSpPr>
          <p:nvPr/>
        </p:nvCxnSpPr>
        <p:spPr>
          <a:xfrm>
            <a:off x="2180103" y="2914630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9B7115-DE17-9C40-AF18-4C657BEB3CDA}"/>
              </a:ext>
            </a:extLst>
          </p:cNvPr>
          <p:cNvCxnSpPr>
            <a:cxnSpLocks/>
          </p:cNvCxnSpPr>
          <p:nvPr/>
        </p:nvCxnSpPr>
        <p:spPr>
          <a:xfrm>
            <a:off x="2180103" y="3365749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831F5B-3C74-D142-BC4B-0EB2B0AC147E}"/>
              </a:ext>
            </a:extLst>
          </p:cNvPr>
          <p:cNvCxnSpPr>
            <a:cxnSpLocks/>
          </p:cNvCxnSpPr>
          <p:nvPr/>
        </p:nvCxnSpPr>
        <p:spPr>
          <a:xfrm>
            <a:off x="2180103" y="3837960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1B70DF9-6A33-814B-BFA1-D0C821F39967}"/>
              </a:ext>
            </a:extLst>
          </p:cNvPr>
          <p:cNvSpPr txBox="1"/>
          <p:nvPr/>
        </p:nvSpPr>
        <p:spPr>
          <a:xfrm>
            <a:off x="3704850" y="6074658"/>
            <a:ext cx="8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/>
              <a:t>Users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DF8ABB-00B2-0947-A030-9879501C51AA}"/>
              </a:ext>
            </a:extLst>
          </p:cNvPr>
          <p:cNvSpPr txBox="1"/>
          <p:nvPr/>
        </p:nvSpPr>
        <p:spPr>
          <a:xfrm>
            <a:off x="3272022" y="1642711"/>
            <a:ext cx="1797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/>
              <a:t>MEC Platform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29056A-981A-FA45-8AA9-CDE3E1E0B3EC}"/>
                  </a:ext>
                </a:extLst>
              </p:cNvPr>
              <p:cNvSpPr txBox="1"/>
              <p:nvPr/>
            </p:nvSpPr>
            <p:spPr>
              <a:xfrm>
                <a:off x="3913306" y="3198263"/>
                <a:ext cx="633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TW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29056A-981A-FA45-8AA9-CDE3E1E0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06" y="3198263"/>
                <a:ext cx="6336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EFB5C68E-12E0-D448-B506-51A1DB58D425}"/>
              </a:ext>
            </a:extLst>
          </p:cNvPr>
          <p:cNvSpPr/>
          <p:nvPr/>
        </p:nvSpPr>
        <p:spPr>
          <a:xfrm>
            <a:off x="4426212" y="2556188"/>
            <a:ext cx="2846114" cy="16156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E63B363-C67D-094D-B756-C4F78A92A9EA}"/>
              </a:ext>
            </a:extLst>
          </p:cNvPr>
          <p:cNvSpPr txBox="1"/>
          <p:nvPr/>
        </p:nvSpPr>
        <p:spPr>
          <a:xfrm>
            <a:off x="4533968" y="2895280"/>
            <a:ext cx="1001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IDS</a:t>
            </a:r>
          </a:p>
          <a:p>
            <a:r>
              <a:rPr lang="en-TW"/>
              <a:t>(Many VMs)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EBE6A8-CEE5-794E-AC56-42C8D8F25F73}"/>
              </a:ext>
            </a:extLst>
          </p:cNvPr>
          <p:cNvSpPr/>
          <p:nvPr/>
        </p:nvSpPr>
        <p:spPr>
          <a:xfrm>
            <a:off x="4541222" y="2737600"/>
            <a:ext cx="716147" cy="11829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2D4694-219F-1E42-B636-137B6C2E231A}"/>
              </a:ext>
            </a:extLst>
          </p:cNvPr>
          <p:cNvSpPr/>
          <p:nvPr/>
        </p:nvSpPr>
        <p:spPr>
          <a:xfrm>
            <a:off x="5866967" y="2737600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6A3E3D-57B2-5B4D-BD86-3A530442E035}"/>
              </a:ext>
            </a:extLst>
          </p:cNvPr>
          <p:cNvSpPr txBox="1"/>
          <p:nvPr/>
        </p:nvSpPr>
        <p:spPr>
          <a:xfrm>
            <a:off x="5897904" y="2704775"/>
            <a:ext cx="12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VM for app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BB10F69-6BC0-3545-99CE-2C43A87C0635}"/>
              </a:ext>
            </a:extLst>
          </p:cNvPr>
          <p:cNvSpPr/>
          <p:nvPr/>
        </p:nvSpPr>
        <p:spPr>
          <a:xfrm>
            <a:off x="5866967" y="3193038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F997EFF-946E-6A46-93A1-D8AA03445376}"/>
              </a:ext>
            </a:extLst>
          </p:cNvPr>
          <p:cNvSpPr txBox="1"/>
          <p:nvPr/>
        </p:nvSpPr>
        <p:spPr>
          <a:xfrm>
            <a:off x="5897904" y="3160213"/>
            <a:ext cx="12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VM for app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0A0319-E52B-B74A-B683-9C0E2E2568EC}"/>
              </a:ext>
            </a:extLst>
          </p:cNvPr>
          <p:cNvSpPr/>
          <p:nvPr/>
        </p:nvSpPr>
        <p:spPr>
          <a:xfrm>
            <a:off x="5866967" y="3670495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983666-1A32-4B42-856C-1F968443E4F7}"/>
              </a:ext>
            </a:extLst>
          </p:cNvPr>
          <p:cNvSpPr txBox="1"/>
          <p:nvPr/>
        </p:nvSpPr>
        <p:spPr>
          <a:xfrm>
            <a:off x="5897904" y="3637670"/>
            <a:ext cx="12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VM for app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81F9CB4-E4EC-4E4D-9BF8-449BE0B869E0}"/>
              </a:ext>
            </a:extLst>
          </p:cNvPr>
          <p:cNvCxnSpPr>
            <a:cxnSpLocks/>
          </p:cNvCxnSpPr>
          <p:nvPr/>
        </p:nvCxnSpPr>
        <p:spPr>
          <a:xfrm>
            <a:off x="5289646" y="3344647"/>
            <a:ext cx="13767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5C8D384-E433-7C4A-A375-BA973A829340}"/>
              </a:ext>
            </a:extLst>
          </p:cNvPr>
          <p:cNvCxnSpPr>
            <a:cxnSpLocks/>
          </p:cNvCxnSpPr>
          <p:nvPr/>
        </p:nvCxnSpPr>
        <p:spPr>
          <a:xfrm>
            <a:off x="5427322" y="2895280"/>
            <a:ext cx="0" cy="9233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A65990D-AA5A-874F-80FF-10B1B328F835}"/>
              </a:ext>
            </a:extLst>
          </p:cNvPr>
          <p:cNvCxnSpPr>
            <a:cxnSpLocks/>
          </p:cNvCxnSpPr>
          <p:nvPr/>
        </p:nvCxnSpPr>
        <p:spPr>
          <a:xfrm>
            <a:off x="5427322" y="2895280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C50BAAF-58DA-4947-8ED8-61A4AF7F28C8}"/>
              </a:ext>
            </a:extLst>
          </p:cNvPr>
          <p:cNvCxnSpPr>
            <a:cxnSpLocks/>
          </p:cNvCxnSpPr>
          <p:nvPr/>
        </p:nvCxnSpPr>
        <p:spPr>
          <a:xfrm>
            <a:off x="5427322" y="3346399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BAF6FE6-8E7A-AF40-9672-359B1DEE409D}"/>
              </a:ext>
            </a:extLst>
          </p:cNvPr>
          <p:cNvCxnSpPr>
            <a:cxnSpLocks/>
          </p:cNvCxnSpPr>
          <p:nvPr/>
        </p:nvCxnSpPr>
        <p:spPr>
          <a:xfrm>
            <a:off x="5427322" y="3818610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2AC2314-A2DB-3C4E-BC39-BEBC481CBDBA}"/>
              </a:ext>
            </a:extLst>
          </p:cNvPr>
          <p:cNvCxnSpPr>
            <a:cxnSpLocks/>
          </p:cNvCxnSpPr>
          <p:nvPr/>
        </p:nvCxnSpPr>
        <p:spPr>
          <a:xfrm flipV="1">
            <a:off x="1481980" y="3956134"/>
            <a:ext cx="0" cy="1016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C4D6FCD-61F2-0D49-A347-A086A6CD8C0F}"/>
              </a:ext>
            </a:extLst>
          </p:cNvPr>
          <p:cNvCxnSpPr/>
          <p:nvPr/>
        </p:nvCxnSpPr>
        <p:spPr>
          <a:xfrm flipH="1">
            <a:off x="1717837" y="4807734"/>
            <a:ext cx="155418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D5A7C72-2072-4343-AE86-197FDB9F198A}"/>
              </a:ext>
            </a:extLst>
          </p:cNvPr>
          <p:cNvCxnSpPr/>
          <p:nvPr/>
        </p:nvCxnSpPr>
        <p:spPr>
          <a:xfrm>
            <a:off x="3278427" y="4795034"/>
            <a:ext cx="0" cy="275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A068328-371E-CA49-A12E-E39714D5A4F7}"/>
              </a:ext>
            </a:extLst>
          </p:cNvPr>
          <p:cNvCxnSpPr>
            <a:cxnSpLocks/>
          </p:cNvCxnSpPr>
          <p:nvPr/>
        </p:nvCxnSpPr>
        <p:spPr>
          <a:xfrm flipV="1">
            <a:off x="1717837" y="3939881"/>
            <a:ext cx="0" cy="8551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 descr="Smart Phone">
            <a:extLst>
              <a:ext uri="{FF2B5EF4-FFF2-40B4-BE49-F238E27FC236}">
                <a16:creationId xmlns:a16="http://schemas.microsoft.com/office/drawing/2014/main" id="{A3BB8EDD-F0EE-C24B-887B-7EFEBF78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2095" y="5408410"/>
            <a:ext cx="622800" cy="622800"/>
          </a:xfrm>
          <a:prstGeom prst="rect">
            <a:avLst/>
          </a:prstGeom>
        </p:spPr>
      </p:pic>
      <p:pic>
        <p:nvPicPr>
          <p:cNvPr id="133" name="Graphic 132" descr="Smart Phone">
            <a:extLst>
              <a:ext uri="{FF2B5EF4-FFF2-40B4-BE49-F238E27FC236}">
                <a16:creationId xmlns:a16="http://schemas.microsoft.com/office/drawing/2014/main" id="{7B19D880-8247-B04D-B11C-0A6D6659D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153" y="5452472"/>
            <a:ext cx="622186" cy="622186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BD3E0FC-4A6B-DE43-AEA9-D1D9D5800DF0}"/>
              </a:ext>
            </a:extLst>
          </p:cNvPr>
          <p:cNvSpPr txBox="1"/>
          <p:nvPr/>
        </p:nvSpPr>
        <p:spPr>
          <a:xfrm>
            <a:off x="4378067" y="5082994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Normal User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45CE451-E523-B849-9DA3-45EA75B60CD7}"/>
              </a:ext>
            </a:extLst>
          </p:cNvPr>
          <p:cNvSpPr txBox="1"/>
          <p:nvPr/>
        </p:nvSpPr>
        <p:spPr>
          <a:xfrm>
            <a:off x="5909323" y="5082994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>
                <a:solidFill>
                  <a:srgbClr val="FF0000"/>
                </a:solidFill>
              </a:rPr>
              <a:t>Malicious User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F0B907F-A260-B44B-BC42-937BBABE9B34}"/>
              </a:ext>
            </a:extLst>
          </p:cNvPr>
          <p:cNvCxnSpPr>
            <a:cxnSpLocks/>
          </p:cNvCxnSpPr>
          <p:nvPr/>
        </p:nvCxnSpPr>
        <p:spPr>
          <a:xfrm flipV="1">
            <a:off x="4833453" y="3939881"/>
            <a:ext cx="0" cy="1032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7B1C756-D561-F846-9FED-F235388C7348}"/>
              </a:ext>
            </a:extLst>
          </p:cNvPr>
          <p:cNvCxnSpPr/>
          <p:nvPr/>
        </p:nvCxnSpPr>
        <p:spPr>
          <a:xfrm flipH="1">
            <a:off x="5069310" y="4807734"/>
            <a:ext cx="155418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B52DAAD-9962-6245-BB18-0120EA3AF586}"/>
              </a:ext>
            </a:extLst>
          </p:cNvPr>
          <p:cNvCxnSpPr/>
          <p:nvPr/>
        </p:nvCxnSpPr>
        <p:spPr>
          <a:xfrm>
            <a:off x="6629900" y="4795034"/>
            <a:ext cx="0" cy="275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DA2A81B-7A61-0048-9306-ADE6BACBC990}"/>
              </a:ext>
            </a:extLst>
          </p:cNvPr>
          <p:cNvCxnSpPr>
            <a:cxnSpLocks/>
          </p:cNvCxnSpPr>
          <p:nvPr/>
        </p:nvCxnSpPr>
        <p:spPr>
          <a:xfrm flipV="1">
            <a:off x="5069310" y="3920531"/>
            <a:ext cx="0" cy="8745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53768D7-FE87-044B-89D0-8F0E3BC2D371}"/>
              </a:ext>
            </a:extLst>
          </p:cNvPr>
          <p:cNvSpPr txBox="1"/>
          <p:nvPr/>
        </p:nvSpPr>
        <p:spPr>
          <a:xfrm>
            <a:off x="9133406" y="2760045"/>
            <a:ext cx="20320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TW"/>
              <a:t>Application Service Providers 1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FC92C1D-809F-0041-A6DB-62E4CA808322}"/>
              </a:ext>
            </a:extLst>
          </p:cNvPr>
          <p:cNvSpPr txBox="1"/>
          <p:nvPr/>
        </p:nvSpPr>
        <p:spPr>
          <a:xfrm>
            <a:off x="9133406" y="3689434"/>
            <a:ext cx="20320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TW"/>
              <a:t>Application Service Providers 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B69B20-E595-894B-AFB6-37CF3FE1245B}"/>
                  </a:ext>
                </a:extLst>
              </p:cNvPr>
              <p:cNvSpPr txBox="1"/>
              <p:nvPr/>
            </p:nvSpPr>
            <p:spPr>
              <a:xfrm>
                <a:off x="9896117" y="3346902"/>
                <a:ext cx="253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TW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B69B20-E595-894B-AFB6-37CF3FE1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117" y="3346902"/>
                <a:ext cx="25328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78F3EC8-6903-A94B-B914-70518AF2E89C}"/>
              </a:ext>
            </a:extLst>
          </p:cNvPr>
          <p:cNvCxnSpPr/>
          <p:nvPr/>
        </p:nvCxnSpPr>
        <p:spPr>
          <a:xfrm flipH="1">
            <a:off x="7623305" y="3185922"/>
            <a:ext cx="106268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0273789-12D0-D847-BB69-A6B1087DAF9A}"/>
              </a:ext>
            </a:extLst>
          </p:cNvPr>
          <p:cNvCxnSpPr/>
          <p:nvPr/>
        </p:nvCxnSpPr>
        <p:spPr>
          <a:xfrm flipH="1">
            <a:off x="7648705" y="3368233"/>
            <a:ext cx="106268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E101F90-3E19-FA4D-8167-2A50D305FEA9}"/>
              </a:ext>
            </a:extLst>
          </p:cNvPr>
          <p:cNvSpPr txBox="1"/>
          <p:nvPr/>
        </p:nvSpPr>
        <p:spPr>
          <a:xfrm>
            <a:off x="7472723" y="2651625"/>
            <a:ext cx="1621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b="1">
                <a:solidFill>
                  <a:schemeClr val="accent5">
                    <a:lumMod val="50000"/>
                  </a:schemeClr>
                </a:solidFill>
              </a:rPr>
              <a:t>Buy resources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64C32D-0E5D-6046-8B67-AED5C705DB48}"/>
              </a:ext>
            </a:extLst>
          </p:cNvPr>
          <p:cNvSpPr txBox="1"/>
          <p:nvPr/>
        </p:nvSpPr>
        <p:spPr>
          <a:xfrm>
            <a:off x="7648705" y="3439997"/>
            <a:ext cx="116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b="1">
                <a:solidFill>
                  <a:schemeClr val="accent5">
                    <a:lumMod val="50000"/>
                  </a:schemeClr>
                </a:solidFill>
              </a:rPr>
              <a:t>Allocate resources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D9AD3A0-2425-3549-8155-7EA13B919B36}"/>
              </a:ext>
            </a:extLst>
          </p:cNvPr>
          <p:cNvSpPr txBox="1"/>
          <p:nvPr/>
        </p:nvSpPr>
        <p:spPr>
          <a:xfrm>
            <a:off x="9120105" y="1960341"/>
            <a:ext cx="20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/>
              <a:t>Application Service providers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C551E0-4864-F840-9FCC-4538A172392A}"/>
                  </a:ext>
                </a:extLst>
              </p:cNvPr>
              <p:cNvSpPr txBox="1"/>
              <p:nvPr/>
            </p:nvSpPr>
            <p:spPr>
              <a:xfrm>
                <a:off x="1949982" y="5578899"/>
                <a:ext cx="918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TW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C551E0-4864-F840-9FCC-4538A172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82" y="5578899"/>
                <a:ext cx="91819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7DB2A64-8AA2-544A-8594-FD7E3671E2B6}"/>
                  </a:ext>
                </a:extLst>
              </p:cNvPr>
              <p:cNvSpPr txBox="1"/>
              <p:nvPr/>
            </p:nvSpPr>
            <p:spPr>
              <a:xfrm>
                <a:off x="5330858" y="5542919"/>
                <a:ext cx="918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TW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7DB2A64-8AA2-544A-8594-FD7E3671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58" y="5542919"/>
                <a:ext cx="91819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EA2E9EF-E71D-9340-B2F9-0A04B478411E}"/>
              </a:ext>
            </a:extLst>
          </p:cNvPr>
          <p:cNvCxnSpPr/>
          <p:nvPr/>
        </p:nvCxnSpPr>
        <p:spPr>
          <a:xfrm>
            <a:off x="9896117" y="4406748"/>
            <a:ext cx="0" cy="11721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26E1CF-475F-0245-8C03-29B707BA1699}"/>
              </a:ext>
            </a:extLst>
          </p:cNvPr>
          <p:cNvCxnSpPr/>
          <p:nvPr/>
        </p:nvCxnSpPr>
        <p:spPr>
          <a:xfrm flipH="1">
            <a:off x="7622009" y="5568319"/>
            <a:ext cx="2274108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57A6006-10EA-C14B-8FC9-363AF2ED1F2C}"/>
              </a:ext>
            </a:extLst>
          </p:cNvPr>
          <p:cNvCxnSpPr/>
          <p:nvPr/>
        </p:nvCxnSpPr>
        <p:spPr>
          <a:xfrm>
            <a:off x="7648705" y="5807858"/>
            <a:ext cx="2500701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D749971-CB69-AF4D-9803-72265CA3AFE7}"/>
              </a:ext>
            </a:extLst>
          </p:cNvPr>
          <p:cNvCxnSpPr/>
          <p:nvPr/>
        </p:nvCxnSpPr>
        <p:spPr>
          <a:xfrm flipV="1">
            <a:off x="10149406" y="4406748"/>
            <a:ext cx="0" cy="140111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EBDC32E-0A7A-204E-9996-CE5B3DE51AF5}"/>
              </a:ext>
            </a:extLst>
          </p:cNvPr>
          <p:cNvSpPr txBox="1"/>
          <p:nvPr/>
        </p:nvSpPr>
        <p:spPr>
          <a:xfrm>
            <a:off x="7758543" y="5090533"/>
            <a:ext cx="1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b="1">
                <a:solidFill>
                  <a:schemeClr val="accent5">
                    <a:lumMod val="50000"/>
                  </a:schemeClr>
                </a:solidFill>
              </a:rPr>
              <a:t>User satisfication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305DC59-9E61-3F4B-BDED-253C6F3DB4C0}"/>
              </a:ext>
            </a:extLst>
          </p:cNvPr>
          <p:cNvSpPr txBox="1"/>
          <p:nvPr/>
        </p:nvSpPr>
        <p:spPr>
          <a:xfrm>
            <a:off x="7759350" y="5846544"/>
            <a:ext cx="190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b="1">
                <a:solidFill>
                  <a:schemeClr val="accent5">
                    <a:lumMod val="50000"/>
                  </a:schemeClr>
                </a:solidFill>
              </a:rPr>
              <a:t>Payment based on satisfication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79C0256-4952-8F45-9A1D-B9017103824A}"/>
              </a:ext>
            </a:extLst>
          </p:cNvPr>
          <p:cNvSpPr txBox="1"/>
          <p:nvPr/>
        </p:nvSpPr>
        <p:spPr>
          <a:xfrm>
            <a:off x="1239499" y="1572063"/>
            <a:ext cx="222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b="1">
                <a:solidFill>
                  <a:schemeClr val="bg1">
                    <a:lumMod val="50000"/>
                  </a:schemeClr>
                </a:solidFill>
              </a:rPr>
              <a:t>Resources allocated to some SP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86BA30C-711F-D946-8113-944ABA8CCF69}"/>
              </a:ext>
            </a:extLst>
          </p:cNvPr>
          <p:cNvCxnSpPr/>
          <p:nvPr/>
        </p:nvCxnSpPr>
        <p:spPr>
          <a:xfrm>
            <a:off x="2286631" y="2160396"/>
            <a:ext cx="0" cy="3957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0FB6506-8A28-8649-B25A-449718259A07}"/>
              </a:ext>
            </a:extLst>
          </p:cNvPr>
          <p:cNvSpPr txBox="1"/>
          <p:nvPr/>
        </p:nvSpPr>
        <p:spPr>
          <a:xfrm>
            <a:off x="5192157" y="1565346"/>
            <a:ext cx="222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b="1">
                <a:solidFill>
                  <a:schemeClr val="bg1">
                    <a:lumMod val="50000"/>
                  </a:schemeClr>
                </a:solidFill>
              </a:rPr>
              <a:t>Resources allocated to some SP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4D6A598-213D-4D49-A06A-4F0CA2CB0D6B}"/>
              </a:ext>
            </a:extLst>
          </p:cNvPr>
          <p:cNvCxnSpPr/>
          <p:nvPr/>
        </p:nvCxnSpPr>
        <p:spPr>
          <a:xfrm>
            <a:off x="6239289" y="2153679"/>
            <a:ext cx="0" cy="3957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6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12B7-7B44-DF4B-A095-D57B7EC4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>
                <a:solidFill>
                  <a:srgbClr val="C00000"/>
                </a:solidFill>
              </a:rPr>
              <a:t>Comparisons</a:t>
            </a:r>
            <a:r>
              <a:rPr lang="en-TW" b="1"/>
              <a:t>:</a:t>
            </a:r>
            <a:r>
              <a:rPr lang="en-TW" b="1">
                <a:solidFill>
                  <a:srgbClr val="C00000"/>
                </a:solidFill>
              </a:rPr>
              <a:t> </a:t>
            </a:r>
            <a:r>
              <a:rPr lang="en-TW"/>
              <a:t>Two ways of modeling M/M/1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FC5B-EE19-4B4F-AAEC-CFD72DAA2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/>
              <a:t>Second</a:t>
            </a:r>
            <a:r>
              <a:rPr lang="en-TW"/>
              <a:t>: Model each VMs as one M/M/1 queue and the traffic is evenly split among these VMs.</a:t>
            </a:r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r>
              <a:rPr lang="en-TW"/>
              <a:t>Requried conditions to have anaylytical solutions:</a:t>
            </a:r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r>
              <a:rPr lang="en-TW"/>
              <a:t>To define the utility of SP, we have to solve the following equation</a:t>
            </a:r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endParaRPr lang="en-TW"/>
          </a:p>
          <a:p>
            <a:pPr marL="0" indent="0">
              <a:buNone/>
            </a:pP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4F132-21D0-2241-B8DB-19AABE67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29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5510F-7AC1-1D49-8470-44ECE8E966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10855" y="2631121"/>
            <a:ext cx="8750333" cy="101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350E3-791A-0648-A282-F58688B300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06189" y="4346089"/>
            <a:ext cx="3379622" cy="343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BE9532-8F8D-3245-9A7E-15D9BDB1E3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84703" y="5354434"/>
            <a:ext cx="6267095" cy="7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6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30B2-A6E9-004B-9315-53E3ABBA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>
                <a:solidFill>
                  <a:srgbClr val="C00000"/>
                </a:solidFill>
              </a:rPr>
              <a:t>Problems </a:t>
            </a:r>
            <a:r>
              <a:rPr lang="en-TW" dirty="0"/>
              <a:t>when solving followers’ responses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4EC6-8DF7-FF41-82C6-46E79702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TW" dirty="0"/>
              <a:t>Although the optimization problems of followrs are </a:t>
            </a:r>
            <a:r>
              <a:rPr lang="en-TW" b="1" dirty="0">
                <a:solidFill>
                  <a:srgbClr val="C00000"/>
                </a:solidFill>
              </a:rPr>
              <a:t>convex</a:t>
            </a:r>
            <a:r>
              <a:rPr lang="en-TW" dirty="0"/>
              <a:t>, to solve the optimal solutions by first derivative is to solve      in the following question with</a:t>
            </a:r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pPr marL="0" indent="0">
              <a:buNone/>
            </a:pPr>
            <a:r>
              <a:rPr lang="en-TW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CFAD3-B316-FA41-96E0-ECF8C498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30</a:t>
            </a:fld>
            <a:endParaRPr lang="en-TW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C226E20-7732-C747-974F-8A7098E4C9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68405" y="3472223"/>
            <a:ext cx="9293963" cy="14423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110713-386A-D54B-A763-02C0E7F00B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098802" y="2754050"/>
            <a:ext cx="3682801" cy="594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19E41E-B14C-0A48-8A0A-38E6B98E29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40700" y="2354250"/>
            <a:ext cx="297818" cy="37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3A62A2-7A08-734F-A745-62A70AD06DA8}"/>
              </a:ext>
            </a:extLst>
          </p:cNvPr>
          <p:cNvSpPr txBox="1"/>
          <p:nvPr/>
        </p:nvSpPr>
        <p:spPr>
          <a:xfrm>
            <a:off x="901704" y="4819615"/>
            <a:ext cx="130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/>
              <a:t>where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4C2FFA7-8301-9145-B00D-4DDE0E10E8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24479" y="5405218"/>
            <a:ext cx="10683843" cy="9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2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5518-D5D4-CB47-A79D-E378092E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Setting: Users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7AFECF1-1227-A249-BDB1-3E4A9757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3</a:t>
            </a:fld>
            <a:endParaRPr lang="en-TW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EF9F34-C1A1-4640-BFC2-596E27798F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39801" y="1766408"/>
            <a:ext cx="5859476" cy="304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4D497B-8F2B-0D4B-AA7D-11984B0BF27A}"/>
              </a:ext>
            </a:extLst>
          </p:cNvPr>
          <p:cNvSpPr txBox="1"/>
          <p:nvPr/>
        </p:nvSpPr>
        <p:spPr>
          <a:xfrm>
            <a:off x="827532" y="375211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/>
              <a:t>Users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93B47A-901F-2E4F-830C-27ADED9224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79600" y="2637288"/>
            <a:ext cx="9363456" cy="27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7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E452-C2C8-5247-A98A-D9307FBD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Settings: IPS</a:t>
            </a:r>
            <a:r>
              <a:rPr lang="zh-TW" altLang="en-US"/>
              <a:t> </a:t>
            </a:r>
            <a:r>
              <a:rPr lang="en-US" altLang="zh-TW" dirty="0"/>
              <a:t>(Intrusion Prevention System)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A43B-8EDC-E44A-B20C-310B132C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IPS functionality of service providers is provided by </a:t>
            </a:r>
            <a:r>
              <a:rPr lang="en-US" b="1" dirty="0"/>
              <a:t>open-source</a:t>
            </a:r>
            <a:r>
              <a:rPr lang="en-US" dirty="0"/>
              <a:t> software (e.g. Suricata).</a:t>
            </a:r>
          </a:p>
          <a:p>
            <a:r>
              <a:rPr lang="en-US" b="1" dirty="0"/>
              <a:t>All</a:t>
            </a:r>
            <a:r>
              <a:rPr lang="en-US" dirty="0"/>
              <a:t> traffic must go through IPS.</a:t>
            </a:r>
          </a:p>
          <a:p>
            <a:r>
              <a:rPr lang="en-US" b="1" dirty="0"/>
              <a:t>Perfect</a:t>
            </a:r>
            <a:r>
              <a:rPr lang="en-US" dirty="0"/>
              <a:t> in classifying normal traffic, but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perfect</a:t>
            </a:r>
            <a:r>
              <a:rPr lang="en-US" dirty="0"/>
              <a:t> in classifying </a:t>
            </a:r>
            <a:r>
              <a:rPr lang="en-US" b="1" dirty="0"/>
              <a:t>malicious</a:t>
            </a:r>
            <a:r>
              <a:rPr lang="en-US" dirty="0"/>
              <a:t> traffic.</a:t>
            </a:r>
          </a:p>
          <a:p>
            <a:r>
              <a:rPr lang="en-US" dirty="0"/>
              <a:t>     : the</a:t>
            </a:r>
            <a:r>
              <a:rPr lang="zh-CN" altLang="en-US" dirty="0"/>
              <a:t> </a:t>
            </a:r>
            <a:r>
              <a:rPr lang="en-US" altLang="zh-CN" dirty="0"/>
              <a:t>reduced</a:t>
            </a:r>
            <a:r>
              <a:rPr lang="zh-CN" altLang="en-US" dirty="0"/>
              <a:t> </a:t>
            </a:r>
            <a:r>
              <a:rPr lang="en-US" altLang="zh-CN" dirty="0"/>
              <a:t>malicious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en-US" dirty="0"/>
              <a:t>. This</a:t>
            </a:r>
            <a:r>
              <a:rPr lang="zh-CN" altLang="en-US" dirty="0"/>
              <a:t> </a:t>
            </a:r>
            <a:r>
              <a:rPr lang="en-US" altLang="zh-CN"/>
              <a:t>quantity</a:t>
            </a:r>
            <a:r>
              <a:rPr lang="en-US"/>
              <a:t> </a:t>
            </a:r>
            <a:r>
              <a:rPr lang="en-US" dirty="0"/>
              <a:t>is positively related to the devoted resources.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C9F00-CD82-9641-AF93-AC123C07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4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14115-6265-6B41-A5B2-2C8E043E64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0300" y="4204494"/>
            <a:ext cx="412496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3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9C8E-F42A-3C4A-B6F5-3CB2F611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System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3FB4-4A87-6448-97F8-DAA09A51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>
                <a:solidFill>
                  <a:srgbClr val="C00000"/>
                </a:solidFill>
              </a:rPr>
              <a:t>MEC platform operator</a:t>
            </a:r>
          </a:p>
          <a:p>
            <a:pPr lvl="1"/>
            <a:r>
              <a:rPr lang="en-TW" b="1" dirty="0"/>
              <a:t>Finite</a:t>
            </a:r>
            <a:r>
              <a:rPr lang="en-TW" dirty="0"/>
              <a:t> resources (quantified by the number of VMs) to sell. </a:t>
            </a:r>
          </a:p>
          <a:p>
            <a:pPr lvl="1"/>
            <a:r>
              <a:rPr lang="en-TW" dirty="0"/>
              <a:t>It has to adjust the </a:t>
            </a:r>
            <a:r>
              <a:rPr lang="en-TW" b="1" dirty="0"/>
              <a:t>unit price of each VM</a:t>
            </a:r>
            <a:r>
              <a:rPr lang="en-TW" dirty="0"/>
              <a:t> to maximize its profit.</a:t>
            </a:r>
          </a:p>
          <a:p>
            <a:pPr lvl="1"/>
            <a:r>
              <a:rPr lang="en-US" dirty="0"/>
              <a:t>Uniform pricing: t</a:t>
            </a:r>
            <a:r>
              <a:rPr lang="en-TW" dirty="0"/>
              <a:t>his price is the </a:t>
            </a:r>
            <a:r>
              <a:rPr lang="en-TW" b="1" dirty="0"/>
              <a:t>same</a:t>
            </a:r>
            <a:r>
              <a:rPr lang="en-TW" dirty="0"/>
              <a:t> for all service providers.</a:t>
            </a:r>
          </a:p>
          <a:p>
            <a:pPr marL="0" indent="0">
              <a:buNone/>
            </a:pPr>
            <a:r>
              <a:rPr lang="en-TW" b="1" dirty="0">
                <a:solidFill>
                  <a:srgbClr val="C00000"/>
                </a:solidFill>
              </a:rPr>
              <a:t>Application service providers</a:t>
            </a:r>
          </a:p>
          <a:p>
            <a:pPr lvl="1"/>
            <a:r>
              <a:rPr lang="en-TW" dirty="0"/>
              <a:t>Determine </a:t>
            </a:r>
            <a:r>
              <a:rPr lang="en-TW" b="1" dirty="0"/>
              <a:t>how many VMs to buy</a:t>
            </a:r>
            <a:r>
              <a:rPr lang="en-TW" dirty="0"/>
              <a:t> also to maximize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en-TW" dirty="0"/>
              <a:t> profit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TW" dirty="0"/>
          </a:p>
          <a:p>
            <a:pPr lvl="1"/>
            <a:r>
              <a:rPr lang="en-TW" dirty="0"/>
              <a:t>Each VM can serve the tasks of applications or run the IPS.</a:t>
            </a:r>
          </a:p>
          <a:p>
            <a:pPr lvl="1"/>
            <a:r>
              <a:rPr lang="en-US" dirty="0"/>
              <a:t>Monetary cost associated with the IPS is the cost of devoted VMs.</a:t>
            </a:r>
            <a:endParaRPr lang="en-TW" dirty="0"/>
          </a:p>
          <a:p>
            <a:pPr marL="457200" lvl="1" indent="0">
              <a:buNone/>
            </a:pPr>
            <a:endParaRPr lang="en-TW" dirty="0"/>
          </a:p>
          <a:p>
            <a:pPr lvl="1"/>
            <a:endParaRPr lang="en-TW" b="1" dirty="0"/>
          </a:p>
          <a:p>
            <a:pPr lvl="1"/>
            <a:endParaRPr lang="en-TW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E875D-F9E6-B64E-8EB2-1D57C8C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621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236D-543E-B14F-9906-2E7B9C7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Game Solution Concept: Stackelberg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F60F4-70CC-584A-90B6-CF67AE7C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6</a:t>
            </a:fld>
            <a:endParaRPr lang="en-TW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A34DE65-6312-C849-A5E0-8358C7BAA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28167"/>
              </p:ext>
            </p:extLst>
          </p:nvPr>
        </p:nvGraphicFramePr>
        <p:xfrm>
          <a:off x="749300" y="1560694"/>
          <a:ext cx="1017904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1253831169"/>
                    </a:ext>
                  </a:extLst>
                </a:gridCol>
                <a:gridCol w="3319137">
                  <a:extLst>
                    <a:ext uri="{9D8B030D-6E8A-4147-A177-3AD203B41FA5}">
                      <a16:colId xmlns:a16="http://schemas.microsoft.com/office/drawing/2014/main" val="1488312727"/>
                    </a:ext>
                  </a:extLst>
                </a:gridCol>
                <a:gridCol w="2097412">
                  <a:extLst>
                    <a:ext uri="{9D8B030D-6E8A-4147-A177-3AD203B41FA5}">
                      <a16:colId xmlns:a16="http://schemas.microsoft.com/office/drawing/2014/main" val="1240682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220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20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200"/>
                        <a:t>Utility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0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sz="2200"/>
                        <a:t>MEC platform operator (leader)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sz="2200"/>
                        <a:t>Unit price of each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4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sz="2200"/>
                        <a:t>Application service providers (followers)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sz="2200"/>
                        <a:t>How many VMs to buy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36557"/>
                  </a:ext>
                </a:extLst>
              </a:tr>
            </a:tbl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4E2B377A-741B-3F4A-990F-709325D126B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704" y="2062717"/>
            <a:ext cx="424282" cy="28285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9FCAC39-F953-B94A-A537-9F88D0CE5B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275930" y="2476604"/>
            <a:ext cx="256032" cy="321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DE0E0-57EB-3949-80F7-92F8710E69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208617" y="2028375"/>
            <a:ext cx="1089964" cy="304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07C16A0-0E6E-FA4B-B1BB-3E58AFB9D99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229750" y="2454658"/>
            <a:ext cx="831495" cy="343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032325-0882-074C-9DC1-1EBFF77CE44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57068" y="3947091"/>
            <a:ext cx="5016399" cy="3909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BED665-E175-584F-814E-A8FCA9A196D5}"/>
              </a:ext>
            </a:extLst>
          </p:cNvPr>
          <p:cNvSpPr txBox="1"/>
          <p:nvPr/>
        </p:nvSpPr>
        <p:spPr>
          <a:xfrm>
            <a:off x="838200" y="313753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/>
              <a:t>Utility of MEC </a:t>
            </a:r>
            <a:r>
              <a:rPr lang="en-US" altLang="zh-TW" sz="2800" b="1" dirty="0"/>
              <a:t>platform </a:t>
            </a:r>
            <a:r>
              <a:rPr lang="en-TW" sz="2800" b="1"/>
              <a:t>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068DC-DA4E-9940-A16F-8A8584FF09E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16004" y="4755094"/>
            <a:ext cx="9992563" cy="12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3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0BCF-2D63-0A4D-AB00-F3AB9F2C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Game Solution Concept: Stackelberg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6790-D792-B846-8ABE-B5C5A3D2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/>
              <a:t>Utility of application service providers</a:t>
            </a:r>
          </a:p>
          <a:p>
            <a:pPr marL="0" indent="0">
              <a:buNone/>
            </a:pPr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29A73-39A3-724E-8C16-5A439868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7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D9184-A5A3-3641-977F-36BBD8FCE3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95477" y="2433689"/>
            <a:ext cx="8508595" cy="869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7613CE-CC75-9D46-8982-8089175CA27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7120" y="3410611"/>
            <a:ext cx="9992564" cy="28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5B5E-5A21-114F-A53C-FD0F084C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Game Solution Concept: Stackelberg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6544-E967-AE4D-ABEF-93D70F30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/>
              <a:t>Satisfaction of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4502B-6723-A049-8705-E213C2FB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8</a:t>
            </a:fld>
            <a:endParaRPr lang="en-T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F57D4D-CEF2-C245-95D6-C11C21ABE9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85823" y="2506136"/>
            <a:ext cx="7820355" cy="1061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F4EF0B-2DEE-804F-8705-482C67118E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1938" y="4052801"/>
            <a:ext cx="9992564" cy="16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11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2403"/>
  <p:tag name="LATEXADDIN" val="\documentclass{article}&#10;\usepackage{amsmath}&#10;\usepackage{dsfont}&#10;\usepackage[scr=euler]{mathalfa}&#10;\usepackage{mathrsfs}&#10;\usepackage{bm}&#10;\pagestyle{empty}&#10;\begin{document}&#10;&#10;$\mathcal{P}= \{1,\cdots, P\}$: set of service provider (SP)&#10;&#10;\end{document}"/>
  <p:tag name="IGUANATEXSIZE" val="24"/>
  <p:tag name="IGUANATEXCURSOR" val="231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"/>
  <p:tag name="ORIGINALWIDTH" val="3221"/>
  <p:tag name="LATEXADDIN" val="\documentclass{article}&#10;\usepackage{amsmath}&#10;\usepackage{dsfont}&#10;\usepackage[scr=euler]{mathalfa}&#10;\usepackage{mathrsfs}&#10;\usepackage{bm}&#10;\pagestyle{empty}&#10;\begin{document}&#10;&#10;\begin{align*}&#10;U_{p}(z_p^v) &amp;= \max_{0\leq z_p^s \leq z_p^v}\Big(\sum_{u \in U_p^n} \Psi_{p}\cdot B_u\big(l_p(z_p^v - z_p^s, z_p^s)\big)\Big) - \Psi_m^v \cdot z_p^v &#10;\end{align*}&#10;&#10;\end{document}"/>
  <p:tag name="IGUANATEXSIZE" val="26"/>
  <p:tag name="IGUANATEXCURSOR" val="32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1"/>
  <p:tag name="ORIGINALWIDTH" val="4098"/>
  <p:tag name="LATEXADDIN" val="\documentclass{article}&#10;\usepackage{amsmath}&#10;\usepackage{dsfont}&#10;\usepackage[scr=euler]{mathalfa}&#10;\usepackage{mathrsfs}&#10;\usepackage{bm}&#10;\pagestyle{empty}&#10;\begin{document}&#10;&#10;\begin{itemize}&#10;\item $z_p^s$ is the number of VMs devoted to run IPS&#10;\item $l_p(z_p^v - z_p^s, z_p^s)$ is the experienced E2E latency for user $u$ when the number of SP’s VMs devoted to the application and to the IPS is $z_p^v - z_p^s$, and $z_p^s$ respectively.&#10;\item $B_u\big(l_p(z_p^v, z_p^s)\big)$ is the satisfaction of user $u$ (The definition is on next page).&#10;\item $\Psi_m^v \cdot z_p^v$ is the payment to the MEC operator.&#10;\end{itemize}&#10;&#10;\end{document}"/>
  <p:tag name="IGUANATEXSIZE" val="24"/>
  <p:tag name="IGUANATEXCURSOR" val="556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"/>
  <p:tag name="ORIGINALWIDTH" val="2749"/>
  <p:tag name="LATEXADDIN" val="\documentclass{article}&#10;\usepackage{amsmath}&#10;\usepackage{dsfont}&#10;\usepackage[scr=euler]{mathalfa}&#10;\usepackage{mathrsfs}&#10;\usepackage{bm}&#10;\pagestyle{empty}&#10;\begin{document}&#10;&#10;\begin{equation} &#10;  B_u\big(l_p(z_p^v - z_p^s, z_p^s)\big)= &#10;  \begin{cases} \nonumber&#10;  v_u &amp; \text{if} \quad l_p(z_p^v - z_p^s, z_p^s) \leq l_u^q\\&#10;  0 &amp; \text{otherwise}&#10;  \end{cases}&#10;  \end{equation}&#10;&#10;\end{document}"/>
  <p:tag name="IGUANATEXSIZE" val="28"/>
  <p:tag name="IGUANATEXCURSOR" val="192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"/>
  <p:tag name="ORIGINALWIDTH" val="4098"/>
  <p:tag name="LATEXADDIN" val="\documentclass{article}&#10;\usepackage{amsmath}&#10;\usepackage{dsfont}&#10;\usepackage[scr=euler]{mathalfa}&#10;\usepackage{mathrsfs}&#10;\usepackage{bm}&#10;\pagestyle{empty}&#10;\begin{document}&#10;&#10;\begin{itemize}&#10;\item $l_p(z_p^v - z_p^s, z_p^s)$ is the experienced E2E latency for user $u$ when the number of SP’s VMs devoted to the application and to the IPS is $z_p^v - z_p^s$, and $z_p^s$ respectively.&#10;\item $l_u^q$ is the E2E latency requirement of user $u$.&#10;\end{itemize}&#10;&#10;\end{document}"/>
  <p:tag name="IGUANATEXSIZE" val="24"/>
  <p:tag name="IGUANATEXCURSOR" val="18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9"/>
  <p:tag name="ORIGINALWIDTH" val="3249"/>
  <p:tag name="LATEXADDIN" val="\documentclass{article}&#10;\usepackage{amsmath}&#10;\usepackage{dsfont}&#10;\usepackage[scr=euler]{mathalfa}&#10;\usepackage{mathrsfs}&#10;\usepackage{bm}&#10;\usepackage[dvipsnames]{xcolor}&#10;\usepackage{optidef}&#10;\pagestyle{empty}&#10;\begin{document}&#10;&#10;\begin{maxi*}[2]&#10;  {z_p^s \in \mathcal{N}}&#10;  {\Big(\sum_{u \in U_p^n} \Psi_{p}\cdot v_u\cdot\mathds{1}\{l_p(z_p^v - z_p^s, z_p^s) \leq l_u^q\}\Big)}&#10;  {}&#10;  {}&#10;  \addConstraint{0\leq z_p^s &lt; z_p^v}&#10;  \addConstraint{\sum\limits_{u \in U_p^n}\lambda_{u,p}^n + \sum\limits_{u \in U_p^m}\lambda_{u,p}^m\big(1-I(z_p^s)\big) &lt; (z_p^v - z_p^s)\mu_v}&#10; \end{maxi*}&#10;&#10;\end{document}"/>
  <p:tag name="IGUANATEXSIZE" val="26"/>
  <p:tag name="IGUANATEXCURSOR" val="312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8"/>
  <p:tag name="ORIGINALWIDTH" val="3569"/>
  <p:tag name="LATEXADDIN" val="\documentclass{article}&#10;\usepackage{amsmath}&#10;\usepackage{dsfont}&#10;\usepackage[scr=euler]{mathalfa}&#10;\usepackage{mathrsfs}&#10;\usepackage{bm}&#10;\pagestyle{empty}&#10;\begin{document}&#10;&#10;$l_p(z_p^v - z_p^s, z_p^s) = \Big((z_p^v - z_p^s)\mu_v - \sum\limits_{u \in U_p^n}\lambda_{u,p}^n - \sum\limits_{u \in U_p^m}\lambda_{u,p}^m-I(z_p^s)\Big)^{-1}$&#10;&#10;\end{document}"/>
  <p:tag name="IGUANATEXSIZE" val="28"/>
  <p:tag name="IGUANATEXCURSOR" val="321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9"/>
  <p:tag name="ORIGINALWIDTH" val="4097"/>
  <p:tag name="LATEXADDIN" val="\documentclass{article}&#10;\usepackage{amsmath}&#10;\usepackage{dsfont}&#10;\usepackage[scr=euler]{mathalfa}&#10;\usepackage{mathrsfs}&#10;\usepackage{bm}&#10;\pagestyle{empty}&#10;\begin{document}&#10;&#10;\begin{itemize}&#10;\item View all VMs as one M/M/1 queue&#10;\item $\mu_v$ is the service rate of each VM.&#10;\item $I(z_p^s)$ is the amount of dropped malicious traffic when the number of SP’s VMs devoted to the IPS is $z_p^s$&#10;\end{itemize}&#10;&#10;\end{document}"/>
  <p:tag name="IGUANATEXSIZE" val="24"/>
  <p:tag name="IGUANATEXCURSOR" val="28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6"/>
  <p:tag name="ORIGINALWIDTH" val="3588"/>
  <p:tag name="LATEXADDIN" val="\documentclass{article}&#10;\usepackage{amsmath}&#10;\usepackage{bbm}&#10;\usepackage{dsfont}&#10;\usepackage[scr=euler]{mathalfa}&#10;\usepackage{mathrsfs}&#10;\usepackage{bm}&#10;\usepackage[dvipsnames]{xcolor}&#10;\usepackage{optidef}&#10;\usepackage{amsfonts}&#10;\pagestyle{empty}&#10;\begin{document}&#10;&#10;\begin{maxi*}[2]&#10;  {\color{BrickRed}z_p^s \in \mathcal{R}}&#10;  {\Psi_{p}\cdot \big(1-\frac{l_p(z_p^v - z_p^s, z_p^s)-a}{b-a}\big) \cdot \sum_{u \in U_p^n} v_u}&#10;  {}&#10;  {}&#10;  \addConstraint{0\leq z_p^s \leq \alpha_p z_p^v}&#10;  \addConstraint{\beta_p z_p^v \mu_v \leq (z_p^v - z_p^s)\mu_v - \sum\limits_{u \in U_p^n}\lambda_{u,p}^n - \sum\limits_{u \in U_p^m}\lambda_{u,p}^m - I(z_p^s)}&#10; \end{maxi*}&#10;&#10;\end{document}"/>
  <p:tag name="IGUANATEXSIZE" val="26"/>
  <p:tag name="IGUANATEXCURSOR" val="641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87"/>
  <p:tag name="LATEXADDIN" val="\documentclass{article}&#10;\usepackage{amsmath}&#10;\usepackage{dsfont}&#10;\usepackage[scr=euler]{mathalfa}&#10;\usepackage{mathrsfs}&#10;\usepackage{bm}&#10;\pagestyle{empty}&#10;\begin{document}&#10;&#10;\begin{enumerate}&#10;\item $l_u^q$ is uniform on $[a,b]$&#10;\end{enumerate}&#10;&#10;\end{document}"/>
  <p:tag name="IGUANATEXSIZE" val="22"/>
  <p:tag name="IGUANATEXCURSOR" val="226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1375"/>
  <p:tag name="LATEXADDIN" val="\documentclass{article}&#10;\usepackage{amsmath}&#10;\usepackage{dsfont}&#10;\usepackage[scr=euler]{mathalfa}&#10;\usepackage{mathrsfs}&#10;\usepackage{bm}&#10;\pagestyle{empty}&#10;\begin{document}&#10;&#10;\begin{enumerate}&#10;\setcounter{enumi}{1}&#10;\item The profit is expected.&#10;\end{enumerate}&#10;&#10;\end{document}"/>
  <p:tag name="IGUANATEXSIZE" val="24"/>
  <p:tag name="IGUANATEXCURSOR" val="21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7"/>
  <p:tag name="ORIGINALWIDTH" val="3840"/>
  <p:tag name="LATEXADDIN" val="\documentclass{article}&#10;\usepackage{amsmath}&#10;\usepackage{dsfont}&#10;\usepackage[scr=euler]{mathalfa}&#10;\usepackage{mathrsfs}&#10;\usepackage{bm}&#10;\pagestyle{empty}&#10;\begin{document}&#10;&#10;\begin{itemize}&#10;\item Two types: normal (n) or malicious (m)&#10;\item $U_p^n=\{1,\cdots, \mathcal{N}_p^n\}$: set of normal users associated with SP $p \in \mathcal{P}$&#10;\item $U_p^m=\{1,\cdots, \mathcal{N}_p^m\}$: set of malicious users associated with SP $p \in \mathcal{P}$&#10;\item $\lambda_{u,p}^n$: Poisson arrival rate of users $u \in U_{p}^n$&#10;\item $\lambda_{u,p}^m$: Poisson arrival rate of users $u \in U_{p}^m$&#10;\end{itemize}&#10;&#10;\end{document}"/>
  <p:tag name="IGUANATEXSIZE" val="24"/>
  <p:tag name="IGUANATEXCURSOR" val="522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1668"/>
  <p:tag name="LATEXADDIN" val="\documentclass{article}&#10;\usepackage{amsmath}&#10;\usepackage{dsfont}&#10;\usepackage[scr=euler]{mathalfa}&#10;\usepackage{mathrsfs}&#10;\usepackage{bm}&#10;\pagestyle{empty}&#10;\begin{document}&#10;&#10;\begin{enumerate}&#10;\setcounter{enumi}{2}&#10;\item User’s valuation $v_u$ is given.&#10;\end{enumerate}&#10;&#10;\end{document}"/>
  <p:tag name="IGUANATEXSIZE" val="24"/>
  <p:tag name="IGUANATEXCURSOR" val="21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0"/>
  <p:tag name="ORIGINALWIDTH" val="2730"/>
  <p:tag name="LATEXADDIN" val="\documentclass{article}&#10;\usepackage{amsmath}&#10;\usepackage{bbm}&#10;\usepackage{dsfont}&#10;\usepackage[scr=euler]{mathalfa}&#10;\usepackage{mathrsfs}&#10;\usepackage{bm}&#10;\usepackage[dvipsnames]{xcolor}&#10;\usepackage{optidef}&#10;\usepackage{amsfonts}&#10;\pagestyle{empty}&#10;\begin{document}&#10;&#10;\begin{maxi*}[2]&#10;  {\color{BrickRed}z_p^s \in \mathcal{R}}&#10;  {\Psi_{p}\cdot \big(1-\frac{l_p(z_p^v - z_p^s, z_p^s)-a}{b-a}\big) \cdot \sum_{u \in U_p^n} v_u}&#10;  {}&#10;  {}&#10;  \addConstraint{0\leq z_p^s \leq \min\{\alpha_p z_p^v, z_{p}^{s,m}(z_p^v, I)\}}&#10; \end{maxi*}&#10;&#10;\end{document}"/>
  <p:tag name="IGUANATEXSIZE" val="26"/>
  <p:tag name="IGUANATEXCURSOR" val="481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87"/>
  <p:tag name="LATEXADDIN" val="\documentclass{article}&#10;\usepackage{amsmath}&#10;\usepackage{dsfont}&#10;\usepackage[scr=euler]{mathalfa}&#10;\usepackage{mathrsfs}&#10;\usepackage{bm}&#10;\pagestyle{empty}&#10;\begin{document}&#10;&#10;\begin{enumerate}&#10;\item $l_u^q$ is uniform on $[a,b]$&#10;\end{enumerate}&#10;&#10;\end{document}"/>
  <p:tag name="IGUANATEXSIZE" val="22"/>
  <p:tag name="IGUANATEXCURSOR" val="226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1375"/>
  <p:tag name="LATEXADDIN" val="\documentclass{article}&#10;\usepackage{amsmath}&#10;\usepackage{dsfont}&#10;\usepackage[scr=euler]{mathalfa}&#10;\usepackage{mathrsfs}&#10;\usepackage{bm}&#10;\pagestyle{empty}&#10;\begin{document}&#10;&#10;\begin{enumerate}&#10;\setcounter{enumi}{1}&#10;\item The profit is expected.&#10;\end{enumerate}&#10;&#10;\end{document}"/>
  <p:tag name="IGUANATEXSIZE" val="24"/>
  <p:tag name="IGUANATEXCURSOR" val="21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1668"/>
  <p:tag name="LATEXADDIN" val="\documentclass{article}&#10;\usepackage{amsmath}&#10;\usepackage{dsfont}&#10;\usepackage[scr=euler]{mathalfa}&#10;\usepackage{mathrsfs}&#10;\usepackage{bm}&#10;\pagestyle{empty}&#10;\begin{document}&#10;&#10;\begin{enumerate}&#10;\setcounter{enumi}{2}&#10;\item User’s valuation $v_u$ is given.&#10;\end{enumerate}&#10;&#10;\end{document}"/>
  <p:tag name="IGUANATEXSIZE" val="24"/>
  <p:tag name="IGUANATEXCURSOR" val="21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1892"/>
  <p:tag name="LATEXADDIN" val="\documentclass{article}&#10;\usepackage{amsmath}&#10;\usepackage{dsfont}&#10;\usepackage[scr=euler]{mathalfa}&#10;\usepackage{mathrsfs}&#10;\usepackage{bm}&#10;\pagestyle{empty}&#10;\begin{document}&#10;&#10;where $z_p^{s,m}(z_p^v, I)$ is the solution to &#10;&#10;\end{document}"/>
  <p:tag name="IGUANATEXSIZE" val="24"/>
  <p:tag name="IGUANATEXCURSOR" val="219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"/>
  <p:tag name="ORIGINALWIDTH" val="3090"/>
  <p:tag name="LATEXADDIN" val="\documentclass{article}&#10;\usepackage{amsmath}&#10;\usepackage{dsfont}&#10;\usepackage[scr=euler]{mathalfa}&#10;\usepackage{mathrsfs}&#10;\usepackage{bm}&#10;\pagestyle{empty}&#10;\begin{document}&#10;&#10;$\beta_p z_p^v \mu_v = (z_p^v - z_p^s)\mu_v - \sum\limits_{u \in U_p^n}\lambda_{u,p}^n - \sum\limits_{u \in U_p^m}\lambda_{u,p}^m\big(1-I(z_p^s)\big)$&#10;&#10;\end{document}"/>
  <p:tag name="IGUANATEXSIZE" val="24"/>
  <p:tag name="IGUANATEXCURSOR" val="194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7"/>
  <p:tag name="ORIGINALWIDTH" val="2610"/>
  <p:tag name="LATEXADDIN" val="\documentclass{article}&#10;\usepackage{amsmath}&#10;\usepackage{dsfont}&#10;\usepackage[scr=euler]{mathalfa}&#10;\usepackage{mathrsfs}&#10;\usepackage{bm}&#10;\usepackage{optidef}&#10;\pagestyle{empty}&#10;\begin{document}&#10;&#10;\begin{maxi*}[2]&#10;  {\Psi_m^v \in \mathcal{R}}&#10;  {U_m(\Psi_m^v) = \Psi_m^v \cdot \sum_p z_p^v - C_v(\sum_p z_p^v )}&#10;  {}&#10;  {}&#10;  \addConstraint{\sum_{p \in P} z_p^v(\Psi_m^v) \leq N_v}&#10; \end{maxi*}&#10;&#10;\end{document}"/>
  <p:tag name="IGUANATEXSIZE" val="26"/>
  <p:tag name="IGUANATEXCURSOR" val="30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0"/>
  <p:tag name="ORIGINALWIDTH" val="2550"/>
  <p:tag name="LATEXADDIN" val="\documentclass{article}&#10;\usepackage{amsmath}&#10;\usepackage{dsfont}&#10;\usepackage[scr=euler]{mathalfa}&#10;\usepackage{mathrsfs}&#10;\usepackage{bm}&#10;\usepackage{optidef}&#10;\pagestyle{empty}&#10;\usepackage[dvipsnames]{xcolor}&#10;\begin{document}&#10;&#10;\begin{maxi*}[2]&#10;  {\color{BrickRed}z_p^v \in \mathcal{R}}&#10;  {U_p(z_p^v)}&#10;  {}&#10;  {}&#10;  \addConstraint{\sum_{u \in U_p^n} \lambda_{u,p}^n + \sum_{u \in U_p^m} \lambda_{u,p}^m + \gamma_p \leq z_p^v \mu_v}&#10; \end{maxi*}&#10;&#10;\end{document}"/>
  <p:tag name="IGUANATEXSIZE" val="26"/>
  <p:tag name="IGUANATEXCURSOR" val="40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6"/>
  <p:tag name="ORIGINALWIDTH" val="4136"/>
  <p:tag name="LATEXADDIN" val="\documentclass{article}&#10;\usepackage{amsmath}&#10;\usepackage{dsfont}&#10;\usepackage[scr=euler]{mathalfa}&#10;\usepackage{mathrsfs}&#10;\usepackage{bm}&#10;\pagestyle{empty}&#10;\begin{document}&#10;&#10;\begin{enumerate}&#10;\item The number of SP’s VMs devoted to the application  and to the IPS must be relaxed to \textbf{real} numbers&#10;\item All VMs devoted to the application are modeled as one M/M/1 queue instead of multiple M/M/1 queues &#10;\item $I(\cdot)$ is \textbf{concave} and \textbf{monotone} in the relaxed number of VMs devoted to the IPS&#10;\end{enumerate}&#10;&#10;\end{document}"/>
  <p:tag name="IGUANATEXSIZE" val="24"/>
  <p:tag name="IGUANATEXCURSOR" val="46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45"/>
  <p:tag name="LATEXADDIN" val="\documentclass{article}&#10;\usepackage{amsmath}&#10;\usepackage{dsfont}&#10;\usepackage[scr=euler]{mathalfa}&#10;\usepackage{mathrsfs}&#10;\usepackage{bm}&#10;\pagestyle{empty}&#10;\begin{document}&#10;&#10;$I()$&#10;&#10;\end{document}"/>
  <p:tag name="IGUANATEXSIZE" val="28"/>
  <p:tag name="IGUANATEXCURSOR" val="17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129"/>
  <p:tag name="LATEXADDIN" val="\documentclass{article}&#10;\usepackage{amsmath}&#10;\usepackage{dsfont}&#10;\usepackage[scr=euler]{mathalfa}&#10;\usepackage{mathrsfs}&#10;\usepackage{bm}&#10;\pagestyle{empty}&#10;\begin{document}&#10;&#10;Let $z_p^{s,o} = (I^{\prime})^{-1}(\mu_v)$&#10;&#10;\end{document}"/>
  <p:tag name="IGUANATEXSIZE" val="28"/>
  <p:tag name="IGUANATEXCURSOR" val="20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5"/>
  <p:tag name="ORIGINALWIDTH" val="3879"/>
  <p:tag name="LATEXADDIN" val="\documentclass{article}&#10;\usepackage{amsmath}&#10;\usepackage{dsfont}&#10;\usepackage[scr=euler]{mathalfa}&#10;\usepackage{mathrsfs}&#10;\usepackage{bm}&#10;\pagestyle{empty}&#10;\begin{document}&#10;&#10;\begin{equation}&#10;  (z_p^s)^* = \nonumber&#10;  \begin{cases}&#10;  (I^{\prime})^{-1}(\mu_v) &amp; \text{if}\quad 0 \leq z_p^{s,o} \leq \min\{\alpha_p z_p^v, z_{p}^{s,m}(z_p^v, I)\} \\&#10;  \min\{\alpha_p z_p^v, z_{p}^{s,m}(z_p^v, I)\} &amp; \text{if}\quad z_p^{s,o} &gt; \min\{\alpha_p z_p^v, z_{p}^{s,m}(z_p^v, I)\} \\&#10;&#9;0 &amp; \text{if}\quad z_p^{s,o} &lt; 0&#10;  \end{cases}&#10;\end{equation} &#10;&#10;\end{document}"/>
  <p:tag name="IGUANATEXSIZE" val="28"/>
  <p:tag name="IGUANATEXCURSOR" val="25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347"/>
  <p:tag name="LATEXADDIN" val="\documentclass{article}&#10;\usepackage{amsmath}&#10;\usepackage{dsfont}&#10;\usepackage[scr=euler]{mathalfa}&#10;\usepackage{mathrsfs}&#10;\usepackage{bm}&#10;\pagestyle{empty}&#10;\begin{document}&#10;&#10;When $(z_p^s)^* = (I^{\prime})^{-1}(\mu_v)$&#10;&#10;&#10;\end{document}"/>
  <p:tag name="IGUANATEXSIZE" val="24"/>
  <p:tag name="IGUANATEXCURSOR" val="214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"/>
  <p:tag name="ORIGINALWIDTH" val="3615"/>
  <p:tag name="LATEXADDIN" val="\documentclass{article}&#10;\usepackage{amsmath}&#10;\usepackage{dsfont}&#10;\usepackage[scr=euler]{mathalfa}&#10;\usepackage{mathrsfs}&#10;\usepackage{bm}&#10;\pagestyle{empty}&#10;\begin{document}&#10;&#10;Let $z_p^{v,o} = (z_p^s)^* + \sqrt{\frac{\Psi_p \cdot \sum_{u \in U_p^n}v_u}{(b-a) \Psi_m^v \mu_v}} + \frac{\sum_{u \in U_p^n} \lambda_{u,p}^n+\sum_{u \in U_p^m} \lambda_{u,p}^m - I((z_p^s)^*)}{\mu_v}$&#10;&#10;\end{document}"/>
  <p:tag name="IGUANATEXSIZE" val="28"/>
  <p:tag name="IGUANATEXCURSOR" val="364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0"/>
  <p:tag name="ORIGINALWIDTH" val="2837"/>
  <p:tag name="LATEXADDIN" val="\documentclass{article}&#10;\usepackage{amsmath}&#10;\usepackage{dsfont}&#10;\usepackage[scr=euler]{mathalfa}&#10;\usepackage{mathrsfs}&#10;\usepackage{bm}&#10;\pagestyle{empty}&#10;\begin{document}&#10;&#10;\begin{equation}&#10;  (z_p^v)^* = \nonumber&#10;  \begin{cases}&#10;  z_p^{v,o}&amp; \text{if}\quad \frac{\sum_{u \in U_p^n} \lambda_{u,p}^n+\sum_{u \in U_p^m} \lambda_{u,p}^m +\gamma_p}{\mu_v} \leq z_p^{v,o}  \\&#10;  0  &amp; \text{otherwiese}&#10;  \end{cases}&#10;\end{equation} &#10;&#10;\end{document}"/>
  <p:tag name="IGUANATEXSIZE" val="28"/>
  <p:tag name="IGUANATEXCURSOR" val="33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6"/>
  <p:tag name="ORIGINALWIDTH" val="3922"/>
  <p:tag name="LATEXADDIN" val="\documentclass{article}&#10;\usepackage{amsmath}&#10;\usepackage{dsfont}&#10;\usepackage[scr=euler]{mathalfa}&#10;\usepackage{mathrsfs}&#10;\usepackage{bm}&#10;\pagestyle{empty}&#10;\begin{document}&#10;&#10;\begin{equation}&#10;  \text{When}\nonumber&#10;  \begin{cases}&#10;  (z_p^s)^* = (I^{\prime})^{-1}(\mu_v)\\&#10;  (z_p^v)^* = (z_p^s)^* + \sqrt{\frac{\Psi_p \cdot \sum_{u \in U_p^n}v_u}{(b-a) \Psi_m^v \mu_v}} + \frac{\sum_{u \in U_p^n} \lambda_{u,p}^n+\sum_{u \in U_p^m} \lambda_{u,p}^m - I((z_p^s)^*)}{\mu_v}&#10;  \end{cases}&#10;\end{equation} &#10;&#10;\end{document}"/>
  <p:tag name="IGUANATEXSIZE" val="26"/>
  <p:tag name="IGUANATEXCURSOR" val="468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7"/>
  <p:tag name="ORIGINALWIDTH" val="3187"/>
  <p:tag name="LATEXADDIN" val="\documentclass{article}&#10;\usepackage{amsmath}&#10;\usepackage{dsfont}&#10;\usepackage[scr=euler]{mathalfa}&#10;\usepackage{mathrsfs}&#10;\usepackage{bm}&#10;\usepackage{optidef}&#10;\pagestyle{empty}&#10;\begin{document}&#10;&#10;\begin{maxi*}[2]&#10;  {\Psi_m^v \in \mathcal{R}}&#10;  {U_m(\Psi_m^v) = \Psi_m^v \cdot \sum_p z_p^v(\Psi_m^v) - C_v(\sum_p z_p^v(\Psi_m^v) )}&#10;  {}&#10;  {}&#10;  \addConstraint{\sum_{p \in P} z_p^v(\Psi_m^v) \leq N_v}&#10; \end{maxi*}&#10;&#10;\end{document}"/>
  <p:tag name="IGUANATEXSIZE" val="26"/>
  <p:tag name="IGUANATEXCURSOR" val="324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"/>
  <p:tag name="ORIGINALWIDTH" val="174"/>
  <p:tag name="LATEXADDIN" val="\documentclass{article}&#10;\usepackage{amsmath}&#10;\usepackage{dsfont}&#10;\usepackage[scr=euler]{mathalfa}&#10;\usepackage{mathrsfs}&#10;\usepackage{bm}&#10;\pagestyle{empty}&#10;\begin{document}&#10;&#10;$\Psi_{m}^{v}$&#10;&#10;\end{document}"/>
  <p:tag name="IGUANATEXSIZE" val="28"/>
  <p:tag name="IGUANATEXCURSOR" val="18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1359"/>
  <p:tag name="LATEXADDIN" val="\documentclass{article}&#10;\usepackage{amsmath}&#10;\usepackage{dsfont}&#10;\usepackage[scr=euler]{mathalfa}&#10;\usepackage{mathrsfs}&#10;\usepackage{bm}&#10;\pagestyle{empty}&#10;\begin{document}&#10;&#10;When $(z_p^s)^* = z_{p}^{s,m}(z_p^v, I)$&#10;&#10;&#10;\end{document}"/>
  <p:tag name="IGUANATEXSIZE" val="24"/>
  <p:tag name="IGUANATEXCURSOR" val="211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"/>
  <p:tag name="ORIGINALWIDTH" val="1376"/>
  <p:tag name="LATEXADDIN" val="\documentclass{article}&#10;\usepackage{amsmath}&#10;\usepackage{dsfont}&#10;\usepackage[scr=euler]{mathalfa}&#10;\usepackage{mathrsfs}&#10;\usepackage{bm}&#10;\pagestyle{empty}&#10;\begin{document}&#10;&#10;Let $z_p^{v,o} =  \sqrt{\frac{\Psi_p \cdot \sum_{u \in U_p^n}v_u}{(b-a)\beta_p\Psi_m^v \mu_v}}$&#10;&#10;\end{document}"/>
  <p:tag name="IGUANATEXSIZE" val="28"/>
  <p:tag name="IGUANATEXCURSOR" val="25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"/>
  <p:tag name="ORIGINALWIDTH" val="174"/>
  <p:tag name="LATEXADDIN" val="\documentclass{article}&#10;\usepackage{amsmath}&#10;\usepackage{dsfont}&#10;\usepackage[scr=euler]{mathalfa}&#10;\usepackage{mathrsfs}&#10;\usepackage{bm}&#10;\pagestyle{empty}&#10;\begin{document}&#10;&#10;$\Psi_m^v$&#10;&#10;\end{document}"/>
  <p:tag name="IGUANATEXSIZE" val="24"/>
  <p:tag name="IGUANATEXCURSOR" val="181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0"/>
  <p:tag name="ORIGINALWIDTH" val="2837"/>
  <p:tag name="LATEXADDIN" val="\documentclass{article}&#10;\usepackage{amsmath}&#10;\usepackage{dsfont}&#10;\usepackage[scr=euler]{mathalfa}&#10;\usepackage{mathrsfs}&#10;\usepackage{bm}&#10;\pagestyle{empty}&#10;\begin{document}&#10;&#10;\begin{equation}&#10;  (z_p^v)^* = \nonumber&#10;  \begin{cases}&#10;  z_p^{v,o}&amp; \text{if}\quad \frac{\sum_{u \in U_p^n} \lambda_{u,p}^n+\sum_{u \in U_p^m} \lambda_{u,p}^m +\gamma_p}{\mu_v} \leq z_p^{v,o}  \\&#10;  0  &amp; \text{otherwiese}&#10;  \end{cases}&#10;\end{equation} &#10;&#10;\end{document}"/>
  <p:tag name="IGUANATEXSIZE" val="28"/>
  <p:tag name="IGUANATEXCURSOR" val="33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6"/>
  <p:tag name="ORIGINALWIDTH" val="1683"/>
  <p:tag name="LATEXADDIN" val="\documentclass{article}&#10;\usepackage{amsmath}&#10;\usepackage{dsfont}&#10;\usepackage[scr=euler]{mathalfa}&#10;\usepackage{mathrsfs}&#10;\usepackage{bm}&#10;\pagestyle{empty}&#10;\begin{document}&#10;&#10;\begin{equation}&#10;  \text{When}\nonumber&#10;  \begin{cases}&#10;  (z_p^s)^* = z_{p}^{s,m}(z_p^v, I)\\&#10;  (z_p^v)^* =  \sqrt{\frac{\Psi_p \cdot \sum_{u \in U_p^n}v_u}{(b-a)\beta_p\Psi_m^v \mu_v}}&#10;  \end{cases}&#10;\end{equation} &#10;&#10;\end{document}"/>
  <p:tag name="IGUANATEXSIZE" val="26"/>
  <p:tag name="IGUANATEXCURSOR" val="341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7"/>
  <p:tag name="ORIGINALWIDTH" val="3187"/>
  <p:tag name="LATEXADDIN" val="\documentclass{article}&#10;\usepackage{amsmath}&#10;\usepackage{dsfont}&#10;\usepackage[scr=euler]{mathalfa}&#10;\usepackage{mathrsfs}&#10;\usepackage{bm}&#10;\usepackage{optidef}&#10;\pagestyle{empty}&#10;\begin{document}&#10;&#10;\begin{maxi*}[2]&#10;  {\Psi_m^v \in \mathcal{R}}&#10;  {U_m(\Psi_m^v) = \Psi_m^v \cdot \sum_p z_p^v(\Psi_m^v) - C_v(\sum_p z_p^v(\Psi_m^v) )}&#10;  {}&#10;  {}&#10;  \addConstraint{\sum_{p \in P} z_p^v(\Psi_m^v) \leq N_v}&#10; \end{maxi*}&#10;&#10;\end{document}"/>
  <p:tag name="IGUANATEXSIZE" val="26"/>
  <p:tag name="IGUANATEXCURSOR" val="324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"/>
  <p:tag name="ORIGINALWIDTH" val="174"/>
  <p:tag name="LATEXADDIN" val="\documentclass{article}&#10;\usepackage{amsmath}&#10;\usepackage{dsfont}&#10;\usepackage[scr=euler]{mathalfa}&#10;\usepackage{mathrsfs}&#10;\usepackage{bm}&#10;\pagestyle{empty}&#10;\begin{document}&#10;&#10;$\Psi_{m}^{v}$&#10;&#10;\end{document}"/>
  <p:tag name="IGUANATEXSIZE" val="28"/>
  <p:tag name="IGUANATEXCURSOR" val="18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"/>
  <p:tag name="ORIGINALWIDTH" val="4287"/>
  <p:tag name="LATEXADDIN" val="\documentclass{article}&#10;\usepackage{amsmath}&#10;\usepackage{dsfont}&#10;\usepackage[scr=euler]{mathalfa}&#10;\usepackage{mathrsfs}&#10;\usepackage{bm}&#10;\pagestyle{empty}&#10;\begin{document}&#10;&#10;\noindent When $(z_p^s)^* = \alpha_p z_p^v$, optimal number of VMs bought as a function of the MEC platform operator’s price must require the exact expression of $I(\cdot)$.  &#13;&#10;&#10;&#10;&#10;\end{document}"/>
  <p:tag name="IGUANATEXSIZE" val="24"/>
  <p:tag name="IGUANATEXCURSOR" val="309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7"/>
  <p:tag name="ORIGINALWIDTH" val="3187"/>
  <p:tag name="LATEXADDIN" val="\documentclass{article}&#10;\usepackage{amsmath}&#10;\usepackage{dsfont}&#10;\usepackage[scr=euler]{mathalfa}&#10;\usepackage{mathrsfs}&#10;\usepackage{bm}&#10;\usepackage{optidef}&#10;\pagestyle{empty}&#10;\begin{document}&#10;&#10;\begin{maxi*}[2]&#10;  {\Psi_m^v \in \mathcal{R}}&#10;  {U_m(\Psi_m^v) = \Psi_m^v \cdot \sum_p z_p^v(\Psi_m^v) - C_v(\sum_p z_p^v(\Psi_m^v) )}&#10;  {}&#10;  {}&#10;  \addConstraint{\sum_{p \in P} z_p^v(\Psi_m^v) \leq N_v}&#10; \end{maxi*}&#10;&#10;\end{document}"/>
  <p:tag name="IGUANATEXSIZE" val="26"/>
  <p:tag name="IGUANATEXCURSOR" val="324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166"/>
  <p:tag name="LATEXADDIN" val="\documentclass{article}&#10;\usepackage{amsmath}&#10;\usepackage{dsfont}&#10;\usepackage[scr=euler]{mathalfa}&#10;\usepackage{mathrsfs}&#10;\usepackage{bm}&#10;\pagestyle{empty}&#10;\begin{document}&#10;&#10;\noindent When $(z_p^s)^* = \alpha_p z_p^v, I(x) = kx$, we can have closed-form followers’ responses.  &#13;&#10;&#10;&#10;&#10;\end{document}"/>
  <p:tag name="IGUANATEXSIZE" val="24"/>
  <p:tag name="IGUANATEXCURSOR" val="24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"/>
  <p:tag name="ORIGINALWIDTH" val="3334"/>
  <p:tag name="LATEXADDIN" val="\documentclass{article}&#10;\usepackage{amsmath}&#10;\usepackage{dsfont}&#10;\usepackage[scr=euler]{mathalfa}&#10;\usepackage{mathrsfs}&#10;\usepackage{bm}&#10;\pagestyle{empty}&#10;\begin{document}&#10;&#10;Let $z_p^{v,o} = \sqrt{\frac{\Psi_p \cdot \sum_{u \in U_p^n}v_u}{(b-a) \Psi_m^v \big((1-\alpha_p)\mu_v + k \alpha_p\big)}} + \frac{\sum_{u \in U_p^n} \lambda_{u,p}^n+\sum_{u \in U_p^m} \lambda_{u,p}^m }{\big((1-\alpha_p)\mu_v + k \alpha_p\big)}$&#10;&#10;\end{document}"/>
  <p:tag name="IGUANATEXSIZE" val="28"/>
  <p:tag name="IGUANATEXCURSOR" val="41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0"/>
  <p:tag name="ORIGINALWIDTH" val="2837"/>
  <p:tag name="LATEXADDIN" val="\documentclass{article}&#10;\usepackage{amsmath}&#10;\usepackage{dsfont}&#10;\usepackage[scr=euler]{mathalfa}&#10;\usepackage{mathrsfs}&#10;\usepackage{bm}&#10;\pagestyle{empty}&#10;\begin{document}&#10;&#10;\begin{equation}&#10;  (z_p^v)^* = \nonumber&#10;  \begin{cases}&#10;  z_p^{v,o}&amp; \text{if}\quad \frac{\sum_{u \in U_p^n} \lambda_{u,p}^n+\sum_{u \in U_p^m} \lambda_{u,p}^m +\gamma_p}{\mu_v} \leq z_p^{v,o}  \\&#10;  0  &amp; \text{otherwiese}&#10;  \end{cases}&#10;\end{equation} &#10;&#10;\end{document}"/>
  <p:tag name="IGUANATEXSIZE" val="28"/>
  <p:tag name="IGUANATEXCURSOR" val="33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0"/>
  <p:tag name="ORIGINALWIDTH" val="3642"/>
  <p:tag name="LATEXADDIN" val="\documentclass{article}&#10;\usepackage{amsmath}&#10;\usepackage{dsfont}&#10;\usepackage[scr=euler]{mathalfa}&#10;\usepackage{mathrsfs}&#10;\usepackage{bm}&#10;\pagestyle{empty}&#10;\begin{document}&#10;&#10;\begin{equation}&#10;  \text{When}\nonumber&#10;  \begin{cases}&#10;  (z_p^s)^* = \alpha_p z_p^v\\&#10;  (z_p^v)^* =  \sqrt{\frac{\Psi_p \cdot \sum_{u \in U_p^n}v_u}{(b-a) \Psi_m^v \big((1-\alpha_p)\mu_v + k \alpha_p\big)}} + \frac{\sum_{u \in U_p^n} \lambda_{u,p}^n+\sum_{u \in U_p^m} \lambda_{u,p}^m }{\big((1-\alpha_p)\mu_v + k \alpha_p\big)}&#10;  \end{cases}&#10;\end{equation} &#10;&#10;\end{document}"/>
  <p:tag name="IGUANATEXSIZE" val="26"/>
  <p:tag name="IGUANATEXCURSOR" val="501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"/>
  <p:tag name="ORIGINALWIDTH" val="105"/>
  <p:tag name="LATEXADDIN" val="\documentclass{article}&#10;\usepackage{amsmath}&#10;\usepackage{dsfont}&#10;\usepackage[scr=euler]{mathalfa}&#10;\usepackage{mathrsfs}&#10;\usepackage{bm}&#10;\pagestyle{empty}&#10;\begin{document}&#10;&#10;$z_p^v$&#10;&#10;\end{document}"/>
  <p:tag name="IGUANATEXSIZE" val="24"/>
  <p:tag name="IGUANATEXCURSOR" val="174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7"/>
  <p:tag name="ORIGINALWIDTH" val="3187"/>
  <p:tag name="LATEXADDIN" val="\documentclass{article}&#10;\usepackage{amsmath}&#10;\usepackage{dsfont}&#10;\usepackage[scr=euler]{mathalfa}&#10;\usepackage{mathrsfs}&#10;\usepackage{bm}&#10;\usepackage{optidef}&#10;\pagestyle{empty}&#10;\begin{document}&#10;&#10;\begin{maxi*}[2]&#10;  {\Psi_m^v \in \mathcal{R}}&#10;  {U_m(\Psi_m^v) = \Psi_m^v \cdot \sum_p z_p^v(\Psi_m^v) - C_v(\sum_p z_p^v(\Psi_m^v) )}&#10;  {}&#10;  {}&#10;  \addConstraint{\sum_{p \in P} z_p^v(\Psi_m^v) \leq N_v}&#10; \end{maxi*}&#10;&#10;\end{document}"/>
  <p:tag name="IGUANATEXSIZE" val="26"/>
  <p:tag name="IGUANATEXCURSOR" val="324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"/>
  <p:tag name="ORIGINALWIDTH" val="174"/>
  <p:tag name="LATEXADDIN" val="\documentclass{article}&#10;\usepackage{amsmath}&#10;\usepackage{dsfont}&#10;\usepackage[scr=euler]{mathalfa}&#10;\usepackage{mathrsfs}&#10;\usepackage{bm}&#10;\pagestyle{empty}&#10;\begin{document}&#10;&#10;$\Psi_{m}^{v}$&#10;&#10;\end{document}"/>
  <p:tag name="IGUANATEXSIZE" val="28"/>
  <p:tag name="IGUANATEXCURSOR" val="18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8"/>
  <p:tag name="ORIGINALWIDTH" val="3745"/>
  <p:tag name="LATEXADDIN" val="\documentclass{article}&#10;\usepackage{amsmath}&#10;\usepackage{dsfont}&#10;\usepackage[scr=euler]{mathalfa}&#10;\usepackage{mathrsfs}&#10;\usepackage{bm}&#10;\pagestyle{empty}&#10;\begin{document}&#10;&#10;$l_p(z_p^v - z_p^s, z_p^s) = \Big((z_p^v - z_p^s)\mu_v - \sum\limits_{u \in U_p^n}\lambda_{u,p}^n - \sum\limits_{u \in U_p^m}\lambda_{u,p}^m\big(1-I(z_p^s)\big)\Big)^{-1}$&#10;&#10;\end{document}"/>
  <p:tag name="IGUANATEXSIZE" val="28"/>
  <p:tag name="IGUANATEXCURSOR" val="176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2037"/>
  <p:tag name="LATEXADDIN" val="\documentclass{article}&#10;\usepackage{amsmath}&#10;\usepackage{dsfont}&#10;\usepackage[scr=euler]{mathalfa}&#10;\usepackage{mathrsfs}&#10;\usepackage{bm}&#10;\pagestyle{empty}&#10;\begin{document}&#10;&#10;$I(z_p^s)$ is concanve and monotone in $z_p^s$&#10;&#10;\end{document}"/>
  <p:tag name="IGUANATEXSIZE" val="24"/>
  <p:tag name="IGUANATEXCURSOR" val="208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"/>
  <p:tag name="ORIGINALWIDTH" val="4139"/>
  <p:tag name="LATEXADDIN" val="\documentclass{article}&#10;\usepackage{amsmath}&#10;\usepackage{dsfont}&#10;\usepackage[scr=euler]{mathalfa}&#10;\usepackage{mathrsfs}&#10;\DeclareMathOperator*{\argmax}{arg\,max}&#10;\usepackage{bm}&#10;\pagestyle{empty}&#10;\begin{document}&#10;&#10;\begin{align*}&#10;(I’)^{-1}(\frac{\mu_v}{\sum_{u \in U_p^m}\lambda_{u,p}^m}) = \argmax_{z_p^s} \Big\{\Big(\sum_{u \in U_p^n} \Psi_{p}\cdot B_u\big(l_p(z_p^v - z_p^s, z_p^s)\big)\Big) - P_m^v \cdot z_p^v \Big\}&#10;\end{align*}&#10;&#10;\end{document}"/>
  <p:tag name="IGUANATEXSIZE" val="26"/>
  <p:tag name="IGUANATEXCURSOR" val="36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7"/>
  <p:tag name="ORIGINALWIDTH" val="3069"/>
  <p:tag name="LATEXADDIN" val="\documentclass{article}&#10;\usepackage{amsmath}&#10;\usepackage{dsfont}&#10;\usepackage[scr=euler]{mathalfa}&#10;\usepackage{mathrsfs}&#10;\usepackage{bm}&#10;\pagestyle{empty}&#10;\begin{document}&#10;&#10;$l_p(z_p^v - z_p^s, z_p^s) = \Big(\mu_v - \frac{\sum\limits_{u \in U_p^n}\lambda_{u,p}^n}{z_p^v - z_p^s} - \frac{\sum\limits_{u \in U_p^m}\lambda_{u,p}^m\big(1-I(z_p^s)\big)}{z_p^v - z_p^s}\Big)^{-1}$&#10;&#10;\end{document}"/>
  <p:tag name="IGUANATEXSIZE" val="28"/>
  <p:tag name="IGUANATEXCURSOR" val="176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1386"/>
  <p:tag name="LATEXADDIN" val="\documentclass{article}&#10;\usepackage{amsmath}&#10;\usepackage{dsfont}&#10;\usepackage[scr=euler]{mathalfa}&#10;\usepackage{mathrsfs}&#10;\usepackage{bm}&#10;\pagestyle{empty}&#10;\begin{document}&#10;&#10;$I’(z_p^s) &lt;0$ and $I^{\prime\prime}(z_p^s) \leq 0$&#10;&#10;\end{document}"/>
  <p:tag name="IGUANATEXSIZE" val="24"/>
  <p:tag name="IGUANATEXCURSOR" val="18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"/>
  <p:tag name="ORIGINALWIDTH" val="2203"/>
  <p:tag name="LATEXADDIN" val="\documentclass{article}&#10;\usepackage{amsmath}&#10;\usepackage{dsfont}&#10;\usepackage[scr=euler]{mathalfa}&#10;\usepackage{mathrsfs}&#10;\usepackage{bm}&#10;\pagestyle{empty}&#10;\begin{document}&#10;&#10;$I^{\prime}(z_p^s)(z_p^v - z_p^s)+ I(z_p^s) = 1 -\frac{\sum_{u \in U_p^n}\lambda_{u,p}^n}{\sum_{u \in U_p^m}\lambda_{u,p}^m}$&#10;&#10;\end{document}"/>
  <p:tag name="IGUANATEXSIZE" val="28"/>
  <p:tag name="IGUANATEXCURSOR" val="29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7"/>
  <p:tag name="ORIGINALWIDTH" val="3267"/>
  <p:tag name="LATEXADDIN" val="\documentclass{article}&#10;\usepackage{amsmath}&#10;\usepackage{dsfont}&#10;\usepackage[scr=euler]{mathalfa}&#10;\usepackage{mathrsfs}&#10;\usepackage{bm}&#10;\pagestyle{empty}&#10;\begin{document}&#10;&#10;$\sum_{u \in U_p^n}\Big\{\Psi_p \cdot \frac{-k_u^s \cdot e^{-k_u^s\cdot\big(l_p(z_p^v - z_p^s, z_p^s) - l_u^q\big)}}{\bigg(1+e^{-k_u^s\cdot\big(l_p(z_p^v - z_p^s, z_p^s) - l_u^q\big)}\bigg)^2} \frac{\partial l_p(z_p^v - z_p^s, z_p^s)}{\partial z_p^v}\Big\} = P_m^v$&#10;&#10;\end{document}"/>
  <p:tag name="IGUANATEXSIZE" val="28"/>
  <p:tag name="IGUANATEXCURSOR" val="421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"/>
  <p:tag name="ORIGINALWIDTH" val="1302"/>
  <p:tag name="LATEXADDIN" val="\documentclass{article}&#10;\usepackage{amsmath}&#10;\usepackage{dsfont}&#10;\usepackage[scr=euler]{mathalfa}&#10;\usepackage{mathrsfs}&#10;\usepackage{bm}&#10;\pagestyle{empty}&#10;\begin{document}&#10;&#10;$z_p^s = (I’)^{-1}(\frac{\mu_v}{\sum_{u \in U_p^m}\lambda_{u,p}^m})$&#10;&#10;\end{document}"/>
  <p:tag name="IGUANATEXSIZE" val="28"/>
  <p:tag name="IGUANATEXCURSOR" val="239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447"/>
  <p:tag name="LATEXADDIN" val="\documentclass{article}&#10;\usepackage{amsmath}&#10;\usepackage{dsfont}&#10;\usepackage[scr=euler]{mathalfa}&#10;\usepackage{mathrsfs}&#10;\usepackage{bm}&#10;\pagestyle{empty}&#10;\begin{document}&#10;&#10;$U_m(\Psi_m^v)$&#10;&#10;\end{document}"/>
  <p:tag name="IGUANATEXSIZE" val="24"/>
  <p:tag name="IGUANATEXCURSOR" val="18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"/>
  <p:tag name="ORIGINALWIDTH" val="105"/>
  <p:tag name="LATEXADDIN" val="\documentclass{article}&#10;\usepackage{amsmath}&#10;\usepackage{dsfont}&#10;\usepackage[scr=euler]{mathalfa}&#10;\usepackage{mathrsfs}&#10;\usepackage{bm}&#10;\pagestyle{empty}&#10;\begin{document}&#10;&#10;$z_p^v$&#10;&#10;\end{document}"/>
  <p:tag name="IGUANATEXSIZE" val="28"/>
  <p:tag name="IGUANATEXCURSOR" val="178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8"/>
  <p:tag name="ORIGINALWIDTH" val="3745"/>
  <p:tag name="LATEXADDIN" val="\documentclass{article}&#10;\usepackage{amsmath}&#10;\usepackage{dsfont}&#10;\usepackage[scr=euler]{mathalfa}&#10;\usepackage{mathrsfs}&#10;\usepackage{bm}&#10;\pagestyle{empty}&#10;\begin{document}&#10;&#10;$l_p(z_p^v - z_p^s, z_p^s) = \Big((z_p^v - z_p^s)\mu_v - \sum\limits_{u \in U_p^n}\lambda_{u,p}^n - \sum\limits_{u \in U_p^m}\lambda_{u,p}^m\big(1-I(z_p^s)\big)\Big)^{-1}$&#10;&#10;\end{document}"/>
  <p:tag name="IGUANATEXSIZE" val="28"/>
  <p:tag name="IGUANATEXCURSOR" val="176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341"/>
  <p:tag name="LATEXADDIN" val="\documentclass{article}&#10;\usepackage{amsmath}&#10;\usepackage{dsfont}&#10;\usepackage[scr=euler]{mathalfa}&#10;\usepackage{mathrsfs}&#10;\usepackage{bm}&#10;\pagestyle{empty}&#10;\begin{document}&#10;&#10;$U_p(z_p^v)$&#10;&#10;\end{document}"/>
  <p:tag name="IGUANATEXSIZE" val="24"/>
  <p:tag name="IGUANATEXCURSOR" val="178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"/>
  <p:tag name="ORIGINALWIDTH" val="1899"/>
  <p:tag name="LATEXADDIN" val="\documentclass{article}&#10;\usepackage{amsmath}&#10;\usepackage{dsfont}&#10;\usepackage[scr=euler]{mathalfa}&#10;\usepackage{mathrsfs}&#10;\usepackage{bm}&#10;\pagestyle{empty}&#10;\begin{document}&#10;&#10;$U_m(\Psi_m^v) = \Psi_m^v \cdot \sum_p z_p^v - C_v(\sum z_p^v)$&#10;&#10;\end{document}"/>
  <p:tag name="IGUANATEXSIZE" val="26"/>
  <p:tag name="IGUANATEXCURSOR" val="233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7"/>
  <p:tag name="ORIGINALWIDTH" val="4098"/>
  <p:tag name="LATEXADDIN" val="\documentclass{article}&#10;\usepackage{amsmath}&#10;\usepackage{dsfont}&#10;\usepackage[scr=euler]{mathalfa}&#10;\usepackage{mathrsfs}&#10;\usepackage{bm}&#10;\pagestyle{empty}&#10;\begin{document}&#10;&#10;\begin{itemize}&#10;\item $\Psi_m^v \cdot \sum_p z_p^v$ is the revenue from selling the VMs to all service providers.&#10;\item $C_v$ is the cost of operating the sold VMs. It’s assumed to be convex and nondecreasing. &#10;\end{itemize}&#10;&#10;\end{document}"/>
  <p:tag name="IGUANATEXSIZE" val="24"/>
  <p:tag name="IGUANATEXCURSOR" val="38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15566</TotalTime>
  <Words>1575</Words>
  <Application>Microsoft Macintosh PowerPoint</Application>
  <PresentationFormat>Widescreen</PresentationFormat>
  <Paragraphs>211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5G DDoS Game Formulation</vt:lpstr>
      <vt:lpstr>Literature (DDoS &amp; Edge) Overview</vt:lpstr>
      <vt:lpstr>System Architecture</vt:lpstr>
      <vt:lpstr>Setting: Users</vt:lpstr>
      <vt:lpstr>Settings: IPS (Intrusion Prevention System)</vt:lpstr>
      <vt:lpstr>System Problems</vt:lpstr>
      <vt:lpstr>Game Solution Concept: Stackelberg Game</vt:lpstr>
      <vt:lpstr>Game Solution Concept: Stackelberg Game</vt:lpstr>
      <vt:lpstr>Game Solution Concept: Stackelberg Game</vt:lpstr>
      <vt:lpstr>Optimization problems to define the utility</vt:lpstr>
      <vt:lpstr>Game Solution Concept: Stackelberg Game</vt:lpstr>
      <vt:lpstr>Relaxed optimization problems </vt:lpstr>
      <vt:lpstr>Relaxed &amp; transformed optimization problems </vt:lpstr>
      <vt:lpstr>Relaxed optimization problems </vt:lpstr>
      <vt:lpstr>Conditions needed</vt:lpstr>
      <vt:lpstr>Definition of  service providers’ utility </vt:lpstr>
      <vt:lpstr>Service providers’ optimization problems</vt:lpstr>
      <vt:lpstr>MEC platform operator’s optimization problem </vt:lpstr>
      <vt:lpstr>Service providers’ optimization problems</vt:lpstr>
      <vt:lpstr>MEC platform operator’s optimization problem</vt:lpstr>
      <vt:lpstr>Service providers’ optimization problems</vt:lpstr>
      <vt:lpstr>Service providers’ optimization problems</vt:lpstr>
      <vt:lpstr>MEC platform operator’s optimization problem</vt:lpstr>
      <vt:lpstr>Conclusions</vt:lpstr>
      <vt:lpstr>References</vt:lpstr>
      <vt:lpstr>References</vt:lpstr>
      <vt:lpstr>References</vt:lpstr>
      <vt:lpstr>References</vt:lpstr>
      <vt:lpstr>Comparisons: Two ways of modeling M/M/1</vt:lpstr>
      <vt:lpstr>Comparisons: Two ways of modeling M/M/1</vt:lpstr>
      <vt:lpstr>Problems when solving followers’ responses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DDoS Game Formulation</dc:title>
  <dc:creator>綻綸 張</dc:creator>
  <cp:lastModifiedBy>綻綸 張</cp:lastModifiedBy>
  <cp:revision>207</cp:revision>
  <dcterms:created xsi:type="dcterms:W3CDTF">2020-10-14T03:16:51Z</dcterms:created>
  <dcterms:modified xsi:type="dcterms:W3CDTF">2021-02-17T14:13:00Z</dcterms:modified>
</cp:coreProperties>
</file>