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9" r:id="rId5"/>
    <p:sldId id="266" r:id="rId6"/>
    <p:sldId id="262" r:id="rId7"/>
    <p:sldId id="260" r:id="rId8"/>
    <p:sldId id="261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194" y="6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Welcome to the experiment!</a:t>
            </a:r>
          </a:p>
          <a:p>
            <a:endParaRPr lang="en-US" sz="2200" dirty="0"/>
          </a:p>
          <a:p>
            <a:r>
              <a:rPr lang="en-US" sz="2200" dirty="0"/>
              <a:t>In this study we will present you with sequences of images. Each image will be a particular face, object, letter or meaningless symbol, like these: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Some will be presented in front view and some in side </a:t>
            </a:r>
            <a:r>
              <a:rPr lang="en-US" sz="2200" dirty="0" smtClean="0"/>
              <a:t>view.</a:t>
            </a:r>
            <a:endParaRPr lang="en-US" sz="2200" dirty="0"/>
          </a:p>
          <a:p>
            <a:pPr algn="ctr"/>
            <a:endParaRPr lang="en-US" sz="2200" dirty="0" smtClean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Press the </a:t>
            </a:r>
            <a:r>
              <a:rPr lang="en-US" sz="2200" b="1" dirty="0"/>
              <a:t>right arrow key</a:t>
            </a:r>
            <a:r>
              <a:rPr lang="en-US" sz="2200" dirty="0"/>
              <a:t> to proceed</a:t>
            </a:r>
          </a:p>
          <a:p>
            <a:r>
              <a:rPr lang="en-US" sz="2200" dirty="0"/>
              <a:t> </a:t>
            </a:r>
          </a:p>
          <a:p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96470" y="2864965"/>
            <a:ext cx="1380916" cy="138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64054" y="2976134"/>
            <a:ext cx="1158579" cy="1158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4121" y="2864965"/>
            <a:ext cx="1368263" cy="1368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35636" y="2864966"/>
            <a:ext cx="1368263" cy="13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remember and be on the lookout for. </a:t>
            </a:r>
          </a:p>
          <a:p>
            <a:endParaRPr lang="en-US" sz="2400" dirty="0"/>
          </a:p>
          <a:p>
            <a:r>
              <a:rPr lang="en-US" sz="2400" dirty="0"/>
              <a:t>Your main task will be to attentively look at each image for as long as it’s on the screen, </a:t>
            </a:r>
            <a:r>
              <a:rPr lang="en-US" sz="2400" dirty="0" smtClean="0"/>
              <a:t>and </a:t>
            </a:r>
            <a:r>
              <a:rPr lang="en-US" sz="2400" b="1" dirty="0" smtClean="0"/>
              <a:t>press the</a:t>
            </a:r>
            <a:r>
              <a:rPr lang="en-US" sz="2400" b="1" dirty="0"/>
              <a:t> </a:t>
            </a:r>
            <a:r>
              <a:rPr lang="en-US" sz="2400" b="1" dirty="0" smtClean="0"/>
              <a:t>green </a:t>
            </a:r>
            <a:r>
              <a:rPr lang="en-US" sz="2400" b="1" dirty="0"/>
              <a:t>button </a:t>
            </a:r>
            <a:r>
              <a:rPr lang="en-US" sz="2400" dirty="0"/>
              <a:t>whenever </a:t>
            </a:r>
            <a:r>
              <a:rPr lang="en-US" sz="2400" dirty="0"/>
              <a:t>you see a </a:t>
            </a:r>
            <a:r>
              <a:rPr lang="en-US" sz="2400" b="1" dirty="0"/>
              <a:t>target </a:t>
            </a:r>
            <a:r>
              <a:rPr lang="en-US" sz="2400" b="1" dirty="0" smtClean="0"/>
              <a:t>image </a:t>
            </a:r>
            <a:r>
              <a:rPr lang="en-US" sz="2400" dirty="0" smtClean="0"/>
              <a:t>in </a:t>
            </a:r>
            <a:r>
              <a:rPr lang="en-US" sz="2400" dirty="0"/>
              <a:t>any view (front or side).</a:t>
            </a:r>
          </a:p>
          <a:p>
            <a:r>
              <a:rPr lang="en-US" sz="2400" dirty="0" smtClean="0"/>
              <a:t>Please respond</a:t>
            </a:r>
            <a:r>
              <a:rPr lang="en-US" sz="2400" dirty="0"/>
              <a:t> as quickly and as accurately as </a:t>
            </a:r>
            <a:r>
              <a:rPr lang="en-US" sz="2400" dirty="0" smtClean="0"/>
              <a:t>possible.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Press </a:t>
            </a:r>
            <a:r>
              <a:rPr lang="en-US" sz="2400" dirty="0"/>
              <a:t>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5121520" y="3837626"/>
            <a:ext cx="1888019" cy="1599765"/>
            <a:chOff x="1866122" y="1498567"/>
            <a:chExt cx="5075854" cy="3250713"/>
          </a:xfrm>
        </p:grpSpPr>
        <p:pic>
          <p:nvPicPr>
            <p:cNvPr id="5" name="Grafik 4"/>
            <p:cNvPicPr/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6122" y="1498567"/>
              <a:ext cx="5075854" cy="325071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Abgerundetes Rechteck 1"/>
            <p:cNvSpPr/>
            <p:nvPr/>
          </p:nvSpPr>
          <p:spPr>
            <a:xfrm>
              <a:off x="3290888" y="2271713"/>
              <a:ext cx="623887" cy="44291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919663" y="2271713"/>
              <a:ext cx="623887" cy="4429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3290887" y="3676065"/>
              <a:ext cx="623887" cy="44291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4919663" y="3676065"/>
              <a:ext cx="623887" cy="4429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225913" y="2973610"/>
              <a:ext cx="422038" cy="281573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Pfeil nach rechts 9"/>
            <p:cNvSpPr/>
            <p:nvPr/>
          </p:nvSpPr>
          <p:spPr>
            <a:xfrm rot="10800000">
              <a:off x="2314571" y="3090580"/>
              <a:ext cx="219075" cy="4571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Abgerundetes Rechteck 10"/>
            <p:cNvSpPr/>
            <p:nvPr/>
          </p:nvSpPr>
          <p:spPr>
            <a:xfrm rot="10800000">
              <a:off x="6212125" y="2973610"/>
              <a:ext cx="422038" cy="281573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Pfeil nach rechts 11"/>
            <p:cNvSpPr/>
            <p:nvPr/>
          </p:nvSpPr>
          <p:spPr>
            <a:xfrm>
              <a:off x="6300783" y="3090580"/>
              <a:ext cx="219075" cy="4571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218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remember and be on the lookout for. </a:t>
            </a:r>
          </a:p>
          <a:p>
            <a:endParaRPr lang="en-US" sz="2400" dirty="0"/>
          </a:p>
          <a:p>
            <a:r>
              <a:rPr lang="en-US" sz="2400" dirty="0"/>
              <a:t>Your main task will be to attentively look at each image for as long as it’s on the screen, </a:t>
            </a:r>
            <a:r>
              <a:rPr lang="en-US" sz="2400" dirty="0" smtClean="0"/>
              <a:t>and </a:t>
            </a:r>
            <a:r>
              <a:rPr lang="en-US" sz="2400" b="1" dirty="0" smtClean="0"/>
              <a:t>press the</a:t>
            </a:r>
            <a:r>
              <a:rPr lang="en-US" sz="2400" b="1" dirty="0"/>
              <a:t> </a:t>
            </a:r>
            <a:r>
              <a:rPr lang="en-US" sz="2400" b="1" dirty="0" smtClean="0"/>
              <a:t>green </a:t>
            </a:r>
            <a:r>
              <a:rPr lang="en-US" sz="2400" b="1" dirty="0"/>
              <a:t>button </a:t>
            </a:r>
            <a:r>
              <a:rPr lang="en-US" sz="2400" dirty="0"/>
              <a:t>whenever </a:t>
            </a:r>
            <a:r>
              <a:rPr lang="en-US" sz="2400" dirty="0"/>
              <a:t>you see a </a:t>
            </a:r>
            <a:r>
              <a:rPr lang="en-US" sz="2400" b="1" dirty="0"/>
              <a:t>target </a:t>
            </a:r>
            <a:r>
              <a:rPr lang="en-US" sz="2400" b="1" dirty="0" smtClean="0"/>
              <a:t>image </a:t>
            </a:r>
            <a:r>
              <a:rPr lang="en-US" sz="2400" dirty="0" smtClean="0"/>
              <a:t>in </a:t>
            </a:r>
            <a:r>
              <a:rPr lang="en-US" sz="2400" dirty="0"/>
              <a:t>any view (front or side).</a:t>
            </a:r>
          </a:p>
          <a:p>
            <a:r>
              <a:rPr lang="en-US" sz="2400" dirty="0" smtClean="0"/>
              <a:t>Please respond</a:t>
            </a:r>
            <a:r>
              <a:rPr lang="en-US" sz="2400" dirty="0"/>
              <a:t> as quickly and as accurately as </a:t>
            </a:r>
            <a:r>
              <a:rPr lang="en-US" sz="2400" dirty="0" smtClean="0"/>
              <a:t>possible.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Press </a:t>
            </a:r>
            <a:r>
              <a:rPr lang="en-US" sz="2400" dirty="0"/>
              <a:t>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5121520" y="3837626"/>
            <a:ext cx="1888019" cy="1599765"/>
            <a:chOff x="1866122" y="1498567"/>
            <a:chExt cx="5075854" cy="3250713"/>
          </a:xfrm>
        </p:grpSpPr>
        <p:pic>
          <p:nvPicPr>
            <p:cNvPr id="5" name="Grafik 4"/>
            <p:cNvPicPr/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6122" y="1498567"/>
              <a:ext cx="5075854" cy="325071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Abgerundetes Rechteck 1"/>
            <p:cNvSpPr/>
            <p:nvPr/>
          </p:nvSpPr>
          <p:spPr>
            <a:xfrm>
              <a:off x="3290888" y="2271713"/>
              <a:ext cx="623887" cy="44291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919663" y="2271713"/>
              <a:ext cx="623887" cy="4429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3290887" y="3676065"/>
              <a:ext cx="623887" cy="44291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4919663" y="3676065"/>
              <a:ext cx="623887" cy="4429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225913" y="2973610"/>
              <a:ext cx="422038" cy="281573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Pfeil nach rechts 9"/>
            <p:cNvSpPr/>
            <p:nvPr/>
          </p:nvSpPr>
          <p:spPr>
            <a:xfrm rot="10800000">
              <a:off x="2314571" y="3090580"/>
              <a:ext cx="219075" cy="4571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Abgerundetes Rechteck 10"/>
            <p:cNvSpPr/>
            <p:nvPr/>
          </p:nvSpPr>
          <p:spPr>
            <a:xfrm rot="10800000">
              <a:off x="6212125" y="2973610"/>
              <a:ext cx="422038" cy="281573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Pfeil nach rechts 11"/>
            <p:cNvSpPr/>
            <p:nvPr/>
          </p:nvSpPr>
          <p:spPr>
            <a:xfrm>
              <a:off x="6300783" y="3090580"/>
              <a:ext cx="219075" cy="4571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1913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In addition to the visual task, there will be an auditory task as well. Therefore, </a:t>
            </a:r>
            <a:r>
              <a:rPr lang="en-US" sz="2400" b="1" dirty="0"/>
              <a:t>a tone</a:t>
            </a:r>
            <a:r>
              <a:rPr lang="en-US" sz="2400" dirty="0"/>
              <a:t> will occur during or shortly after the visual image.</a:t>
            </a:r>
          </a:p>
          <a:p>
            <a:endParaRPr lang="en-US" sz="2400" dirty="0"/>
          </a:p>
          <a:p>
            <a:r>
              <a:rPr lang="en-US" sz="2400" dirty="0"/>
              <a:t>Your task will be to discriminate </a:t>
            </a:r>
            <a:r>
              <a:rPr lang="en-US" sz="2400" b="1" dirty="0"/>
              <a:t>“high” and “low” pitches </a:t>
            </a:r>
            <a:r>
              <a:rPr lang="en-US" sz="2400" dirty="0"/>
              <a:t>of the tone. Use the </a:t>
            </a:r>
            <a:r>
              <a:rPr lang="en-US" sz="2400" b="1" dirty="0" smtClean="0"/>
              <a:t>red button </a:t>
            </a:r>
            <a:r>
              <a:rPr lang="en-US" sz="2400" dirty="0" smtClean="0"/>
              <a:t>to </a:t>
            </a:r>
            <a:r>
              <a:rPr lang="en-US" sz="2400" dirty="0"/>
              <a:t>respond to </a:t>
            </a:r>
            <a:r>
              <a:rPr lang="en-US" sz="2400" b="1" dirty="0" smtClean="0"/>
              <a:t>high tone </a:t>
            </a:r>
            <a:r>
              <a:rPr lang="en-US" sz="2400" dirty="0"/>
              <a:t>and the </a:t>
            </a:r>
            <a:r>
              <a:rPr lang="en-US" sz="2400" b="1" dirty="0" smtClean="0"/>
              <a:t>yellow button for </a:t>
            </a:r>
            <a:r>
              <a:rPr lang="en-US" sz="2400" b="1" dirty="0" smtClean="0"/>
              <a:t>low tones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Please </a:t>
            </a:r>
            <a:r>
              <a:rPr lang="en-US" sz="2400" dirty="0"/>
              <a:t>respond as quickly and as accurately as possible. Always respond </a:t>
            </a:r>
            <a:r>
              <a:rPr lang="en-US" sz="2400" b="1" dirty="0"/>
              <a:t>first to the visual</a:t>
            </a:r>
            <a:r>
              <a:rPr lang="en-US" sz="2400" dirty="0"/>
              <a:t> and then to the auditory task.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 </a:t>
            </a:r>
          </a:p>
          <a:p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411310" y="4279935"/>
            <a:ext cx="1395446" cy="1219279"/>
            <a:chOff x="1866122" y="1498567"/>
            <a:chExt cx="5075854" cy="3250713"/>
          </a:xfrm>
        </p:grpSpPr>
        <p:pic>
          <p:nvPicPr>
            <p:cNvPr id="5" name="Grafik 4"/>
            <p:cNvPicPr/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6122" y="1498567"/>
              <a:ext cx="5075854" cy="325071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Abgerundetes Rechteck 5"/>
            <p:cNvSpPr/>
            <p:nvPr/>
          </p:nvSpPr>
          <p:spPr>
            <a:xfrm>
              <a:off x="3290888" y="2271713"/>
              <a:ext cx="623887" cy="44291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4919663" y="2271713"/>
              <a:ext cx="623887" cy="4429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3290887" y="3676065"/>
              <a:ext cx="623887" cy="44291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4919663" y="3676065"/>
              <a:ext cx="623887" cy="4429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2225913" y="2973610"/>
              <a:ext cx="422038" cy="281573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Pfeil nach rechts 10"/>
            <p:cNvSpPr/>
            <p:nvPr/>
          </p:nvSpPr>
          <p:spPr>
            <a:xfrm rot="10800000">
              <a:off x="2314571" y="3090580"/>
              <a:ext cx="219075" cy="4571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Abgerundetes Rechteck 11"/>
            <p:cNvSpPr/>
            <p:nvPr/>
          </p:nvSpPr>
          <p:spPr>
            <a:xfrm rot="10800000">
              <a:off x="6212125" y="2973610"/>
              <a:ext cx="422038" cy="281573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Pfeil nach rechts 12"/>
            <p:cNvSpPr/>
            <p:nvPr/>
          </p:nvSpPr>
          <p:spPr>
            <a:xfrm>
              <a:off x="6300783" y="3090580"/>
              <a:ext cx="219075" cy="4571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9306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In addition to the visual task, there will be an auditory task as well. Therefore, </a:t>
            </a:r>
            <a:r>
              <a:rPr lang="en-US" sz="2400" b="1" dirty="0"/>
              <a:t>a tone</a:t>
            </a:r>
            <a:r>
              <a:rPr lang="en-US" sz="2400" dirty="0"/>
              <a:t> will occur during or shortly after the visual image.</a:t>
            </a:r>
          </a:p>
          <a:p>
            <a:endParaRPr lang="en-US" sz="2400" dirty="0"/>
          </a:p>
          <a:p>
            <a:r>
              <a:rPr lang="en-US" sz="2400" dirty="0"/>
              <a:t>Your task will be to discriminate </a:t>
            </a:r>
            <a:r>
              <a:rPr lang="en-US" sz="2400" b="1" dirty="0"/>
              <a:t>“high” and “low” pitches </a:t>
            </a:r>
            <a:r>
              <a:rPr lang="en-US" sz="2400" dirty="0"/>
              <a:t>of the tone. Use </a:t>
            </a:r>
            <a:r>
              <a:rPr lang="en-US" sz="2400" dirty="0" smtClean="0"/>
              <a:t>the </a:t>
            </a:r>
            <a:r>
              <a:rPr lang="en-US" sz="2400" b="1" dirty="0" smtClean="0"/>
              <a:t>green</a:t>
            </a:r>
            <a:r>
              <a:rPr lang="en-US" sz="2400" b="1" dirty="0" smtClean="0"/>
              <a:t> button </a:t>
            </a:r>
            <a:r>
              <a:rPr lang="en-US" sz="2400" dirty="0" smtClean="0"/>
              <a:t>to </a:t>
            </a:r>
            <a:r>
              <a:rPr lang="en-US" sz="2400" dirty="0"/>
              <a:t>respond to </a:t>
            </a:r>
            <a:r>
              <a:rPr lang="en-US" sz="2400" b="1" dirty="0" smtClean="0"/>
              <a:t>high tone </a:t>
            </a:r>
            <a:r>
              <a:rPr lang="en-US" sz="2400" dirty="0"/>
              <a:t>and the </a:t>
            </a:r>
            <a:r>
              <a:rPr lang="en-US" sz="2400" b="1" dirty="0" smtClean="0"/>
              <a:t>blue button for </a:t>
            </a:r>
            <a:r>
              <a:rPr lang="en-US" sz="2400" b="1" dirty="0" smtClean="0"/>
              <a:t>low tones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Please </a:t>
            </a:r>
            <a:r>
              <a:rPr lang="en-US" sz="2400" dirty="0"/>
              <a:t>respond as quickly and as accurately as possible. Always respond </a:t>
            </a:r>
            <a:r>
              <a:rPr lang="en-US" sz="2400" b="1" dirty="0"/>
              <a:t>first to the visual</a:t>
            </a:r>
            <a:r>
              <a:rPr lang="en-US" sz="2400" dirty="0"/>
              <a:t> and then to the auditory task.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 </a:t>
            </a:r>
          </a:p>
          <a:p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411310" y="4279935"/>
            <a:ext cx="1395446" cy="1219279"/>
            <a:chOff x="1866122" y="1498567"/>
            <a:chExt cx="5075854" cy="3250713"/>
          </a:xfrm>
        </p:grpSpPr>
        <p:pic>
          <p:nvPicPr>
            <p:cNvPr id="5" name="Grafik 4"/>
            <p:cNvPicPr/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6122" y="1498567"/>
              <a:ext cx="5075854" cy="325071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Abgerundetes Rechteck 5"/>
            <p:cNvSpPr/>
            <p:nvPr/>
          </p:nvSpPr>
          <p:spPr>
            <a:xfrm>
              <a:off x="3290888" y="2271713"/>
              <a:ext cx="623887" cy="44291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4919663" y="2271713"/>
              <a:ext cx="623887" cy="4429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3290887" y="3676065"/>
              <a:ext cx="623887" cy="44291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4919663" y="3676065"/>
              <a:ext cx="623887" cy="4429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2225913" y="2973610"/>
              <a:ext cx="422038" cy="281573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Pfeil nach rechts 10"/>
            <p:cNvSpPr/>
            <p:nvPr/>
          </p:nvSpPr>
          <p:spPr>
            <a:xfrm rot="10800000">
              <a:off x="2314571" y="3090580"/>
              <a:ext cx="219075" cy="4571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Abgerundetes Rechteck 11"/>
            <p:cNvSpPr/>
            <p:nvPr/>
          </p:nvSpPr>
          <p:spPr>
            <a:xfrm rot="10800000">
              <a:off x="6212125" y="2973610"/>
              <a:ext cx="422038" cy="281573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Pfeil nach rechts 12"/>
            <p:cNvSpPr/>
            <p:nvPr/>
          </p:nvSpPr>
          <p:spPr>
            <a:xfrm>
              <a:off x="6300783" y="3090580"/>
              <a:ext cx="219075" cy="4571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3271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Each sequence will last about </a:t>
            </a:r>
            <a:r>
              <a:rPr lang="en-US" sz="2400" dirty="0" smtClean="0"/>
              <a:t>2min. </a:t>
            </a:r>
            <a:r>
              <a:rPr lang="en-US" sz="2400" dirty="0"/>
              <a:t>You will be able to rest between sequences. The sequence will only begin after you press the </a:t>
            </a:r>
            <a:r>
              <a:rPr lang="en-US" sz="2400" dirty="0" smtClean="0"/>
              <a:t>right arrow key.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40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In this part of the experiment, </a:t>
            </a:r>
            <a:r>
              <a:rPr lang="en-US" sz="2400" b="1" dirty="0" smtClean="0"/>
              <a:t>two questions</a:t>
            </a:r>
            <a:r>
              <a:rPr lang="en-US" sz="2400" dirty="0" smtClean="0"/>
              <a:t> will be ask after each image and tone. </a:t>
            </a:r>
          </a:p>
          <a:p>
            <a:endParaRPr lang="en-US" sz="2400" dirty="0" smtClean="0"/>
          </a:p>
          <a:p>
            <a:r>
              <a:rPr lang="en-US" sz="2400" b="1" dirty="0"/>
              <a:t>Question 1</a:t>
            </a:r>
            <a:r>
              <a:rPr lang="en-US" sz="2400" dirty="0"/>
              <a:t>: How much time did it take you to </a:t>
            </a:r>
            <a:r>
              <a:rPr lang="en-US" sz="2400" b="1" dirty="0"/>
              <a:t>respond to the visual </a:t>
            </a:r>
            <a:r>
              <a:rPr lang="en-US" sz="2400" b="1" dirty="0" smtClean="0"/>
              <a:t>stimulus?</a:t>
            </a:r>
            <a:r>
              <a:rPr lang="en-US" sz="2400" dirty="0" smtClean="0"/>
              <a:t> i.e. what </a:t>
            </a:r>
            <a:r>
              <a:rPr lang="en-US" sz="2400" dirty="0"/>
              <a:t>was the delay between the onset of the image and your decision to respond or not respond?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Presented as: </a:t>
            </a:r>
            <a:r>
              <a:rPr lang="en-US" sz="2400" b="1" dirty="0"/>
              <a:t>Visual task duration</a:t>
            </a:r>
            <a:r>
              <a:rPr lang="en-US" sz="2400" b="1" dirty="0" smtClean="0"/>
              <a:t>?</a:t>
            </a:r>
          </a:p>
          <a:p>
            <a:endParaRPr lang="en-US" sz="2400" dirty="0" smtClean="0"/>
          </a:p>
          <a:p>
            <a:r>
              <a:rPr lang="en-US" sz="2400" b="1" dirty="0" smtClean="0"/>
              <a:t>Question 2</a:t>
            </a:r>
            <a:r>
              <a:rPr lang="en-US" sz="2400" dirty="0" smtClean="0"/>
              <a:t>: </a:t>
            </a:r>
            <a:r>
              <a:rPr lang="en-US" sz="2400" dirty="0"/>
              <a:t>How much time did it take you to </a:t>
            </a:r>
            <a:r>
              <a:rPr lang="en-US" sz="2400" b="1" dirty="0"/>
              <a:t>respond to the </a:t>
            </a:r>
            <a:r>
              <a:rPr lang="en-US" sz="2400" b="1" dirty="0" smtClean="0"/>
              <a:t>auditory stimulus?</a:t>
            </a:r>
            <a:r>
              <a:rPr lang="en-US" sz="2400" dirty="0" smtClean="0"/>
              <a:t> i.e. what </a:t>
            </a:r>
            <a:r>
              <a:rPr lang="en-US" sz="2400" dirty="0"/>
              <a:t>was the delay between the </a:t>
            </a:r>
            <a:r>
              <a:rPr lang="en-US" sz="2400" dirty="0" smtClean="0"/>
              <a:t>tone and </a:t>
            </a:r>
            <a:r>
              <a:rPr lang="en-US" sz="2400" dirty="0"/>
              <a:t>your decision </a:t>
            </a:r>
            <a:r>
              <a:rPr lang="en-US" sz="2400" dirty="0" smtClean="0"/>
              <a:t>how to respond?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Presented as: </a:t>
            </a:r>
            <a:r>
              <a:rPr lang="en-US" sz="2400" b="1" dirty="0" smtClean="0"/>
              <a:t>Auditory </a:t>
            </a:r>
            <a:r>
              <a:rPr lang="en-US" sz="2400" b="1" dirty="0"/>
              <a:t>task duration</a:t>
            </a:r>
            <a:r>
              <a:rPr lang="en-US" sz="2400" b="1" dirty="0" smtClean="0"/>
              <a:t>?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Press the </a:t>
            </a:r>
            <a:r>
              <a:rPr lang="en-US" sz="2400" b="1" dirty="0" smtClean="0"/>
              <a:t>right arrow key </a:t>
            </a:r>
            <a:r>
              <a:rPr lang="en-US" sz="2400" dirty="0" smtClean="0"/>
              <a:t>to </a:t>
            </a:r>
            <a:r>
              <a:rPr lang="en-US" sz="2400" b="1" dirty="0" smtClean="0"/>
              <a:t>proceed</a:t>
            </a:r>
            <a:r>
              <a:rPr lang="en-US" sz="2400" dirty="0" smtClean="0"/>
              <a:t> or the </a:t>
            </a:r>
            <a:r>
              <a:rPr lang="en-US" sz="2400" b="1" dirty="0" smtClean="0"/>
              <a:t>left arrow key</a:t>
            </a:r>
            <a:r>
              <a:rPr lang="en-US" sz="2400" dirty="0" smtClean="0"/>
              <a:t> to return to the </a:t>
            </a:r>
            <a:r>
              <a:rPr lang="en-US" sz="2400" b="1" dirty="0" smtClean="0"/>
              <a:t>previous slide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46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The screen for your time estimation will look like this: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By </a:t>
            </a:r>
            <a:r>
              <a:rPr lang="en-US" sz="2400" b="1" dirty="0" smtClean="0"/>
              <a:t>turning the knob</a:t>
            </a:r>
            <a:r>
              <a:rPr lang="en-US" sz="2400" dirty="0" smtClean="0"/>
              <a:t> you can change the value and move the pointer on the scale. Select your final answer by </a:t>
            </a:r>
            <a:r>
              <a:rPr lang="en-US" sz="2400" b="1" dirty="0" smtClean="0"/>
              <a:t>pressing the knob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Press the </a:t>
            </a:r>
            <a:r>
              <a:rPr lang="en-US" sz="2400" b="1" dirty="0" smtClean="0"/>
              <a:t>right arrow key </a:t>
            </a:r>
            <a:r>
              <a:rPr lang="en-US" sz="2400" dirty="0" smtClean="0"/>
              <a:t>to </a:t>
            </a:r>
            <a:r>
              <a:rPr lang="en-US" sz="2400" b="1" dirty="0" smtClean="0"/>
              <a:t>proceed</a:t>
            </a:r>
            <a:r>
              <a:rPr lang="en-US" sz="2400" dirty="0" smtClean="0"/>
              <a:t> or the </a:t>
            </a:r>
            <a:r>
              <a:rPr lang="en-US" sz="2400" b="1" dirty="0" smtClean="0"/>
              <a:t>left arrow key</a:t>
            </a:r>
            <a:r>
              <a:rPr lang="en-US" sz="2400" dirty="0" smtClean="0"/>
              <a:t> to return to the </a:t>
            </a:r>
            <a:r>
              <a:rPr lang="en-US" sz="2400" b="1" dirty="0" smtClean="0"/>
              <a:t>previous slide</a:t>
            </a:r>
          </a:p>
          <a:p>
            <a:endParaRPr lang="en-US" sz="2400" dirty="0"/>
          </a:p>
        </p:txBody>
      </p:sp>
      <p:sp>
        <p:nvSpPr>
          <p:cNvPr id="5" name="AutoShape 6" descr="data:image/png;base64,iVBORw0KGgoAAAANSUhEUgAAAZsAAAERCAYAAACtswpGAAAAAXNSR0IArs4c6QAAIABJREFUeF7tnXeUFcX2tkslKkGiBJEgWRABRRBUEBQlKAqYRUyY4xVEf5e/THiNmLOigogiiIogkkQFJCogSpYoGUQkCXzrqW/VWT09Z2ZOn+mG9vDWWixmznRXVT9Vvd/au3b3OeLRay49UKNSKVPy7IsM5cCB3Wbt2m2mQsVyZuO6NaZU6ePMtq0bTYmSpcyRR+43u3fvM39u3WUqHl/W/LNzq9m080hT5tgiZtumHeaAMaZsuWPNls3bTMmSRcyOHftN8RKFzMZ1m0zpsmXNjr+2meIlS5otG7eaUmVLmQ1r15siJYub4kcfY9tOtezdvdPsNAVNicIFUj1Fx4mACIiACBxCAkf069cPjVARAREQAREQgcgISGwiQ6uKRUAEREAEHAGJjeaC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cdwP79u0z06ZNM/xfuHBh06xZszxP+ueff8yPP/5ozznmmGNMo0aNzNy5c82OHTtMvXr1TOnSpfOs41AdsGzZMrNq1SpTuXJlU6NGjZS6wXXBpkCBAikdH9ZBs2fPNn/99Zc56aSTImX6/fffm/3795szzjjDHHXUUWF1P5R6mGPwL168uDniiCMSdS5atMj88ccfpmrVquaEE04Ipa1UK4HVpk2bzJw5c8y8efPsGDE3ypYta++fWrVqmaOPPjrV6nTcQSAgsTkIkFNpYtKkSebbb7+1hub66683FSpUyPW0JUuWmI8++siKTdeuXc2JJ55oBg0aZNatW2d/r127dirNHpJjvvnmGzNlyhTTvHlzc+655+bZhzVr1pivvvrKXHTRRdaYHMzyxhtvWIN6+eWXWwMWRTlw4IDp37+/YQHRt29fU7BgwSiaSavOv//+24wZM8bOyw4dOmQR+y+++MIgxmeffbY566yz0qo/3ZN+/fVXOycQGX9BEBE/5kvJkiXTbULnhUxAYhMy0HSrw6C99dZbdnXbrl0706JFi1yrGjdunPnhhx9M0aJFzY033miKFStmPZ3t27ebxo0bm/Lly6fblcjPCyo2Tz/9tMHo3XzzzQf9ug53sUFMRo0aZRcz3bp1yyI2eNIrV660C5uaNWtGPm9cA4jya6+9ZjZv3mznfZMmTezChUUJ98DSpUutcOMltm3b9qD1Sw3lTkBiE5MZsmfPHuupLF++3N7Y3bt3z3GFy430zjvv2BV33bp1zcUXX3zQw0v5wSaxyUovzp5NbmKTnzmQn3MXLFhghg0bZuB21VVXmerVqyfCe9wbEyZMMFOnTrVhz1tvvdUceeSR+WlO54ZEQGITEsgwquEm+e6776xw3HXXXXYvJllZv369XdlRzjvvPHP66afbnwmpcQMS8vDG1rkBWfW5kAOxbMJ07IF4j6MOjqUk2xvB6+IfN6//BubzjRs3mm3bthmEkz7QDvsy/j2IIGJDf5577jmzc+dOc8MNN1jPxn99tM0qd8uWLbZtrom2q1SpknT/A0awWLt2rdm7d6+91nLlypljjz0223Xl5Nk4FrBKxiOn+cAYrVixwl4P4bKKFSvacU4WRnPjmVP9ycbK9QtGzBO4FClSxO6ruDHjmK1bt9q/7d69O8GrUqVKplChQomuU/9PP/1kRo8ebffWunTpYv/uxjO3/tHGhg0b7JhwHB44oa1k88pbD2PHIorz6C98SpQokWWeDh061LBfdNxxx1mv3l+Yh6+88or9+KGHHordHlgYtuLfWIfEJkaj5r1J2rRpY1q1apWtdxjKTz/91Pzyyy/2xkeUuJExGv49G46dP3++3R/hBvYWbmA2Uv3huocfftge1q9fvyzHUxciwYqRcwj1uYLRJq5PSMVfEIfOnTsbDJkrqYoNRuixxx7LVucVV1yRCNtgNAnzEDqhj95CvJ59Bm+IByNG+JGNZQyiKxg2jrvsssuy1JFMbDhvxIgRdgwQivPPP98mZeRVSIxgn4GNbVcYB0I9n3/+ebY9G7cn0rp1a3PmmWdmqz7ZWE2cONFMnjzZ7lcgEswLihszFgP0YfHixdl40ReupU6dOvYcFjQIlreweMCbYKGS057N6tWrDWHe33//Pcu5LACY16ecckoWUf/kk08M3grzcdeuXTbRxY0l48Jiij0hJ4T8DZbMLcJo/sK+5euvv26Pv//++yU2eU3Mg/R3ic1BAp1KM9xE7NtgvLmZ+/Tpk+00soKeeeYZ+zkZaBdeeKH9OZnYsHLlpmP1Tn1lypSxq1xEgc9YWV9yySVZkgmCig2CQH8wEqxKWW1iABA3+so1lSpVytxxxx2hiw11P/vss7YdCt4JAsOK+s8//7Rt+zm6RAyMGMaVhAOMPyJEYSXtXS0nE5sBAwbYvTHqZx+DUKbfQ/QPHJ7Uiy++aLnjGSC+9Jt2OdcJnzdBID9iwwIELw9xYD4RToINK34WNRSuHW/OeaRcDwb6P//5j/VA0hEb9tZefvll67nBGEFAZNyc47Mrr7zShr5ccWIDF+YT4S/+IVaO16WXXprSvhDeGMJNhlrDhg2t6OY1Nqncmzom/wQkNvlnGGoNCAQ3Kzc+q/KmTZtmqZ9VK6tXjMI999xjjWlOYkNIjtAcBocbHKGh4A0QisDItm/f3m6wuhJUbAizjBw50vYDr4BwDQXjyd8wmNzs//3vfwOLjTshpwQBQilDhgyxhhHRdCtyznN/42evl/bkk09aYSQkhDFyBW8HVnDt3bt34nOv2BAGYq+ATEAENVWPhsrYYyPdGzHG00PUKN6sQn4PS2zo37XXXmuNNoKG4LMf+P7771ux4/rr16+fuE76AUvG7fbbb0+keee2Z5PMs6EO2CNiF1xwQRYPlOPxSJgrd955p/XIKU5s+J2w8Mknn2w/Z9EwePBgu3DwhotzuuEYV+6NGTNm2HFkIZBqan2oN7EqS0pAYhOzieH1bho0aGBXZi7WziqPENrChQttGi5JBC5+nsyzcXtArGA51ps2TDiF+jBKToRAEVRsMGSE6TAuZP94C9fyyCOP2I+8Bj/VMFpeYoN3gaDSf9Jv/ftIya7l0UcftQaVECWhGe/+A0LP795nlLxiA09CNIgbK20MWSqrZjyHgQMH2tU+KdT+zC34wSRMseG5IOaOd78Mr4P0ejzaZFlaL7zwgl2I3HLLLdZLpAQRGxYv7733nt0Po20nGm4cEYOXXnrJZhZ26tTJZk16xYaFFQssb3Hidc4555iWLVvmeLcyn1n0IKgIjVv4pDI+MTMBGdsdiU0Mh9bF3XmIjtUpq1IKRoswGyLBSs/78GcysWGFiQeDcXXPHpCmSggHg5os3h1UbBw+hIU+EAZBBDCsxPu//vrryMTGO3SubQwdxgzDx16OX+ic8eJz9ltOPfVUG+ohxAhn/wa2Exs+dxvyqaSme/vG3g57PPC++uqrsz0cCjtEkP/D8mww5B07dsxRDL28GCvmFmLKz+mKDftAeCkYe64zWfo9GZcslti3wcPzik2yfUrnPeW0h+k4s2dI2jNjSmj5YKZix9CExLJLEpsYDgv7HawQibl7V8KzZs0yX375pb2Z2QPxZqslExtEBkPHDYtAucLKFrEhW4ubOD+eDXWyYuUJeGLsXrHxbsBH4dnQNu2RtPDbb7/Zn9kHQWz42RVv26yASaTwbtIjxAg7q3mExGskndhQF8chCOxB9OrVy56TSsE7YNzYp2DF7Rc06nz88cdtn8MSG0SUMJa/eHkxPm5h4OWVrtiwyY+oEiokicOFybx9YJ6MHz/eJlQQ5vKKDSFd/9szUhEbvBnGlOtx94s8mlRm5sE9RmJzcHmn1BoraIwcq01uXAwbn7ERj6hgtFg5+lf2Ob1BgNg34SZEjJU/IuaEwJtkQH25eTZjx461r9XxZqMRdmEjmToJY2FI+UdcHmNMmq/fuwgrjMa1sL/l0ncRUdpGjPEi2CPxt+2YYfRYYRMG5HzntWCkSLF2eypObPB6CD3hdTIuhHzYs0nlGQ6v2BB+878hIKfnbHJLEGD88Ib81+e84mRigwi/+eabNj2d6/TzIkTIoiRdseGp/uHDh6ckNuwX8aaLMMSG7Dr2ady9ktJNpoMOOgGJzUFHnlqDrNQJgWHMevbsaTdJCVHw+2233ZYIrbnaknk2/pY4BoOCsWEVShv+zXsnNmTCueQD6sG4IWasIp3Y8NnHH39sjTbGmae4WfXjKbGHg9FnxR6F2GCgCZ1Mnz7dhsDYg8HTYzWNyPEvJ+H0coEHgglfBBkB8z557s9GgxvjgKhdc8015vjjj89zQJ0Rhgfn+MNLXAsp3vBM5tmwV8Gehbe4+RFEbAhpslhAONnjYqwcL8SZ55m4/nTFhvRz5gNzlMWQE2xvv0lQYA55xdAlCKTr2Xz22Wfm559/tns6fk55Do4OOGgEJDYHDXXwhlwWFvFtwkPswfAw5k033ZStMr/YkEDAsyRkWbGKJFzmLXgiTzzxRDYhYEMf40e835ulRqiMlF/Oc2KDN4AA4UGwIUxCg7eQ7vruu+/aj8hGc6GNMDwb+siGMEYm2eYxAsKGt79twpM84PrAAw9k289wcf/cxIb6uCb3TJFflJONMkLGXhuGnDCa9711XAf8HCev2BB6I3TqT8emDWegg4gNySU8d5WMFwsQUrMRPO9rgYIkCHCdZN3xP/smeM3egteEd84c8mYD5ldsgt9ZOuNQEJDYHArqKbbpssnYX8FQky3FngIehL8kExserCPTiZU0BobUXbwVwims0NlAZ4X+4IMPJqojW4h2WLFjMGgbQ0Scnf0fjKNfbDC8CBMPH7JSZpOZ/Rvqpy0KK/pq1arZn4OKDQYKsSWM5TLevGLDcy7sT7A6RxQJFxKCcs/OELpyadF4EOxPkImGMcQDwwhiIBEvDL93hZzsORtE9u2337ZeYqrhNPYyeFgR74sVPP2hH3iFrMzdQ4xesXFZangKZG+xaEAMCE3SV8fWuyeVWxiNEBfPnyB2LCboC/PGPZRLuJXiTblnwYLoMYfYh/EmlSRLfXbXyTxgrtJnwnU86Em4i7GhXdKrneecX7GBA9eBp+b1xlO8zXTYQSIgsTlIoNNpxoUlWAlSCE+xAcrGfl5ig0FhJf38889bo+Z/5Yl7RYh/z4aMHlb4FPdaGGcIadcbRuMYwiaEiRBDb5otRtGdx/9s/GJk0xEb9hkwiK4NDC/PyLiwULK23Wt1+B/DjuBQSCZg74lzYOK8LfoIE37nrdvujQc5va4GjwMx5XgeAmW/ILdCP3gAFcPo7a83icIfRuN3wpAum9Dx5XfEnX0KSqpiw4KBvSqKN0nBveIGHvyMV8w8o7hMOthwDtfJ3zDsycSG8/EoEW//dfI3roEQm/crCfIrNjzEiZCzGHGvbkrnftM50RKQ2ETLN1+1s4ImVdc98Y0BdEbTXzGCRJiE1SmrVvcwG0KAUWLFTn0YVYwKq0sMNiLgzarCi8EYk8bKih+DwZ4InhEreYwsq3n3+hTqxOiwQnevRsEo4RnhgRH64288WMqzPhQeTJ05c6Y1mKm8mp5VMQ9TurcCuFAixovVMgYRj8YJJAaR68JDIwzEtbrQI+E1eBB+wwNzhpw+80Aq5/EiVFcIE8KUMKH3qXf+zp4aITm8Pzy3vDKgGEdeIYMnCDeOJwMOrwzvBoPOit+bQMC14a3gpdFX+om3gHC/+uqrtps83OsKYVMWDDzjkmz/gvbxbrh2xwuvhTGFIXs6vFmhR48eti3EEY/IZRqy78QDwiw88FCpC0/Xa+ThzkLAvQGAOUddbm+NTDQvKzwn5gmeMSFjb3Ft4NHm9D1PLI7w1JmT/oeg83UD6uRQCUhsQsUZfmXeNF5u2GTppLTKDY0BcS899K5cESLq4Rj+caPz95xSd73HUzcGxoVc+Bu/e8MVtIkX5TwD6qefHINgYcScwFEfopSsntzokaLrxJLVsfueEq4HEXJtUwceIO3zmfMk/M8UuXMcD/rMNfozxQjfYeSpz5+yzDU4gU01DZrjGSfn9cEIL4Hro9BPryHmOK6BtrwLBfrpzvG27djyd29Ku2NLHY4ln9FWMl6wcP2gTjd/XJo4LBhXxtc/H6jXP+cYf45L9oVm8GBsYeF9ESj1uDaS/c1dUyrHhH9nqsa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SYjt2bPHHDhwwP6lYMGC5sgjj8yVqzv+iCOOsMfzv0pWAvCEE2wKFSp0WOLZvXu3ve7ChQvn+/r37t1r9u/fbwoUKGCOOuqofNd3sCoIk0FYfXZ9Yl7q3g2LavZ6JDZJ2M6bN8988803duKdffbZ5pRTTslxBDZt2mQ++OADK04nn3yyOeecc6IbrX9JzZs3bzZLly41p556aqLH69atMx9++KEpVqyYufHGG2N1Jbt27TKffvqpufLKKyPt14svvmj++ecfc9ttt+VbcIcPH25+//130759e1OvXr1I+x20ckRwwYIFpnLlyubYY4/Ncvpzzz1nf7/nnnuCVhvZ8a5PN910kznmmGMia+dwr1hik2QG7Nixw7z77rsGo1m2bFnTs2dPU7Ro0WxHYqTeeOMNs3XrVrvCxFhVrVr1sJ5T33//vZkwYYJp1aqVad26dYLFH3/8YZkiNnfccUdsGNGvgQMH2vG96667Iu1X//79DR7JAw88kG+xGTRokBX0iy66yC5y4lQYf+bBrbfeasqUKZOlazCg9O3bNzZddn1iXjI/VaIhILFJwhUvZc6cOeaLL76wf23atKnp0KFDtiMnTpxoJk+ebD9nhdmsWbNoRulfUivcxowZY6ZPn27OPPPMLGKDkcULJCRZvnz52FzRqlWrzDvvvGNKliwpsQlpVF544QW7AMOD84sN4k6pUKFCSK3lvxrXJ+ZlXiHz/Ld2+NYgscll7N977z0bqqB06dLFNGzYMHH0+vXrzfvvv2/+/vtvU61aNevV+GPn+/btSxzPJI4iHoyBJ2xBCdIG53Au/+hXXuf6j0+2T5Cb2KRyi7lrcX3ytpHb35LV7e2vY5PMkKQiNv62Ha/crinZ2Kfr2XjH2LUdlWfj+p1sPqQ6Z3ITm9yYpcOZ+rzn0e8wBcPxoI2w607lnsikYyQ2uYwm4bS3337brtIqVapkLr/8chvT5aYj9IKhwiDyeY0aNRI1EV774YcfDILkEg2KFClivZ+jjz46S4us9gk78Lnfe2JDnb/t3LnThqUI6VHcOYRQ5s+fb+PjGKETTzzRnHbaaXnOz5UrV5off/zRbti7Urp0aXPWWWdlCxfSf+qfO3duQtRoCw7nnXdeYrObTdbPP//csErcsmWL7Wu5cuVM9erVrWfIZ+PGjbP1d+zY0Ta7aNEi89NPP5kqVapYr3DSpEn2fCc27EU0atTI/v7rr7/aYx1P6md/LJnocX3Tpk2zIStXMBR169a19bkCW8Zw+fLlNrGjZs2almPXrl0Tx3BdX3/9tWEuuLYJmcKZRYa/cAysfvnll8TxcIDtM888EziMtm3bNoMHzaLGiWbLli0tK38YjesdNWqUbePCCy/MFqqDCWwIu9WuXTvR9U8++cTy57q+/fZb22/4nnvuufYY9pmYz2vXrk3MAT5nLNu0aWO9QgosmVcLFy60fWA+sulOPe4Y2qJ069YtCzrm+HfffWc2btyY+Jz64cbc9Bb6M2LECPsRi0DmFSFvx+ekk04yDRo0yPM+cAe4PnXq1Mlwn1K4x/HQly1blhhH5gbeD32ClbfMmDHDziPajtseWsogIj5QYpMH4FmzZpmvvvrKTj5uSG4cjBQ3H5OPzzC6rvz11192bwLj6ia/8yD4HYHAQ3JeTm4ra25AQjzbt283V1xxhTnhhBNsnRgM2uCG5UbBkNIGiQzcMDkVrgEjxU1NoQ/8c/0jS+qWW24xJUqUSFSBkacNJwAc7zwpNn/x6AiVYAyffvrpbE03btzY9glD9eabb5rixYsnNoenTp1qxo4da+rUqWMFdcWKFQkurj2MCYb7t99+S1ynM/okb3Dju8LnCB6ilOz6+Ix9JEJ8FNjC31tg+X//93/2I/720Ucf2Wvzs+L3q666yoqpt33En8171z7/0y+EDGOEoUx1zwYD+sorr1jebr5QF4abfjLHvHs2LHKef/55g0Def//92RYOJEHQv3bt2pkWLVok+v3www+btm3bWlFzY0uYi0QOxoVxY8GVbD4j0mysMwdYlHDtXq+Oc26++eZE6JS2KP369Uu0/+eff5pXX33V9jtZGz169LBz3zFgkfTEE0/YY5k7yebGxRdfnLLguD7de++9ds8GxtzzM2fOzDKPHBtElAWJN6tw5MiRdt5551e2m+Ew/0Bik8cEYGKTRYUhZBWNgWP1hqiwIid5wBVulsGDB1sjxYqOlTcrIAwMNzkigbG9/vrrEwY9P2JD3WT8IF4YRFarrKJzKqyEMTisOhEBF6Omf6zMNmzYYG/q7t27W0+L45566inb//r161vDipHD8MCA68VoYbw4hpsTcYIVnl6tWrUS3k1uYuNSoVklY7wwVngHsKGPGF2MCu27/bTVq1dbtg8++GDicmkXcaBfeB6woL/8Tt/wCI8//ngrkBgKRIw2WPG7VTQGzXmHLozKOTCmPQzO4sWL7eqdwiIA40NxQkMfGQuun5/pF39zIpmK2GCAmXd4xxhyFjXMP8Zk/PjxCa8tLLGhbgwt40k/WUhwDVOmTLGeA7yaN29u5y8MmP9wQ+DwtBg7xG/JkiV2QeO8cTxg2LkEG7/Y4DF+/PHH9t7gWBYCzAHmEws9shhZ/MDZ7fV5xQZPxPWLc9hDpW9cCwkKzlPJ7Tb3iw3eDGFK5gL94Zr5mbniFjLcI17vkHsLr4y5QhREJTsBiU2Ks8LF293hGMhLL700y8oWg/LZZ5/ZiXnNNdfYiecKN9WAAQOsIcXVvuSSS+yf8iM2nI/YIXqplNdee80aL0JyGAdvwYgRa0e0brjhBlOxYkUbOiL0g6FgpewtrILxTDDoHE/Jbc8mN7HhXOrw3qQYOdLPKV5e/I5Refzxx+3fvCtkBJCQF14EoU1vQbwYG8SHrCPnveXE361UMfRsdPsLRg0GhKQIWTHmbh+FEA4ra29h5Y6YU1IRG/YKETvY40ExHq6Qms+1YPTDEhvq9ie5UD9eDQYfAT7//POzXNPo0aNtqIkUd/7mPI/c9mz8YgN/QtKIHZ46Y+cKvGCKZ0/04PTTT7d/8oqN30tjfpMh6jyuUqVK5Xlr+MUGb5u5fcYZZ1iPz1veeustO458nkrIOs/GD6MDJDYpDjYrfwyZCxG48JD3dFZ0xLyJ5V922WXZYuasrompe413fsQGwcNwpVJYgT755JO27TvvvDPpKRhrDCj7GhhQFxrDiLB6RVgwBrSbbBM2XbFhFUqoxJu5xCqREBJt33fffVn2umjnkUceySY2GCWMNB4I+zPegoHi+jGgpDh79xmSZaMhsojttddea4477rhsvNhbwotFtOg73hOGkXMQGn/cfs2aNQZDlarYELokLIWnSf3e5BJvan6YYuPCSN6LxRuEKSn93vFhDJgrhGTZk7vgggvSEhsyPmfPnm2z0/D4/XtwhLO49/BqCMf5xYbndfA8XMELJsTMgoQFjD8bLtnE94sN10SoHMFi3nPtiD3zKookn1Tu30w4RmKT4ihirEkW4ObDOGKw/ZuErMRZkTtj7a+a8BOrPopbkedHbDD+7LGkUrgJX3rpJXuzJHtmiDowIIQ/3Gqe31klsrKlYAgIpxDuIGbNcV7RSVdsEAYz/ItnAAAazElEQVRWtd4bGU8Lb5I2MYL+PieL/TsO9IPzMcoYDkI0XJfbZA8iNoRhcspuok7+hhEkdEPYCyHGE0kmUI8++qgVu1Q8G7xgQmmsoFlh+wtzkVBimGLz3//+N0djSr8x4ITK8OpgisDCOT9igzBQVzLPiWsmiWTIkCGWs9tL83o2/j5zj+Ep0bd0xYZr4kFP7nkKosM/BIc9ROaiRCcVq5P1GIlNAGavv/66NbzeVZb3dOd+sxrK6U0CycIIOT3nkVeCQE79SHZJuP6Ecpxo5HbZiMndd99tD8FAE7NnL8bdfO5cjuM63RsW0hUb9oO8GWDUn47YuMw5xgFD7S0uEYLPgohNXinh1NerVy/bHmKDALNhnixLLkjqszuWcfAmbLhrSpb6nJ8EAe8CyMsN480eBiEzxCZZyY/YsJjBS7zuuuuyhJ297fjvGa/YeMOonBOG2FAPizOiEOy3+RMe2CclczROzwoFMGOH7FCJTQD0eYmN82yShdhoBoPEihXDx4qMkh/PJojY4JG9/PLLdsOUsExuBUPp0qw5DiPO+RgzQoneFFjvmxMOtdiwl8FeC8YBkcDLIG2WkBab+Ow/BA2jOQ8uN14IDOOI2MAXzybZg6uPPfaY7Vsqns2zzz5rvSXvXoW3D6zeMYSpejaMDckhJEUky0ZLJjawYvPeJUMwLwhZYWTZP4E3oeH8iI3LCPQ/BOyulY13hBXPwr114GCIDe3jHZF6jgeJh8zPLskDDmTr6Y0DqRtQiU3qrExeYuPeKMC+BskD/tUt3gE3L6GoPn36ZBEbJi/ZM950SlJlhw4daid4stTnIGLDjUJaLH3ybpB7L5/VHIJCeM5lheER8bM/9k2mEPtT7JOQKcb1HmqxcRvTbFizh+AtZEkhBvQxiGdDeC/ZcxNwYl8Jr4N/eLzs4eCNkvzh3zOiXcJo/J+K2FAXfWb/7+qrr84StqEOhBOPICexYS55FwwsdHiHH4uGVMUGYcTDQnRIX2cR5S0sPMhIy4/YkCqNaJFMw/6YP2TpFnAsGm6//XbbfNRiQ/iV+4Vx9YsJ14zA4uWRBJTsWasAJuWwOlRiE2C48xKbn3/+2T7nwYqa9FrcbVcIR3E+xplVtnvpIxvHxK0RAdIpvQ+HciMTEsLY51dsMBwYY9rHeLJi9++RuOeDSCXl+RUycljRsZlOaMhfSDNm1Ythpe+HWmxIGnDC7M1q4jP3vi6uIRWxwTATPiIFnFCWf3+OsaFOjCQsGSMEgs10xBce3mdj2AjnFUiUVMTGPd/E4sM/l1jtk0DAytsrNvyO94pH5H/eg3mGN4SRDCI2eGPJ+ox4sZeCyDZp0sSGldLJRmNPhgUVfEmq8Rpv9odgyiLIG5qOWmzI9OPZHXcf+Oe9Sx6R2AQwnjzX169fv///Ln2VPAnkJTasarmh8Qa4eYhD8z/7D3gBGGaEiFRal0HDSpPX3iACZL24FFJuYkJCrCrDEBsujmcEMHrUyTMgGCT6hxCRwkpWEP2j33hNXA8PamKs2fAmQ815PIRj2CjGwLhnTbxiw7MVpFizmcreTm6pz2Ht2ZAAgWEigwuOCDjGFY4uySEnsWEFiwcBD5cu+7///c8adP5GfTCBFV4N40xhY5uUYTjg7RHnhwOLBvcEPinxvJgyyHM2XkOL2DtPmetxokF9XrHhb4ScCK+xKme8mGfMP8JVFPofRGxgQL14i/zjOqmPtGz3Bgq4sBnvBNmNA2nhzAGe2XFevn//xfs8EfMEYXXPppGJRniS0CRzzD1KELXYsJDAg3Hji5i6ucTeFXz99zF7RSwo4e3NjsvTqBxGB0hsAgx2XmJDVWTW8CoN98S1t3puVDbUiXe7mw/DzwR2Tyt7jyerjVAaRj+/ng31Ug+b/YhKskL/MA78c4YDkXSvMPGfw/FkSrlkCIwfYQ88IldcZt7BEBvnWbonvb39RdBIJaaPhBGdoLg9M3esN52cZ3MYG39ihDuW55tIc3Zp1HyOAJMC74TFHcsDqW6zORXPhvMYe7wH72t3+BwhgT2hHv9bn90LZP3t4zFwDt5aqmJDHd43Mnh5Mj9YgLCfATMyBt3Due5NBe54r5eVLIsQLlyne4OA/57p3LmzfTDUhdiiFhvad55tsvsEb5MwrfddiXqDQN6GVGKTN6PEEUxA4vTEwlkF51S4GRAcjIW76d0TzTml0fK2ZPfuL45hw5QsL0JVhEVIuXRhOQw3n7OPgisftHBzEyt3RhQjxKqS5xySpUVjxL3PGNEexoaVu//19hhGVrbOcPCUNQbZfZ8N7biQnNv34Rj/e+FYTfP9L4gyx/ufBM/pe1EQRlam3peTsqeAIMIYwfH2gWvBoOKpUWDfu3fvLEjJmHLv3uIP7k0SOT3Uh5gjuq4PeKzs41APfIJ8nw2rZQyxeyDUPfxIGzl9nw3jRfjVZY8RUiTUh6dAeIi5BRNX8vqOGbwlRMXNZeYIc4U5zbNQjDWLIZfuzT3C3qTLCGSeuu8wyqkt5uKwYcOytIOI83Cu/ztx3Byj//7vxaFNwnLcg/QplYc6c/o+G97UwCLQu3ghrMrekj9DkPuDOcTi63B/+3tO9khiE9RS63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mEQ0Vgx44dZt++fYnm+YbR3L7vnW+W5JsuvefwTZx8Uyfn5lX4pku+Sptvx+QbGlVEQATSJyCxSZ+dzjyIBCZNmmRmzJhhxcOVggULmlNPPdX+8391MMeMGzfO8BXJfK22K4UKFTINGjQwHTt2zLP3tPndd9+ZE044Ia2v386zAR0gAocRAYnNYTTY/9ZLHTlypPnpp59s970eCZ4L5eyzzzZnnXVWlsv78ssvzaxZs7KdwwecV69ePdOtW7cckXDMI488Yv9erVo1ic2/dfKo37EhILGJzVCoI8kIbNy40bz99ttmz549pnHjxgmPBDGYN2+eGTFihBWgPn36GLwWytatW82gQYPM5s2bTe3atc1ll12WqHrNmjXmo48+MoTkrrvuOlO5cuUszVLv+PHjzbRp0xLhN4mN5qYI5J+AxCb/DFVDhAQw+mPHjrVhsh49epgSJUpkae3hhx+2vz/wwAMJsVm0aJEZMmSIKV++vLnhhhtMgQIFspxDKO7pp582xx13nOnVq1fib0uWLDF4UQgRooNQLVy4UJ5NhOOrqg8fAhKbw2esM+5KXajL79k4salQoYK56aabkl63E6l+/fol/j5mzBjz448/muOPP95ceeWVVmjwnNLxbFz9Dz30kBk9erSZPXu2FTBK2bJlzeWXX26KFStm/zZnzpxEH4oUKWLOOecc07Rp0yz9/uWXX8w333xjtm3blvicZIfTTjvNNGnSxNapIgJxJiCxifPoqG85Eti9e7dBHNjLQRzwesgao6QrNghNlSpVrBdVtGhRM3fu3HyLDWG61atXZ7sOBAyRXL58eUKE3EFcR+/evQ0JEBSSHD7//HOzf//+pDzo89VXX53Ng9P0EYE4EZDYxGk01Jc8CaxYscJ88MEHif0UUp/Z6EdwXMkrjIZ38Pzzz9vDvZ6Nv/EwxAbhIPOtUaNGtvpvv/3WkOVG4W+dO3c2DRs2tL8jPIT/9u7da4+/8MIL7ed4P9OnTzfVq1e3HpELCxJiZH+J0rVrVxv2UxGBuBKQ2MR1ZNSvpAQWL15sPvzww8Tf2MMhs6xdu3aGsJIz2u4YhKhWrVpZ6ho4cKBBtA6G2NA+/fOWRx991HopeD0kKXgz7IYNG2YImXlDd6NGjTIzZ840zZs3t9fpjidpYtWqVYbngQgZ+vezNIVEIE4EJDZxGg31JRAB9kHYx9i1a5epW7eu6d69e+J8Ms7Yc6Gwn9G6dWsbziIdGuPsHvSM2rMhS65w4cJZrqt///7We+nQoUO2vRky7IYPH26qVq1qQ4MUEiSmTp1qf6auli1bmvr169uf9bBpoCmjgw8hAYnNIYSvpvNPYOnSpTaVGQHBS3DhNFKmCT8tW7YsSyPsxbABz3M4B8OzIUHA7SW5jjixSSZEycRmw4YN1pvzJgfg3ZQrV84+cFqnTh1To0aN/MNUDSIQIQGJTYRwVXX0BBAZnqkhLMaKHyFxhewvPJkpU6bYdGZCU+xtsOeRLBvN39sw9mzCEBvXL/Zt2KPBK/O+gofr6dKlS7ZwXfT01YIIpE5AYpM6Kx15CAggGOzTYFxr1qyZLeOKvQ/Sk+fPn29atGhh9zTyKggT+zZke/Xt2zfHw+MmNnQUDps2bbL7Otu3bzcLFiwwZOZVrFjR3HjjjXlduv4uAoeMgMTmkKFXw6kQwDMhxZm3AxAmK126dJbTMLQDBgywBrd9+/amWbNmNquLVGGeY7n44ouzvTfttddeM+vXrzcnn3yyueiii2IvNoTW4NC2bdssbzxAaMm8Gzp0qL2G3PafUmGtY0QgSgISmyjpqu58E1i3bp1599137etq2OQ/88wzE3XyWhpW9iQJIEbsgbCXwWtqBg8ebF9b06pVK3ueK7wlgA14wm89e/a0WVw5lTh4NiQ/cC0kN/AC0U6dOiWev+EaeFHo5MmTraDeeeed+eatCkQgKgISm6jIqt7QCLgn+6mQV9CwR4Go8DZnNs352f+eM5eNxrFko7FJj3HesmWLFS6y1y655JJsm/feTsdBbOjPxIkTraCQ2o1nR/iPn7kOrofrYq+KPSsVEYgrAYlNXEdG/UoQYN9mwoQJNpTE98t4C8+WtGnTxobEvIUQ0/vvv289Au9mOh4QacWXXnpp4rmcOHs29I1rQTxXrlxpw4XeQvozwkkatf8dcJpCIhAnAhKbOI2G+pIjAQRn7dq1dlPcvWPMrfTLlCmT9MvQ3EOPPNPCOXhApD6THu0eAM0NOZ4TezucwwZ8kEJKNoWn/v1f1EY6Nv0hO87fD9cm70irVKlSokkEB+HkJaLu+qmXL4Lj4dBUvgwuSP91rAiETUBiEzZR1ScCIiACIpCNgMRGk0IEREAERCByAhKbyBGrAREQAREQAYmN5oAIiIAIiEDkBCQ2kSNWAyIgAiIgAhIbzQEREAEREIHICUhsIkesBkRABERABCQ2mgMiIAIiIAKRE5DYRI5YDYiACIiACEhsNAdEQAREQAQiJyCxiRyxGhABERABEZDYaA6IgAiIgAhETkBiEzliNSACIiACIiCx0RwQAREQARGInIDEJnLEakAEREAEREBiozkgAiIgAiIQOQGJTeSI1YAIiIAIiIDERnNABERABEQgcgISm8gRqwEREAEREAGJjeaA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sBkRABERABCQ2mgMZR+CLL77Ick2dOnXKuGvUBYnAv42AxObfNmLqb54EFi1aZIYMGWKPK1mypLnrrrvyPEcHiIAIREtAYhMtX9V+CAjs2LHDfPDBB2b9+vWmQ4cOpmnTpoegF2pSBETAS0Bio/mQkQQ+++wzs3r1atOzZ09z9NFHZ+Q16qJE4N9EQGLzbxot9TUQge+//960bNky0Dk6WAREIBoCEptouKpWERABERABDwGJjaaDCIiACIhA5AQkNpEjVgMiIAIiIAISG80BERABERCByAlIbCJHrAZEQAREQAQkNpoDIiACIiACkROQ2ESOWA2IgAiIgAhIbGIyB9auXWu2bt1q6tWrF1qP5s+fb+vjSfrNmzebMmXK2P/TbWP58uVm3759Zvbs2aZ+/fpmwYIFpmbNmmbDhg2mXbt2afV78uTJpkCBAmbFihW2X/S5cePG5qijjjK1atVKq87p06ebcuXKmQMHDtj/6V/p0qXtq2vSKfTtt99+M61btzarVq0yVatWNbCoVKmSKVKkSOAqN23aZK/z77//tn1atmyZqVy5sh2n7t27B66PExhX+rZlyxZTpUoVM3PmTNOwYUOzceNG06pVq7TqhGPZsmXNrl27TIkSJcxff/1lH5CtUKGCKViwYFp1MmeOPfZY299SpUol/uf6g5YZM2aYatWq2WukX7w5omjRovb/Y445xo45/VaJBwGJTTzGwRoKbhhukLDKn3/+aYoXL262b99udu/ebQ3E/v3789XGnDlzDMbylFNOMYMGDTJdunQxCMZVV12VdrcxjNTRrVs3M3jwYNOrVy+zdOlS06RJk7TqfPHFFw0v38QQhVEwtn/88UeW+v755x/Dv3TEhoXF4sWLrZFEGMaPH29OO+00K9633XZb2l1GHPbu3WuaNWtmXn75ZXPttddarum+iBRBZD4eccQRVhS3bdtmf0fECxcunFY/mecsWBAF/qewsChfvnzg+jgfcWVu069169aZihUrWvFmocLijQWWSjwISGziMQ52hTd16lT7Lq+wCitRVni8mHLJkiXmpJNOMvPmzUu7DYwhK3y8BYSsdu3aVhTwctJZmXKdnI/ngJfw+++/W4OOIebJ/3RXpdSJsM6aNcu+Fw0xo4/pekqIAm8jaNu2rRk3bpzp2LGjGTVqlGnfvn1aRhfjOGXKFHvNeF14DxjGYsWK2TFKtzAmGGAEpm7dunbMGzRoYAUtnTJ69OiEx8VY0G/KGWecYY488sh0qrTcWrRoYaZNm2YaNWpkfv75Z1OnTp20FwbcN7/++qsVwEKFCtl5yfxE1PC2+UwlHgQkNvEYB/VCBERABDKagMQmpsM7YMAAu/JjnyCMwup80qRJpmvXrmFUZ+uYO3euXY1Xr149lDpXrlxpvxqgd+/eodRHJSNHjrRhlbvvvju0Op988klz77332r2mMAqr8rFjx5pzzz3XhqzCKM8++6x9CSn7ImEUvOPhw4ebPn36hFGdrWPgwIHWO2QPKKzy0ksvmWuuuSZtrzisfqie7AQkNjGdFc8884zdKG/Tpk0oPSRcM3HixLQ3oJN1ghAIYlOjRo1Q+ojYsA/Ut2/fUOqjkhEjRthQ3X333Rdanf379zf3339/qGIzZswYa3jDEpunnnrKXH/99fnan/MCW7hwoRk2bJh58MEHQ+P4zjvvmPPPP9/us4RVXnjhBdOjR4+0k0HC6ofqkdj8a+YAYkP8PZ0N6GQXSV1sdLOHE1bZs2ePjd2HtcJnw51MonSzxpJdFxlfbJqHWScb5WHWR7937txpN83DKvSR5JB091b8/YChy54Lq4/sKXLNJAiEWSQ2YdIMry55NuGxDLUmxIa04rC++IsNaDbK2eQOq7CRj7FINznA3w+yiVjhYyzCKoQO16xZY6644oqwqjTvvfeezb4Ly0gSRmPD/PTTTw/Ns8FD7Ny5c2jhJJI4JkyYYDPcwip8fTfJAmFmjH366afybMIaoJDrkdiEDDSs6hRGC4ekwmjhpNIrjBbOfDyca5HYxHT0P/zwQ5taLM8mfwP0b/FsSHtv3ry5PJv8DbcZOnSoTe1nL1El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P4f+Vwgr9TMZycAAAAASUVORK5CYII="/>
          <p:cNvSpPr>
            <a:spLocks noChangeAspect="1" noChangeArrowheads="1"/>
          </p:cNvSpPr>
          <p:nvPr/>
        </p:nvSpPr>
        <p:spPr bwMode="auto">
          <a:xfrm>
            <a:off x="155575" y="-1241425"/>
            <a:ext cx="39147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8" descr="data:image/png;base64,iVBORw0KGgoAAAANSUhEUgAAAZsAAAERCAYAAACtswpGAAAAAXNSR0IArs4c6QAAIABJREFUeF7tnXeUFcX2tkslKkGiBJEgWRABRRBUEBQlKAqYRUyY4xVEf5e/THiNmLOigogiiIogkkQFJCogSpYoGUQkCXzrqW/VWT09Z2ZOn+mG9vDWWixmznRXVT9Vvd/au3b3OeLRay49UKNSKVPy7IsM5cCB3Wbt2m2mQsVyZuO6NaZU6ePMtq0bTYmSpcyRR+43u3fvM39u3WUqHl/W/LNzq9m080hT5tgiZtumHeaAMaZsuWPNls3bTMmSRcyOHftN8RKFzMZ1m0zpsmXNjr+2meIlS5otG7eaUmVLmQ1r15siJYub4kcfY9tOtezdvdPsNAVNicIFUj1Fx4mACIiACBxCAkf069cPjVARAREQAREQgcgISGwiQ6uKRUAEREAEHAGJjeaC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cdwP79u0z06ZNM/xfuHBh06xZszxP+ueff8yPP/5ozznmmGNMo0aNzNy5c82OHTtMvXr1TOnSpfOs41AdsGzZMrNq1SpTuXJlU6NGjZS6wXXBpkCBAikdH9ZBs2fPNn/99Zc56aSTImX6/fffm/3795szzjjDHHXUUWF1P5R6mGPwL168uDniiCMSdS5atMj88ccfpmrVquaEE04Ipa1UK4HVpk2bzJw5c8y8efPsGDE3ypYta++fWrVqmaOPPjrV6nTcQSAgsTkIkFNpYtKkSebbb7+1hub66683FSpUyPW0JUuWmI8++siKTdeuXc2JJ55oBg0aZNatW2d/r127dirNHpJjvvnmGzNlyhTTvHlzc+655+bZhzVr1pivvvrKXHTRRdaYHMzyxhtvWIN6+eWXWwMWRTlw4IDp37+/YQHRt29fU7BgwSiaSavOv//+24wZM8bOyw4dOmQR+y+++MIgxmeffbY566yz0qo/3ZN+/fVXOycQGX9BEBE/5kvJkiXTbULnhUxAYhMy0HSrw6C99dZbdnXbrl0706JFi1yrGjdunPnhhx9M0aJFzY033miKFStmPZ3t27ebxo0bm/Lly6fblcjPCyo2Tz/9tMHo3XzzzQf9ug53sUFMRo0aZRcz3bp1yyI2eNIrV660C5uaNWtGPm9cA4jya6+9ZjZv3mznfZMmTezChUUJ98DSpUutcOMltm3b9qD1Sw3lTkBiE5MZsmfPHuupLF++3N7Y3bt3z3GFy430zjvv2BV33bp1zcUXX3zQw0v5wSaxyUovzp5NbmKTnzmQn3MXLFhghg0bZuB21VVXmerVqyfCe9wbEyZMMFOnTrVhz1tvvdUceeSR+WlO54ZEQGITEsgwquEm+e6776xw3HXXXXYvJllZv369XdlRzjvvPHP66afbnwmpcQMS8vDG1rkBWfW5kAOxbMJ07IF4j6MOjqUk2xvB6+IfN6//BubzjRs3mm3bthmEkz7QDvsy/j2IIGJDf5577jmzc+dOc8MNN1jPxn99tM0qd8uWLbZtrom2q1SpknT/A0awWLt2rdm7d6+91nLlypljjz0223Xl5Nk4FrBKxiOn+cAYrVixwl4P4bKKFSvacU4WRnPjmVP9ycbK9QtGzBO4FClSxO6ruDHjmK1bt9q/7d69O8GrUqVKplChQomuU/9PP/1kRo8ebffWunTpYv/uxjO3/tHGhg0b7JhwHB44oa1k88pbD2PHIorz6C98SpQokWWeDh061LBfdNxxx1mv3l+Yh6+88or9+KGHHordHlgYtuLfWIfEJkaj5r1J2rRpY1q1apWtdxjKTz/91Pzyyy/2xkeUuJExGv49G46dP3++3R/hBvYWbmA2Uv3huocfftge1q9fvyzHUxciwYqRcwj1uYLRJq5PSMVfEIfOnTsbDJkrqYoNRuixxx7LVucVV1yRCNtgNAnzEDqhj95CvJ59Bm+IByNG+JGNZQyiKxg2jrvsssuy1JFMbDhvxIgRdgwQivPPP98mZeRVSIxgn4GNbVcYB0I9n3/+ebY9G7cn0rp1a3PmmWdmqz7ZWE2cONFMnjzZ7lcgEswLihszFgP0YfHixdl40ReupU6dOvYcFjQIlreweMCbYKGS057N6tWrDWHe33//Pcu5LACY16ecckoWUf/kk08M3grzcdeuXTbRxY0l48Jiij0hJ4T8DZbMLcJo/sK+5euvv26Pv//++yU2eU3Mg/R3ic1BAp1KM9xE7NtgvLmZ+/Tpk+00soKeeeYZ+zkZaBdeeKH9OZnYsHLlpmP1Tn1lypSxq1xEgc9YWV9yySVZkgmCig2CQH8wEqxKWW1iABA3+so1lSpVytxxxx2hiw11P/vss7YdCt4JAsOK+s8//7Rt+zm6RAyMGMaVhAOMPyJEYSXtXS0nE5sBAwbYvTHqZx+DUKbfQ/QPHJ7Uiy++aLnjGSC+9Jt2OdcJnzdBID9iwwIELw9xYD4RToINK34WNRSuHW/OeaRcDwb6P//5j/VA0hEb9tZefvll67nBGEFAZNyc47Mrr7zShr5ccWIDF+YT4S/+IVaO16WXXprSvhDeGMJNhlrDhg2t6OY1Nqncmzom/wQkNvlnGGoNCAQ3Kzc+q/KmTZtmqZ9VK6tXjMI999xjjWlOYkNIjtAcBocbHKGh4A0QisDItm/f3m6wuhJUbAizjBw50vYDr4BwDQXjyd8wmNzs//3vfwOLjTshpwQBQilDhgyxhhHRdCtyznN/42evl/bkk09aYSQkhDFyBW8HVnDt3bt34nOv2BAGYq+ATEAENVWPhsrYYyPdGzHG00PUKN6sQn4PS2zo37XXXmuNNoKG4LMf+P7771ux4/rr16+fuE76AUvG7fbbb0+keee2Z5PMs6EO2CNiF1xwQRYPlOPxSJgrd955p/XIKU5s+J2w8Mknn2w/Z9EwePBgu3DwhotzuuEYV+6NGTNm2HFkIZBqan2oN7EqS0pAYhOzieH1bho0aGBXZi7WziqPENrChQttGi5JBC5+nsyzcXtArGA51ps2TDiF+jBKToRAEVRsMGSE6TAuZP94C9fyyCOP2I+8Bj/VMFpeYoN3gaDSf9Jv/ftIya7l0UcftQaVECWhGe/+A0LP795nlLxiA09CNIgbK20MWSqrZjyHgQMH2tU+KdT+zC34wSRMseG5IOaOd78Mr4P0ejzaZFlaL7zwgl2I3HLLLdZLpAQRGxYv7733nt0Po20nGm4cEYOXXnrJZhZ26tTJZk16xYaFFQssb3Hidc4555iWLVvmeLcyn1n0IKgIjVv4pDI+MTMBGdsdiU0Mh9bF3XmIjtUpq1IKRoswGyLBSs/78GcysWGFiQeDcXXPHpCmSggHg5os3h1UbBw+hIU+EAZBBDCsxPu//vrryMTGO3SubQwdxgzDx16OX+ic8eJz9ltOPfVUG+ohxAhn/wa2Exs+dxvyqaSme/vG3g57PPC++uqrsz0cCjtEkP/D8mww5B07dsxRDL28GCvmFmLKz+mKDftAeCkYe64zWfo9GZcslti3wcPzik2yfUrnPeW0h+k4s2dI2jNjSmj5YKZix9CExLJLEpsYDgv7HawQibl7V8KzZs0yX375pb2Z2QPxZqslExtEBkPHDYtAucLKFrEhW4ubOD+eDXWyYuUJeGLsXrHxbsBH4dnQNu2RtPDbb7/Zn9kHQWz42RVv26yASaTwbtIjxAg7q3mExGskndhQF8chCOxB9OrVy56TSsE7YNzYp2DF7Rc06nz88cdtn8MSG0SUMJa/eHkxPm5h4OWVrtiwyY+oEiokicOFybx9YJ6MHz/eJlQQ5vKKDSFd/9szUhEbvBnGlOtx94s8mlRm5sE9RmJzcHmn1BoraIwcq01uXAwbn7ERj6hgtFg5+lf2Ob1BgNg34SZEjJU/IuaEwJtkQH25eTZjx461r9XxZqMRdmEjmToJY2FI+UdcHmNMmq/fuwgrjMa1sL/l0ncRUdpGjPEi2CPxt+2YYfRYYRMG5HzntWCkSLF2eypObPB6CD3hdTIuhHzYs0nlGQ6v2BB+878hIKfnbHJLEGD88Ib81+e84mRigwi/+eabNj2d6/TzIkTIoiRdseGp/uHDh6ckNuwX8aaLMMSG7Dr2ady9ktJNpoMOOgGJzUFHnlqDrNQJgWHMevbsaTdJCVHw+2233ZYIrbnaknk2/pY4BoOCsWEVShv+zXsnNmTCueQD6sG4IWasIp3Y8NnHH39sjTbGmae4WfXjKbGHg9FnxR6F2GCgCZ1Mnz7dhsDYg8HTYzWNyPEvJ+H0coEHgglfBBkB8z557s9GgxvjgKhdc8015vjjj89zQJ0Rhgfn+MNLXAsp3vBM5tmwV8Gehbe4+RFEbAhpslhAONnjYqwcL8SZ55m4/nTFhvRz5gNzlMWQE2xvv0lQYA55xdAlCKTr2Xz22Wfm559/tns6fk55Do4OOGgEJDYHDXXwhlwWFvFtwkPswfAw5k033ZStMr/YkEDAsyRkWbGKJFzmLXgiTzzxRDYhYEMf40e835ulRqiMlF/Oc2KDN4AA4UGwIUxCg7eQ7vruu+/aj8hGc6GNMDwb+siGMEYm2eYxAsKGt79twpM84PrAAw9k289wcf/cxIb6uCb3TJFflJONMkLGXhuGnDCa9711XAf8HCev2BB6I3TqT8emDWegg4gNySU8d5WMFwsQUrMRPO9rgYIkCHCdZN3xP/smeM3egteEd84c8mYD5ldsgt9ZOuNQEJDYHArqKbbpssnYX8FQky3FngIehL8kExserCPTiZU0BobUXbwVwims0NlAZ4X+4IMPJqojW4h2WLFjMGgbQ0Scnf0fjKNfbDC8CBMPH7JSZpOZ/Rvqpy0KK/pq1arZn4OKDQYKsSWM5TLevGLDcy7sT7A6RxQJFxKCcs/OELpyadF4EOxPkImGMcQDwwhiIBEvDL93hZzsORtE9u2337ZeYqrhNPYyeFgR74sVPP2hH3iFrMzdQ4xesXFZangKZG+xaEAMCE3SV8fWuyeVWxiNEBfPnyB2LCboC/PGPZRLuJXiTblnwYLoMYfYh/EmlSRLfXbXyTxgrtJnwnU86Em4i7GhXdKrneecX7GBA9eBp+b1xlO8zXTYQSIgsTlIoNNpxoUlWAlSCE+xAcrGfl5ig0FhJf38889bo+Z/5Yl7RYh/z4aMHlb4FPdaGGcIadcbRuMYwiaEiRBDb5otRtGdx/9s/GJk0xEb9hkwiK4NDC/PyLiwULK23Wt1+B/DjuBQSCZg74lzYOK8LfoIE37nrdvujQc5va4GjwMx5XgeAmW/ILdCP3gAFcPo7a83icIfRuN3wpAum9Dx5XfEnX0KSqpiw4KBvSqKN0nBveIGHvyMV8w8o7hMOthwDtfJ3zDsycSG8/EoEW//dfI3roEQm/crCfIrNjzEiZCzGHGvbkrnftM50RKQ2ETLN1+1s4ImVdc98Y0BdEbTXzGCRJiE1SmrVvcwG0KAUWLFTn0YVYwKq0sMNiLgzarCi8EYk8bKih+DwZ4InhEreYwsq3n3+hTqxOiwQnevRsEo4RnhgRH64288WMqzPhQeTJ05c6Y1mKm8mp5VMQ9TurcCuFAixovVMgYRj8YJJAaR68JDIwzEtbrQI+E1eBB+wwNzhpw+80Aq5/EiVFcIE8KUMKH3qXf+zp4aITm8Pzy3vDKgGEdeIYMnCDeOJwMOrwzvBoPOit+bQMC14a3gpdFX+om3gHC/+uqrtps83OsKYVMWDDzjkmz/gvbxbrh2xwuvhTGFIXs6vFmhR48eti3EEY/IZRqy78QDwiw88FCpC0/Xa+ThzkLAvQGAOUddbm+NTDQvKzwn5gmeMSFjb3Ft4NHm9D1PLI7w1JmT/oeg83UD6uRQCUhsQsUZfmXeNF5u2GTppLTKDY0BcS899K5cESLq4Rj+caPz95xSd73HUzcGxoVc+Bu/e8MVtIkX5TwD6qefHINgYcScwFEfopSsntzokaLrxJLVsfueEq4HEXJtUwceIO3zmfMk/M8UuXMcD/rMNfozxQjfYeSpz5+yzDU4gU01DZrjGSfn9cEIL4Hro9BPryHmOK6BtrwLBfrpzvG27djyd29Ku2NLHY4ln9FWMl6wcP2gTjd/XJo4LBhXxtc/H6jXP+cYf45L9oVm8GBsYeF9ESj1uDaS/c1dUyrHhH9nqsa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SYjt2bPHHDhwwP6lYMGC5sgjj8yVqzv+iCOOsMfzv0pWAvCEE2wKFSp0WOLZvXu3ve7ChQvn+/r37t1r9u/fbwoUKGCOOuqofNd3sCoIk0FYfXZ9Yl7q3g2LavZ6JDZJ2M6bN8988803duKdffbZ5pRTTslxBDZt2mQ++OADK04nn3yyOeecc6IbrX9JzZs3bzZLly41p556aqLH69atMx9++KEpVqyYufHGG2N1Jbt27TKffvqpufLKKyPt14svvmj++ecfc9ttt+VbcIcPH25+//130759e1OvXr1I+x20ckRwwYIFpnLlyubYY4/Ncvpzzz1nf7/nnnuCVhvZ8a5PN910kznmmGMia+dwr1hik2QG7Nixw7z77rsGo1m2bFnTs2dPU7Ro0WxHYqTeeOMNs3XrVrvCxFhVrVr1sJ5T33//vZkwYYJp1aqVad26dYLFH3/8YZkiNnfccUdsGNGvgQMH2vG96667Iu1X//79DR7JAw88kG+xGTRokBX0iy66yC5y4lQYf+bBrbfeasqUKZOlazCg9O3bNzZddn1iXjI/VaIhILFJwhUvZc6cOeaLL76wf23atKnp0KFDtiMnTpxoJk+ebD9nhdmsWbNoRulfUivcxowZY6ZPn27OPPPMLGKDkcULJCRZvnz52FzRqlWrzDvvvGNKliwpsQlpVF544QW7AMOD84sN4k6pUKFCSK3lvxrXJ+ZlXiHz/Ld2+NYgscll7N977z0bqqB06dLFNGzYMHH0+vXrzfvvv2/+/vtvU61aNevV+GPn+/btSxzPJI4iHoyBJ2xBCdIG53Au/+hXXuf6j0+2T5Cb2KRyi7lrcX3ytpHb35LV7e2vY5PMkKQiNv62Ha/crinZ2Kfr2XjH2LUdlWfj+p1sPqQ6Z3ITm9yYpcOZ+rzn0e8wBcPxoI2w607lnsikYyQ2uYwm4bS3337brtIqVapkLr/8chvT5aYj9IKhwiDyeY0aNRI1EV774YcfDILkEg2KFClivZ+jjz46S4us9gk78Lnfe2JDnb/t3LnThqUI6VHcOYRQ5s+fb+PjGKETTzzRnHbaaXnOz5UrV5off/zRbti7Urp0aXPWWWdlCxfSf+qfO3duQtRoCw7nnXdeYrObTdbPP//csErcsmWL7Wu5cuVM9erVrWfIZ+PGjbP1d+zY0Ta7aNEi89NPP5kqVapYr3DSpEn2fCc27EU0atTI/v7rr7/aYx1P6md/LJnocX3Tpk2zIStXMBR169a19bkCW8Zw+fLlNrGjZs2almPXrl0Tx3BdX3/9tWEuuLYJmcKZRYa/cAysfvnll8TxcIDtM888EziMtm3bNoMHzaLGiWbLli0tK38YjesdNWqUbePCCy/MFqqDCWwIu9WuXTvR9U8++cTy57q+/fZb22/4nnvuufYY9pmYz2vXrk3MAT5nLNu0aWO9QgosmVcLFy60fWA+sulOPe4Y2qJ069YtCzrm+HfffWc2btyY+Jz64cbc9Bb6M2LECPsRi0DmFSFvx+ekk04yDRo0yPM+cAe4PnXq1Mlwn1K4x/HQly1blhhH5gbeD32ClbfMmDHDziPajtseWsogIj5QYpMH4FmzZpmvvvrKTj5uSG4cjBQ3H5OPzzC6rvz11192bwLj6ia/8yD4HYHAQ3JeTm4ra25AQjzbt283V1xxhTnhhBNsnRgM2uCG5UbBkNIGiQzcMDkVrgEjxU1NoQ/8c/0jS+qWW24xJUqUSFSBkacNJwAc7zwpNn/x6AiVYAyffvrpbE03btzY9glD9eabb5rixYsnNoenTp1qxo4da+rUqWMFdcWKFQkurj2MCYb7t99+S1ynM/okb3Dju8LnCB6ilOz6+Ix9JEJ8FNjC31tg+X//93/2I/720Ucf2Wvzs+L3q666yoqpt33En8171z7/0y+EDGOEoUx1zwYD+sorr1jebr5QF4abfjLHvHs2LHKef/55g0Def//92RYOJEHQv3bt2pkWLVok+v3www+btm3bWlFzY0uYi0QOxoVxY8GVbD4j0mysMwdYlHDtXq+Oc26++eZE6JS2KP369Uu0/+eff5pXX33V9jtZGz169LBz3zFgkfTEE0/YY5k7yebGxRdfnLLguD7de++9ds8GxtzzM2fOzDKPHBtElAWJN6tw5MiRdt5551e2m+Ew/0Bik8cEYGKTRYUhZBWNgWP1hqiwIid5wBVulsGDB1sjxYqOlTcrIAwMNzkigbG9/vrrEwY9P2JD3WT8IF4YRFarrKJzKqyEMTisOhEBF6Omf6zMNmzYYG/q7t27W0+L45566inb//r161vDipHD8MCA68VoYbw4hpsTcYIVnl6tWrUS3k1uYuNSoVklY7wwVngHsKGPGF2MCu27/bTVq1dbtg8++GDicmkXcaBfeB6woL/8Tt/wCI8//ngrkBgKRIw2WPG7VTQGzXmHLozKOTCmPQzO4sWL7eqdwiIA40NxQkMfGQuun5/pF39zIpmK2GCAmXd4xxhyFjXMP8Zk/PjxCa8tLLGhbgwt40k/WUhwDVOmTLGeA7yaN29u5y8MmP9wQ+DwtBg7xG/JkiV2QeO8cTxg2LkEG7/Y4DF+/PHH9t7gWBYCzAHmEws9shhZ/MDZ7fV5xQZPxPWLc9hDpW9cCwkKzlPJ7Tb3iw3eDGFK5gL94Zr5mbniFjLcI17vkHsLr4y5QhREJTsBiU2Ks8LF293hGMhLL700y8oWg/LZZ5/ZiXnNNdfYiecKN9WAAQOsIcXVvuSSS+yf8iM2nI/YIXqplNdee80aL0JyGAdvwYgRa0e0brjhBlOxYkUbOiL0g6FgpewtrILxTDDoHE/Jbc8mN7HhXOrw3qQYOdLPKV5e/I5Refzxx+3fvCtkBJCQF14EoU1vQbwYG8SHrCPnveXE361UMfRsdPsLRg0GhKQIWTHmbh+FEA4ra29h5Y6YU1IRG/YKETvY40ExHq6Qms+1YPTDEhvq9ie5UD9eDQYfAT7//POzXNPo0aNtqIkUd/7mPI/c9mz8YgN/QtKIHZ46Y+cKvGCKZ0/04PTTT7d/8oqN30tjfpMh6jyuUqVK5Xlr+MUGb5u5fcYZZ1iPz1veeustO458nkrIOs/GD6MDJDYpDjYrfwyZCxG48JD3dFZ0xLyJ5V922WXZYuasrompe413fsQGwcNwpVJYgT755JO27TvvvDPpKRhrDCj7GhhQFxrDiLB6RVgwBrSbbBM2XbFhFUqoxJu5xCqREBJt33fffVn2umjnkUceySY2GCWMNB4I+zPegoHi+jGgpDh79xmSZaMhsojttddea4477rhsvNhbwotFtOg73hOGkXMQGn/cfs2aNQZDlarYELokLIWnSf3e5BJvan6YYuPCSN6LxRuEKSn93vFhDJgrhGTZk7vgggvSEhsyPmfPnm2z0/D4/XtwhLO49/BqCMf5xYbndfA8XMELJsTMgoQFjD8bLtnE94sN10SoHMFi3nPtiD3zKookn1Tu30w4RmKT4ihirEkW4ObDOGKw/ZuErMRZkTtj7a+a8BOrPopbkedHbDD+7LGkUrgJX3rpJXuzJHtmiDowIIQ/3Gqe31klsrKlYAgIpxDuIGbNcV7RSVdsEAYz/ItnAAAazElEQVRWtd4bGU8Lb5I2MYL+PieL/TsO9IPzMcoYDkI0XJfbZA8iNoRhcspuok7+hhEkdEPYCyHGE0kmUI8++qgVu1Q8G7xgQmmsoFlh+wtzkVBimGLz3//+N0djSr8x4ITK8OpgisDCOT9igzBQVzLPiWsmiWTIkCGWs9tL83o2/j5zj+Ep0bd0xYZr4kFP7nkKosM/BIc9ROaiRCcVq5P1GIlNAGavv/66NbzeVZb3dOd+sxrK6U0CycIIOT3nkVeCQE79SHZJuP6Ecpxo5HbZiMndd99tD8FAE7NnL8bdfO5cjuM63RsW0hUb9oO8GWDUn47YuMw5xgFD7S0uEYLPgohNXinh1NerVy/bHmKDALNhnixLLkjqszuWcfAmbLhrSpb6nJ8EAe8CyMsN480eBiEzxCZZyY/YsJjBS7zuuuuyhJ297fjvGa/YeMOonBOG2FAPizOiEOy3+RMe2CclczROzwoFMGOH7FCJTQD0eYmN82yShdhoBoPEihXDx4qMkh/PJojY4JG9/PLLdsOUsExuBUPp0qw5DiPO+RgzQoneFFjvmxMOtdiwl8FeC8YBkcDLIG2WkBab+Ow/BA2jOQ8uN14IDOOI2MAXzybZg6uPPfaY7Vsqns2zzz5rvSXvXoW3D6zeMYSpejaMDckhJEUky0ZLJjawYvPeJUMwLwhZYWTZP4E3oeH8iI3LCPQ/BOyulY13hBXPwr114GCIDe3jHZF6jgeJh8zPLskDDmTr6Y0DqRtQiU3qrExeYuPeKMC+BskD/tUt3gE3L6GoPn36ZBEbJi/ZM950SlJlhw4daid4stTnIGLDjUJaLH3ybpB7L5/VHIJCeM5lheER8bM/9k2mEPtT7JOQKcb1HmqxcRvTbFizh+AtZEkhBvQxiGdDeC/ZcxNwYl8Jr4N/eLzs4eCNkvzh3zOiXcJo/J+K2FAXfWb/7+qrr84StqEOhBOPICexYS55FwwsdHiHH4uGVMUGYcTDQnRIX2cR5S0sPMhIy4/YkCqNaJFMw/6YP2TpFnAsGm6//XbbfNRiQ/iV+4Vx9YsJ14zA4uWRBJTsWasAJuWwOlRiE2C48xKbn3/+2T7nwYqa9FrcbVcIR3E+xplVtnvpIxvHxK0RAdIpvQ+HciMTEsLY51dsMBwYY9rHeLJi9++RuOeDSCXl+RUycljRsZlOaMhfSDNm1Ythpe+HWmxIGnDC7M1q4jP3vi6uIRWxwTATPiIFnFCWf3+OsaFOjCQsGSMEgs10xBce3mdj2AjnFUiUVMTGPd/E4sM/l1jtk0DAytsrNvyO94pH5H/eg3mGN4SRDCI2eGPJ+ox4sZeCyDZp0sSGldLJRmNPhgUVfEmq8Rpv9odgyiLIG5qOWmzI9OPZHXcf+Oe9Sx6R2AQwnjzX169fv///Ln2VPAnkJTasarmh8Qa4eYhD8z/7D3gBGGaEiFRal0HDSpPX3iACZL24FFJuYkJCrCrDEBsujmcEMHrUyTMgGCT6hxCRwkpWEP2j33hNXA8PamKs2fAmQ815PIRj2CjGwLhnTbxiw7MVpFizmcreTm6pz2Ht2ZAAgWEigwuOCDjGFY4uySEnsWEFiwcBD5cu+7///c8adP5GfTCBFV4N40xhY5uUYTjg7RHnhwOLBvcEPinxvJgyyHM2XkOL2DtPmetxokF9XrHhb4ScCK+xKme8mGfMP8JVFPofRGxgQL14i/zjOqmPtGz3Bgq4sBnvBNmNA2nhzAGe2XFevn//xfs8EfMEYXXPppGJRniS0CRzzD1KELXYsJDAg3Hji5i6ucTeFXz99zF7RSwo4e3NjsvTqBxGB0hsAgx2XmJDVWTW8CoN98S1t3puVDbUiXe7mw/DzwR2Tyt7jyerjVAaRj+/ng31Ug+b/YhKskL/MA78c4YDkXSvMPGfw/FkSrlkCIwfYQ88IldcZt7BEBvnWbonvb39RdBIJaaPhBGdoLg9M3esN52cZ3MYG39ihDuW55tIc3Zp1HyOAJMC74TFHcsDqW6zORXPhvMYe7wH72t3+BwhgT2hHv9bn90LZP3t4zFwDt5aqmJDHd43Mnh5Mj9YgLCfATMyBt3Due5NBe54r5eVLIsQLlyne4OA/57p3LmzfTDUhdiiFhvad55tsvsEb5MwrfddiXqDQN6GVGKTN6PEEUxA4vTEwlkF51S4GRAcjIW76d0TzTml0fK2ZPfuL45hw5QsL0JVhEVIuXRhOQw3n7OPgisftHBzEyt3RhQjxKqS5xySpUVjxL3PGNEexoaVu//19hhGVrbOcPCUNQbZfZ8N7biQnNv34Rj/e+FYTfP9L4gyx/ufBM/pe1EQRlam3peTsqeAIMIYwfH2gWvBoOKpUWDfu3fvLEjJmHLv3uIP7k0SOT3Uh5gjuq4PeKzs41APfIJ8nw2rZQyxeyDUPfxIGzl9nw3jRfjVZY8RUiTUh6dAeIi5BRNX8vqOGbwlRMXNZeYIc4U5zbNQjDWLIZfuzT3C3qTLCGSeuu8wyqkt5uKwYcOytIOI83Cu/ztx3Byj//7vxaFNwnLcg/QplYc6c/o+G97UwCLQu3ghrMrekj9DkPuDOcTi63B/+3tO9khiE9RS63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mEQ0Vgx44dZt++fYnm+YbR3L7vnW+W5JsuvefwTZx8Uyfn5lX4pku+Sptvx+QbGlVEQATSJyCxSZ+dzjyIBCZNmmRmzJhhxcOVggULmlNPPdX+8391MMeMGzfO8BXJfK22K4UKFTINGjQwHTt2zLP3tPndd9+ZE044Ia2v386zAR0gAocRAYnNYTTY/9ZLHTlypPnpp59s970eCZ4L5eyzzzZnnXVWlsv78ssvzaxZs7KdwwecV69ePdOtW7cckXDMI488Yv9erVo1ic2/dfKo37EhILGJzVCoI8kIbNy40bz99ttmz549pnHjxgmPBDGYN2+eGTFihBWgPn36GLwWytatW82gQYPM5s2bTe3atc1ll12WqHrNmjXmo48+MoTkrrvuOlO5cuUszVLv+PHjzbRp0xLhN4mN5qYI5J+AxCb/DFVDhAQw+mPHjrVhsh49epgSJUpkae3hhx+2vz/wwAMJsVm0aJEZMmSIKV++vLnhhhtMgQIFspxDKO7pp582xx13nOnVq1fib0uWLDF4UQgRooNQLVy4UJ5NhOOrqg8fAhKbw2esM+5KXajL79k4salQoYK56aabkl63E6l+/fol/j5mzBjz448/muOPP95ceeWVVmjwnNLxbFz9Dz30kBk9erSZPXu2FTBK2bJlzeWXX26KFStm/zZnzpxEH4oUKWLOOecc07Rp0yz9/uWXX8w333xjtm3blvicZIfTTjvNNGnSxNapIgJxJiCxifPoqG85Eti9e7dBHNjLQRzwesgao6QrNghNlSpVrBdVtGhRM3fu3HyLDWG61atXZ7sOBAyRXL58eUKE3EFcR+/evQ0JEBSSHD7//HOzf//+pDzo89VXX53Ng9P0EYE4EZDYxGk01Jc8CaxYscJ88MEHif0UUp/Z6EdwXMkrjIZ38Pzzz9vDvZ6Nv/EwxAbhIPOtUaNGtvpvv/3WkOVG4W+dO3c2DRs2tL8jPIT/9u7da4+/8MIL7ed4P9OnTzfVq1e3HpELCxJiZH+J0rVrVxv2UxGBuBKQ2MR1ZNSvpAQWL15sPvzww8Tf2MMhs6xdu3aGsJIz2u4YhKhWrVpZ6ho4cKBBtA6G2NA+/fOWRx991HopeD0kKXgz7IYNG2YImXlDd6NGjTIzZ840zZs3t9fpjidpYtWqVYbngQgZ+vezNIVEIE4EJDZxGg31JRAB9kHYx9i1a5epW7eu6d69e+J8Ms7Yc6Gwn9G6dWsbziIdGuPsHvSM2rMhS65w4cJZrqt///7We+nQoUO2vRky7IYPH26qVq1qQ4MUEiSmTp1qf6auli1bmvr169uf9bBpoCmjgw8hAYnNIYSvpvNPYOnSpTaVGQHBS3DhNFKmCT8tW7YsSyPsxbABz3M4B8OzIUHA7SW5jjixSSZEycRmw4YN1pvzJgfg3ZQrV84+cFqnTh1To0aN/MNUDSIQIQGJTYRwVXX0BBAZnqkhLMaKHyFxhewvPJkpU6bYdGZCU+xtsOeRLBvN39sw9mzCEBvXL/Zt2KPBK/O+gofr6dKlS7ZwXfT01YIIpE5AYpM6Kx15CAggGOzTYFxr1qyZLeOKvQ/Sk+fPn29atGhh9zTyKggT+zZke/Xt2zfHw+MmNnQUDps2bbL7Otu3bzcLFiwwZOZVrFjR3HjjjXlduv4uAoeMgMTmkKFXw6kQwDMhxZm3AxAmK126dJbTMLQDBgywBrd9+/amWbNmNquLVGGeY7n44ouzvTfttddeM+vXrzcnn3yyueiii2IvNoTW4NC2bdssbzxAaMm8Gzp0qL2G3PafUmGtY0QgSgISmyjpqu58E1i3bp1599137etq2OQ/88wzE3XyWhpW9iQJIEbsgbCXwWtqBg8ebF9b06pVK3ueK7wlgA14wm89e/a0WVw5lTh4NiQ/cC0kN/AC0U6dOiWev+EaeFHo5MmTraDeeeed+eatCkQgKgISm6jIqt7QCLgn+6mQV9CwR4Go8DZnNs352f+eM5eNxrFko7FJj3HesmWLFS6y1y655JJsm/feTsdBbOjPxIkTraCQ2o1nR/iPn7kOrofrYq+KPSsVEYgrAYlNXEdG/UoQYN9mwoQJNpTE98t4C8+WtGnTxobEvIUQ0/vvv289Au9mOh4QacWXXnpp4rmcOHs29I1rQTxXrlxpw4XeQvozwkkatf8dcJpCIhAnAhKbOI2G+pIjAQRn7dq1dlPcvWPMrfTLlCmT9MvQ3EOPPNPCOXhApD6THu0eAM0NOZ4TezucwwZ8kEJKNoWn/v1f1EY6Nv0hO87fD9cm70irVKlSokkEB+HkJaLu+qmXL4Lj4dBUvgwuSP91rAiETUBiEzZR1ScCIiACIpCNgMRGk0IEREAERCByAhKbyBGrAREQAREQAYmN5oAIiIAIiEDkBCQ2kSNWAyIgAiIgAhIbzQEREAEREIHICUhsIkesBkRABERABCQ2mgMiIAIiIAKRE5DYRI5YDYiACIiACEhsNAdEQAREQAQiJyCxiRyxGhABERABEZDYaA6IgAiIgAhETkBiEzliNSACIiACIiCx0RwQAREQARGInIDEJnLEakAEREAEREBiozkgAiIgAiIQOQGJTeSI1YAIiIAIiIDERnNABERABEQgcgISm8gRqwEREAEREAGJjeaA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sBkRABERABCQ2mgMZR+CLL77Ick2dOnXKuGvUBYnAv42AxObfNmLqb54EFi1aZIYMGWKPK1mypLnrrrvyPEcHiIAIREtAYhMtX9V+CAjs2LHDfPDBB2b9+vWmQ4cOpmnTpoegF2pSBETAS0Bio/mQkQQ+++wzs3r1atOzZ09z9NFHZ+Q16qJE4N9EQGLzbxot9TUQge+//960bNky0Dk6WAREIBoCEptouKpWERABERABDwGJjaaDCIiACIhA5AQkNpEjVgMiIAIiIAISG80BERABERCByAlIbCJHrAZEQAREQAQkNpoDIiACIiACkROQ2ESOWA2IgAiIgAhIbGIyB9auXWu2bt1q6tWrF1qP5s+fb+vjSfrNmzebMmXK2P/TbWP58uVm3759Zvbs2aZ+/fpmwYIFpmbNmmbDhg2mXbt2afV78uTJpkCBAmbFihW2X/S5cePG5qijjjK1atVKq87p06ebcuXKmQMHDtj/6V/p0qXtq2vSKfTtt99+M61btzarVq0yVatWNbCoVKmSKVKkSOAqN23aZK/z77//tn1atmyZqVy5sh2n7t27B66PExhX+rZlyxZTpUoVM3PmTNOwYUOzceNG06pVq7TqhGPZsmXNrl27TIkSJcxff/1lH5CtUKGCKViwYFp1MmeOPfZY299SpUol/uf6g5YZM2aYatWq2WukX7w5omjRovb/Y445xo45/VaJBwGJTTzGwRoKbhhukLDKn3/+aYoXL262b99udu/ebQ3E/v3789XGnDlzDMbylFNOMYMGDTJdunQxCMZVV12VdrcxjNTRrVs3M3jwYNOrVy+zdOlS06RJk7TqfPHFFw0v38QQhVEwtn/88UeW+v755x/Dv3TEhoXF4sWLrZFEGMaPH29OO+00K9633XZb2l1GHPbu3WuaNWtmXn75ZXPttddarum+iBRBZD4eccQRVhS3bdtmf0fECxcunFY/mecsWBAF/qewsChfvnzg+jgfcWVu069169aZihUrWvFmocLijQWWSjwISGziMQ52hTd16lT7Lq+wCitRVni8mHLJkiXmpJNOMvPmzUu7DYwhK3y8BYSsdu3aVhTwctJZmXKdnI/ngJfw+++/W4OOIebJ/3RXpdSJsM6aNcu+Fw0xo4/pekqIAm8jaNu2rRk3bpzp2LGjGTVqlGnfvn1aRhfjOGXKFHvNeF14DxjGYsWK2TFKtzAmGGAEpm7dunbMGzRoYAUtnTJ69OiEx8VY0G/KGWecYY488sh0qrTcWrRoYaZNm2YaNWpkfv75Z1OnTp20FwbcN7/++qsVwEKFCtl5yfxE1PC2+UwlHgQkNvEYB/VCBERABDKagMQmpsM7YMAAu/JjnyCMwup80qRJpmvXrmFUZ+uYO3euXY1Xr149lDpXrlxpvxqgd+/eodRHJSNHjrRhlbvvvju0Op988klz77332r2mMAqr8rFjx5pzzz3XhqzCKM8++6x9CSn7ImEUvOPhw4ebPn36hFGdrWPgwIHWO2QPKKzy0ksvmWuuuSZtrzisfqie7AQkNjGdFc8884zdKG/Tpk0oPSRcM3HixLQ3oJN1ghAIYlOjRo1Q+ojYsA/Ut2/fUOqjkhEjRthQ3X333Rdanf379zf3339/qGIzZswYa3jDEpunnnrKXH/99fnan/MCW7hwoRk2bJh58MEHQ+P4zjvvmPPPP9/us4RVXnjhBdOjR4+0k0HC6ofqkdj8a+YAYkP8PZ0N6GQXSV1sdLOHE1bZs2ePjd2HtcJnw51MonSzxpJdFxlfbJqHWScb5WHWR7937txpN83DKvSR5JB091b8/YChy54Lq4/sKXLNJAiEWSQ2YdIMry55NuGxDLUmxIa04rC++IsNaDbK2eQOq7CRj7FINznA3w+yiVjhYyzCKoQO16xZY6644oqwqjTvvfeezb4Ly0gSRmPD/PTTTw/Ns8FD7Ny5c2jhJJI4JkyYYDPcwip8fTfJAmFmjH366afybMIaoJDrkdiEDDSs6hRGC4ekwmjhpNIrjBbOfDyca5HYxHT0P/zwQ5taLM8mfwP0b/FsSHtv3ry5PJv8DbcZOnSoTe1nL1El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P4f+Vwgr9TMZycAAAAASUVORK5CYII="/>
          <p:cNvSpPr>
            <a:spLocks noChangeAspect="1" noChangeArrowheads="1"/>
          </p:cNvSpPr>
          <p:nvPr/>
        </p:nvSpPr>
        <p:spPr bwMode="auto">
          <a:xfrm>
            <a:off x="307975" y="-1089025"/>
            <a:ext cx="39147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44212" y="1286785"/>
            <a:ext cx="4310132" cy="295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Each sequence will last about </a:t>
            </a:r>
            <a:r>
              <a:rPr lang="en-US" sz="2400" dirty="0" smtClean="0"/>
              <a:t>4 min. </a:t>
            </a:r>
            <a:r>
              <a:rPr lang="en-US" sz="2400" dirty="0"/>
              <a:t>You will be able to rest between sequences. The sequence will only begin after you press the space bar.</a:t>
            </a:r>
          </a:p>
          <a:p>
            <a:endParaRPr lang="en-US" sz="2400" dirty="0"/>
          </a:p>
          <a:p>
            <a:r>
              <a:rPr lang="en-US" sz="2400" dirty="0"/>
              <a:t>Please do your best to remain focused and alert, and keep your eyes fixed on the center of the screen. </a:t>
            </a:r>
            <a:r>
              <a:rPr lang="en-US" sz="2400" dirty="0" smtClean="0"/>
              <a:t>If </a:t>
            </a:r>
            <a:r>
              <a:rPr lang="en-US" sz="2400" dirty="0"/>
              <a:t>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</a:t>
            </a:r>
            <a:r>
              <a:rPr lang="en-US" sz="2400" dirty="0" smtClean="0"/>
              <a:t>a calibration task in which you can practice time estimation, followed by a </a:t>
            </a:r>
            <a:r>
              <a:rPr lang="en-US" sz="2400" dirty="0"/>
              <a:t>few practice trials, and you will have a chance to ask questions before starting the </a:t>
            </a:r>
            <a:r>
              <a:rPr lang="en-US" sz="2400" dirty="0" smtClean="0"/>
              <a:t>experiment. </a:t>
            </a:r>
            <a:r>
              <a:rPr lang="en-US" sz="2400" b="1" dirty="0" smtClean="0"/>
              <a:t>Good </a:t>
            </a:r>
            <a:r>
              <a:rPr lang="en-US" sz="2400" b="1" dirty="0"/>
              <a:t>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24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</Words>
  <Application>Microsoft Office PowerPoint</Application>
  <PresentationFormat>Breitbild</PresentationFormat>
  <Paragraphs>103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Fabio Engeser</cp:lastModifiedBy>
  <cp:revision>34</cp:revision>
  <dcterms:created xsi:type="dcterms:W3CDTF">2019-02-20T05:57:35Z</dcterms:created>
  <dcterms:modified xsi:type="dcterms:W3CDTF">2023-03-30T15:22:04Z</dcterms:modified>
</cp:coreProperties>
</file>