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1pPr>
    <a:lvl2pPr marL="0" marR="0" indent="383636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2pPr>
    <a:lvl3pPr marL="0" marR="0" indent="767272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3pPr>
    <a:lvl4pPr marL="0" marR="0" indent="1150909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4pPr>
    <a:lvl5pPr marL="0" marR="0" indent="1534545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5pPr>
    <a:lvl6pPr marL="0" marR="0" indent="1918182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6pPr>
    <a:lvl7pPr marL="0" marR="0" indent="2301818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7pPr>
    <a:lvl8pPr marL="0" marR="0" indent="2685456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8pPr>
    <a:lvl9pPr marL="0" marR="0" indent="3069091" algn="l" defTabSz="76727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Montserrat"/>
        <a:ea typeface="Montserrat"/>
        <a:cs typeface="Montserrat"/>
        <a:sym typeface="Montserra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ontserrat"/>
          <a:ea typeface="Montserrat"/>
          <a:cs typeface="Montserra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ontserrat"/>
          <a:ea typeface="Montserrat"/>
          <a:cs typeface="Montserra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7272" latinLnBrk="0">
      <a:defRPr sz="1000">
        <a:latin typeface="+mn-lt"/>
        <a:ea typeface="+mn-ea"/>
        <a:cs typeface="+mn-cs"/>
        <a:sym typeface="Calibri"/>
      </a:defRPr>
    </a:lvl1pPr>
    <a:lvl2pPr indent="228600" defTabSz="767272" latinLnBrk="0">
      <a:defRPr sz="1000">
        <a:latin typeface="+mn-lt"/>
        <a:ea typeface="+mn-ea"/>
        <a:cs typeface="+mn-cs"/>
        <a:sym typeface="Calibri"/>
      </a:defRPr>
    </a:lvl2pPr>
    <a:lvl3pPr indent="457200" defTabSz="767272" latinLnBrk="0">
      <a:defRPr sz="1000">
        <a:latin typeface="+mn-lt"/>
        <a:ea typeface="+mn-ea"/>
        <a:cs typeface="+mn-cs"/>
        <a:sym typeface="Calibri"/>
      </a:defRPr>
    </a:lvl3pPr>
    <a:lvl4pPr indent="685800" defTabSz="767272" latinLnBrk="0">
      <a:defRPr sz="1000">
        <a:latin typeface="+mn-lt"/>
        <a:ea typeface="+mn-ea"/>
        <a:cs typeface="+mn-cs"/>
        <a:sym typeface="Calibri"/>
      </a:defRPr>
    </a:lvl4pPr>
    <a:lvl5pPr indent="914400" defTabSz="767272" latinLnBrk="0">
      <a:defRPr sz="1000">
        <a:latin typeface="+mn-lt"/>
        <a:ea typeface="+mn-ea"/>
        <a:cs typeface="+mn-cs"/>
        <a:sym typeface="Calibri"/>
      </a:defRPr>
    </a:lvl5pPr>
    <a:lvl6pPr indent="1143000" defTabSz="767272" latinLnBrk="0">
      <a:defRPr sz="1000">
        <a:latin typeface="+mn-lt"/>
        <a:ea typeface="+mn-ea"/>
        <a:cs typeface="+mn-cs"/>
        <a:sym typeface="Calibri"/>
      </a:defRPr>
    </a:lvl6pPr>
    <a:lvl7pPr indent="1371600" defTabSz="767272" latinLnBrk="0">
      <a:defRPr sz="1000">
        <a:latin typeface="+mn-lt"/>
        <a:ea typeface="+mn-ea"/>
        <a:cs typeface="+mn-cs"/>
        <a:sym typeface="Calibri"/>
      </a:defRPr>
    </a:lvl7pPr>
    <a:lvl8pPr indent="1600200" defTabSz="767272" latinLnBrk="0">
      <a:defRPr sz="1000">
        <a:latin typeface="+mn-lt"/>
        <a:ea typeface="+mn-ea"/>
        <a:cs typeface="+mn-cs"/>
        <a:sym typeface="Calibri"/>
      </a:defRPr>
    </a:lvl8pPr>
    <a:lvl9pPr indent="1828800" defTabSz="767272" latinLnBrk="0">
      <a:defRPr sz="10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143199" y="1119505"/>
            <a:ext cx="6859191" cy="2381521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143199" y="3592865"/>
            <a:ext cx="6859191" cy="165154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/>
            </a:lvl1pPr>
            <a:lvl2pPr marL="0" indent="383636" algn="ctr">
              <a:buSzTx/>
              <a:buFontTx/>
              <a:buNone/>
              <a:defRPr sz="2000"/>
            </a:lvl2pPr>
            <a:lvl3pPr marL="0" indent="767272" algn="ctr">
              <a:buSzTx/>
              <a:buFontTx/>
              <a:buNone/>
              <a:defRPr sz="2000"/>
            </a:lvl3pPr>
            <a:lvl4pPr marL="0" indent="1150909" algn="ctr">
              <a:buSzTx/>
              <a:buFontTx/>
              <a:buNone/>
              <a:defRPr sz="2000"/>
            </a:lvl4pPr>
            <a:lvl5pPr marL="0" indent="1534545" algn="ct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623996" y="1705385"/>
            <a:ext cx="7888070" cy="2845474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623996" y="4577777"/>
            <a:ext cx="7888070" cy="14963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383636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767272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150909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534545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525228" y="6250945"/>
            <a:ext cx="400207" cy="397789"/>
          </a:xfrm>
          <a:prstGeom prst="rect">
            <a:avLst/>
          </a:prstGeom>
        </p:spPr>
        <p:txBody>
          <a:bodyPr/>
          <a:lstStyle>
            <a:lvl1pPr algn="l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2815" y="6165987"/>
            <a:ext cx="1941315" cy="447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half" idx="1"/>
          </p:nvPr>
        </p:nvSpPr>
        <p:spPr>
          <a:xfrm>
            <a:off x="628759" y="1820976"/>
            <a:ext cx="3886876" cy="434026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629950" y="364196"/>
            <a:ext cx="7888070" cy="132218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sz="quarter" idx="1"/>
          </p:nvPr>
        </p:nvSpPr>
        <p:spPr>
          <a:xfrm>
            <a:off x="629950" y="1676881"/>
            <a:ext cx="3869013" cy="8218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383636">
              <a:buSzTx/>
              <a:buFontTx/>
              <a:buNone/>
              <a:defRPr b="1" sz="2000"/>
            </a:lvl2pPr>
            <a:lvl3pPr marL="0" indent="767272">
              <a:buSzTx/>
              <a:buFontTx/>
              <a:buNone/>
              <a:defRPr b="1" sz="2000"/>
            </a:lvl3pPr>
            <a:lvl4pPr marL="0" indent="1150909">
              <a:buSzTx/>
              <a:buFontTx/>
              <a:buNone/>
              <a:defRPr b="1" sz="2000"/>
            </a:lvl4pPr>
            <a:lvl5pPr marL="0" indent="1534545">
              <a:buSzTx/>
              <a:buFontTx/>
              <a:buNone/>
              <a:defRPr b="1"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Текст 4"/>
          <p:cNvSpPr/>
          <p:nvPr>
            <p:ph type="body" sz="quarter" idx="21"/>
          </p:nvPr>
        </p:nvSpPr>
        <p:spPr>
          <a:xfrm>
            <a:off x="4629953" y="1676881"/>
            <a:ext cx="3888067" cy="82181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000"/>
            </a:pP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Рисунок 6"/>
          <p:cNvSpPr/>
          <p:nvPr>
            <p:ph type="pic" sz="quarter" idx="21"/>
          </p:nvPr>
        </p:nvSpPr>
        <p:spPr>
          <a:xfrm>
            <a:off x="1870797" y="1757638"/>
            <a:ext cx="685920" cy="9120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xfrm>
            <a:off x="629950" y="456036"/>
            <a:ext cx="2949691" cy="1596127"/>
          </a:xfrm>
          <a:prstGeom prst="rect">
            <a:avLst/>
          </a:prstGeom>
        </p:spPr>
        <p:txBody>
          <a:bodyPr anchor="b"/>
          <a:lstStyle>
            <a:lvl1pPr>
              <a:defRPr sz="2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3888066" y="984911"/>
            <a:ext cx="4629954" cy="4861217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 marL="608814" indent="-225177">
              <a:defRPr sz="2700"/>
            </a:lvl2pPr>
            <a:lvl3pPr marL="1026227" indent="-258954">
              <a:defRPr sz="2700"/>
            </a:lvl3pPr>
            <a:lvl4pPr marL="1455562" indent="-304652">
              <a:defRPr sz="2700"/>
            </a:lvl4pPr>
            <a:lvl5pPr marL="1839198" indent="-304652">
              <a:defRPr sz="2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Текст 3"/>
          <p:cNvSpPr/>
          <p:nvPr>
            <p:ph type="body" sz="quarter" idx="21"/>
          </p:nvPr>
        </p:nvSpPr>
        <p:spPr>
          <a:xfrm>
            <a:off x="629950" y="2052160"/>
            <a:ext cx="2949692" cy="38018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29950" y="456036"/>
            <a:ext cx="2949691" cy="1596127"/>
          </a:xfrm>
          <a:prstGeom prst="rect">
            <a:avLst/>
          </a:prstGeom>
        </p:spPr>
        <p:txBody>
          <a:bodyPr anchor="b"/>
          <a:lstStyle>
            <a:lvl1pPr>
              <a:defRPr sz="2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5" name="Рисунок 2"/>
          <p:cNvSpPr/>
          <p:nvPr>
            <p:ph type="pic" sz="half" idx="21"/>
          </p:nvPr>
        </p:nvSpPr>
        <p:spPr>
          <a:xfrm>
            <a:off x="3888066" y="984911"/>
            <a:ext cx="4629954" cy="4861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Уровень текста 1…"/>
          <p:cNvSpPr txBox="1"/>
          <p:nvPr>
            <p:ph type="body" sz="quarter" idx="1"/>
          </p:nvPr>
        </p:nvSpPr>
        <p:spPr>
          <a:xfrm>
            <a:off x="629950" y="2052160"/>
            <a:ext cx="2949691" cy="38018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83636">
              <a:buSzTx/>
              <a:buFontTx/>
              <a:buNone/>
              <a:defRPr sz="1300"/>
            </a:lvl2pPr>
            <a:lvl3pPr marL="0" indent="767272">
              <a:buSzTx/>
              <a:buFontTx/>
              <a:buNone/>
              <a:defRPr sz="1300"/>
            </a:lvl3pPr>
            <a:lvl4pPr marL="0" indent="1150909">
              <a:buSzTx/>
              <a:buFontTx/>
              <a:buNone/>
              <a:defRPr sz="1300"/>
            </a:lvl4pPr>
            <a:lvl5pPr marL="0" indent="1534545">
              <a:buSzTx/>
              <a:buFontTx/>
              <a:buNone/>
              <a:defRPr sz="13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28759" y="364196"/>
            <a:ext cx="7888070" cy="132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364" tIns="38364" rIns="38364" bIns="38364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28759" y="1820976"/>
            <a:ext cx="7888070" cy="4340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364" tIns="38364" rIns="38364" bIns="3836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286138" y="6407699"/>
            <a:ext cx="230691" cy="229129"/>
          </a:xfrm>
          <a:prstGeom prst="rect">
            <a:avLst/>
          </a:prstGeom>
          <a:ln w="12700">
            <a:miter lim="400000"/>
          </a:ln>
        </p:spPr>
        <p:txBody>
          <a:bodyPr wrap="none" lIns="38364" tIns="38364" rIns="38364" bIns="38364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7672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191818" marR="0" indent="-191818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604227" marR="0" indent="-220590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1026791" marR="0" indent="-259518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1445030" marR="0" indent="-294121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1828666" marR="0" indent="-294120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2212303" marR="0" indent="-294120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2595939" marR="0" indent="-294120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2979576" marR="0" indent="-294120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3363212" marR="0" indent="-294121" algn="l" defTabSz="76727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300" u="none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bodyStyle>
    <p:otherStyle>
      <a:lvl1pPr marL="0" marR="0" indent="0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1pPr>
      <a:lvl2pPr marL="0" marR="0" indent="383636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2pPr>
      <a:lvl3pPr marL="0" marR="0" indent="767272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3pPr>
      <a:lvl4pPr marL="0" marR="0" indent="1150909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4pPr>
      <a:lvl5pPr marL="0" marR="0" indent="1534545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5pPr>
      <a:lvl6pPr marL="0" marR="0" indent="1918182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6pPr>
      <a:lvl7pPr marL="0" marR="0" indent="2301818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7pPr>
      <a:lvl8pPr marL="0" marR="0" indent="2685456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8pPr>
      <a:lvl9pPr marL="0" marR="0" indent="3069091" algn="r" defTabSz="7672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" y="0"/>
            <a:ext cx="9120718" cy="6840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Рисунок 17" descr="Рисунок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176" y="691454"/>
            <a:ext cx="7079363" cy="47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5"/>
          <p:cNvSpPr txBox="1"/>
          <p:nvPr/>
        </p:nvSpPr>
        <p:spPr>
          <a:xfrm>
            <a:off x="626846" y="3044825"/>
            <a:ext cx="5631013" cy="18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364" tIns="38364" rIns="38364" bIns="38364">
            <a:spAutoFit/>
          </a:bodyPr>
          <a:lstStyle/>
          <a:p>
            <a:pPr algn="ctr">
              <a:lnSpc>
                <a:spcPct val="115000"/>
              </a:lnSpc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Выпускная квалификационная работа</a:t>
            </a:r>
          </a:p>
          <a:p>
            <a:pPr algn="ctr">
              <a:lnSpc>
                <a:spcPct val="115000"/>
              </a:lnSpc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по курсу «</a:t>
            </a:r>
            <a:r>
              <a:t>Data Science</a:t>
            </a:r>
            <a:r>
              <a:t>».</a:t>
            </a:r>
          </a:p>
          <a:p>
            <a:pPr algn="ctr">
              <a:lnSpc>
                <a:spcPct val="115000"/>
              </a:lnSpc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Прогнозирование конечных свойств новых материалов (композиционных материалов).</a:t>
            </a:r>
          </a:p>
          <a:p>
            <a:pPr algn="ctr">
              <a:lnSpc>
                <a:spcPct val="115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Слушатель: Лещинский Александр Викторович</a:t>
            </a:r>
          </a:p>
        </p:txBody>
      </p:sp>
      <p:pic>
        <p:nvPicPr>
          <p:cNvPr id="99" name="Рукописный ввод 14" descr="Рукописный ввод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4336" y="-313296"/>
            <a:ext cx="108001" cy="2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Рукописный ввод 15" descr="Рукописный ввод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2856" y="-275797"/>
            <a:ext cx="108001" cy="2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Номер слайда 2"/>
          <p:cNvSpPr txBox="1"/>
          <p:nvPr>
            <p:ph type="sldNum" sz="quarter" idx="2"/>
          </p:nvPr>
        </p:nvSpPr>
        <p:spPr>
          <a:xfrm>
            <a:off x="8356769" y="6407699"/>
            <a:ext cx="160061" cy="2291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2" name="Рисунок 1" descr="Рисунок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3354" y="630990"/>
            <a:ext cx="3522007" cy="811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TextBox 3"/>
          <p:cNvSpPr txBox="1"/>
          <p:nvPr/>
        </p:nvSpPr>
        <p:spPr>
          <a:xfrm>
            <a:off x="831945" y="637735"/>
            <a:ext cx="317136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pic>
        <p:nvPicPr>
          <p:cNvPr id="17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990" y="1757085"/>
            <a:ext cx="4489729" cy="445430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Попарные графики"/>
          <p:cNvSpPr txBox="1"/>
          <p:nvPr/>
        </p:nvSpPr>
        <p:spPr>
          <a:xfrm>
            <a:off x="2799416" y="1293684"/>
            <a:ext cx="217608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Попарные графики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379471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3"/>
          <p:cNvSpPr txBox="1"/>
          <p:nvPr/>
        </p:nvSpPr>
        <p:spPr>
          <a:xfrm>
            <a:off x="742808" y="612942"/>
            <a:ext cx="3171364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pic>
        <p:nvPicPr>
          <p:cNvPr id="17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364" y="1473486"/>
            <a:ext cx="5990065" cy="518081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Корреляция признаков"/>
          <p:cNvSpPr txBox="1"/>
          <p:nvPr/>
        </p:nvSpPr>
        <p:spPr>
          <a:xfrm>
            <a:off x="2799416" y="1293684"/>
            <a:ext cx="250555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Корреляция признаков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TextBox 3"/>
          <p:cNvSpPr txBox="1"/>
          <p:nvPr/>
        </p:nvSpPr>
        <p:spPr>
          <a:xfrm>
            <a:off x="831945" y="637735"/>
            <a:ext cx="29377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86" name="Удаление"/>
          <p:cNvSpPr txBox="1"/>
          <p:nvPr/>
        </p:nvSpPr>
        <p:spPr>
          <a:xfrm>
            <a:off x="3907621" y="1355883"/>
            <a:ext cx="11683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pPr/>
            <a:r>
              <a:t>Удаление</a:t>
            </a:r>
          </a:p>
        </p:txBody>
      </p:sp>
      <p:pic>
        <p:nvPicPr>
          <p:cNvPr id="18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049" y="2302610"/>
            <a:ext cx="3911601" cy="267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9896" y="2283560"/>
            <a:ext cx="38227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TextBox 3"/>
          <p:cNvSpPr txBox="1"/>
          <p:nvPr/>
        </p:nvSpPr>
        <p:spPr>
          <a:xfrm>
            <a:off x="831945" y="637735"/>
            <a:ext cx="29377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95" name="Нормализация"/>
          <p:cNvSpPr txBox="1"/>
          <p:nvPr/>
        </p:nvSpPr>
        <p:spPr>
          <a:xfrm>
            <a:off x="3907621" y="1355884"/>
            <a:ext cx="170043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pPr/>
            <a:r>
              <a:t>Нормализация</a:t>
            </a:r>
          </a:p>
        </p:txBody>
      </p:sp>
      <p:pic>
        <p:nvPicPr>
          <p:cNvPr id="19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517" y="2156262"/>
            <a:ext cx="8267158" cy="2481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extBox 3"/>
          <p:cNvSpPr txBox="1"/>
          <p:nvPr/>
        </p:nvSpPr>
        <p:spPr>
          <a:xfrm>
            <a:off x="831945" y="637735"/>
            <a:ext cx="29377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203" name="Стандартизация"/>
          <p:cNvSpPr txBox="1"/>
          <p:nvPr/>
        </p:nvSpPr>
        <p:spPr>
          <a:xfrm>
            <a:off x="3907621" y="1355884"/>
            <a:ext cx="1911175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pPr/>
            <a:r>
              <a:t>Стандартизация</a:t>
            </a:r>
          </a:p>
        </p:txBody>
      </p:sp>
      <p:pic>
        <p:nvPicPr>
          <p:cNvPr id="20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562" y="2041987"/>
            <a:ext cx="7922473" cy="3290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TextBox 3"/>
          <p:cNvSpPr txBox="1"/>
          <p:nvPr/>
        </p:nvSpPr>
        <p:spPr>
          <a:xfrm>
            <a:off x="831945" y="637735"/>
            <a:ext cx="38920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Разработка и обучение модели</a:t>
            </a:r>
          </a:p>
        </p:txBody>
      </p:sp>
      <p:sp>
        <p:nvSpPr>
          <p:cNvPr id="211" name="Для прогноза модуля упругости при растяжении и прочности при растяжении данные были разделены в соотношении:…"/>
          <p:cNvSpPr txBox="1"/>
          <p:nvPr/>
        </p:nvSpPr>
        <p:spPr>
          <a:xfrm>
            <a:off x="507792" y="1980149"/>
            <a:ext cx="8128416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0215" algn="just" defTabSz="449580">
              <a:lnSpc>
                <a:spcPct val="150000"/>
              </a:lnSpc>
              <a:defRPr>
                <a:uFill>
                  <a:solidFill>
                    <a:srgbClr val="000000"/>
                  </a:solidFill>
                </a:uFill>
              </a:defRPr>
            </a:pPr>
            <a:r>
              <a:t>Для прогноза модуля упругости при растяжении и прочности при растяжении данные были разделены в соотношении:</a:t>
            </a:r>
          </a:p>
          <a:p>
            <a:pPr indent="450215" defTabSz="449580">
              <a:lnSpc>
                <a:spcPct val="150000"/>
              </a:lnSpc>
              <a:defRPr>
                <a:uFill>
                  <a:solidFill>
                    <a:srgbClr val="000000"/>
                  </a:solidFill>
                </a:uFill>
              </a:defRPr>
            </a:pPr>
            <a:r>
              <a:t>- 70% обучение модели;</a:t>
            </a:r>
          </a:p>
          <a:p>
            <a:pPr indent="450215" defTabSz="449580">
              <a:lnSpc>
                <a:spcPct val="150000"/>
              </a:lnSpc>
              <a:defRPr>
                <a:uFill>
                  <a:solidFill>
                    <a:srgbClr val="000000"/>
                  </a:solidFill>
                </a:uFill>
              </a:defRPr>
            </a:pPr>
            <a:r>
              <a:t>- 30% тестирование модели.</a:t>
            </a:r>
          </a:p>
          <a:p>
            <a:pPr indent="450215" defTabSz="449580">
              <a:lnSpc>
                <a:spcPct val="150000"/>
              </a:lnSpc>
              <a:defRPr>
                <a:uFill>
                  <a:solidFill>
                    <a:srgbClr val="000000"/>
                  </a:solidFill>
                </a:uFill>
              </a:defRPr>
            </a:pPr>
            <a:r>
              <a:t>Были использованы следующие модели:</a:t>
            </a:r>
          </a:p>
          <a:p>
            <a:pPr marL="907414" indent="-228599" defTabSz="449580">
              <a:lnSpc>
                <a:spcPct val="150000"/>
              </a:lnSpc>
              <a:buSzPct val="100000"/>
              <a:buFont typeface="Symbol"/>
              <a:buChar char="·"/>
              <a:defRPr>
                <a:uFill>
                  <a:solidFill>
                    <a:srgbClr val="000000"/>
                  </a:solidFill>
                </a:uFill>
              </a:defRPr>
            </a:pPr>
            <a:r>
              <a:t>Модель 1 - линейная регрессия </a:t>
            </a:r>
            <a:r>
              <a:t>leaner</a:t>
            </a:r>
            <a:r>
              <a:t>_</a:t>
            </a:r>
            <a:r>
              <a:t>model</a:t>
            </a:r>
            <a:r>
              <a:t>;</a:t>
            </a:r>
          </a:p>
          <a:p>
            <a:pPr marL="907414" indent="-228599" defTabSz="449580">
              <a:lnSpc>
                <a:spcPct val="150000"/>
              </a:lnSpc>
              <a:buSzPct val="100000"/>
              <a:buFont typeface="Symbol"/>
              <a:buChar char="·"/>
              <a:defRPr>
                <a:uFill>
                  <a:solidFill>
                    <a:srgbClr val="000000"/>
                  </a:solidFill>
                </a:uFill>
              </a:defRPr>
            </a:pPr>
            <a:r>
              <a:t>Модель 2- многослойный персептрон  </a:t>
            </a:r>
            <a:r>
              <a:t>dnn</a:t>
            </a:r>
            <a:r>
              <a:t>_</a:t>
            </a:r>
            <a:r>
              <a:t>model</a:t>
            </a:r>
            <a:r>
              <a:t>;</a:t>
            </a:r>
          </a:p>
          <a:p>
            <a:pPr marL="907414" indent="-228599" defTabSz="449580">
              <a:lnSpc>
                <a:spcPct val="150000"/>
              </a:lnSpc>
              <a:buSzPct val="100000"/>
              <a:buFont typeface="Symbol"/>
              <a:buChar char="·"/>
              <a:defRPr>
                <a:uFill>
                  <a:solidFill>
                    <a:srgbClr val="000000"/>
                  </a:solidFill>
                </a:uFill>
              </a:defRPr>
            </a:pPr>
            <a:r>
              <a:t>Модель 3 – проведены эксперименты с многослойным персептроном </a:t>
            </a:r>
            <a:r>
              <a:t>dnn</a:t>
            </a:r>
            <a:r>
              <a:t>_</a:t>
            </a:r>
            <a:r>
              <a:t>model</a:t>
            </a:r>
            <a:r>
              <a:t>2.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TextBox 3"/>
          <p:cNvSpPr txBox="1"/>
          <p:nvPr/>
        </p:nvSpPr>
        <p:spPr>
          <a:xfrm>
            <a:off x="831945" y="637735"/>
            <a:ext cx="38920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Разработка и обучение модели</a:t>
            </a:r>
          </a:p>
        </p:txBody>
      </p:sp>
      <p:pic>
        <p:nvPicPr>
          <p:cNvPr id="21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26" y="2136014"/>
            <a:ext cx="4103959" cy="3116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5997" y="1272768"/>
            <a:ext cx="3862402" cy="4287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TextBox 3"/>
          <p:cNvSpPr txBox="1"/>
          <p:nvPr/>
        </p:nvSpPr>
        <p:spPr>
          <a:xfrm>
            <a:off x="831945" y="637735"/>
            <a:ext cx="38920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Разработка и обучение модели</a:t>
            </a:r>
          </a:p>
        </p:txBody>
      </p:sp>
      <p:pic>
        <p:nvPicPr>
          <p:cNvPr id="22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182" y="1730701"/>
            <a:ext cx="3422741" cy="3728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3686" y="1730701"/>
            <a:ext cx="3408989" cy="3728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extBox 3"/>
          <p:cNvSpPr txBox="1"/>
          <p:nvPr/>
        </p:nvSpPr>
        <p:spPr>
          <a:xfrm>
            <a:off x="831945" y="637735"/>
            <a:ext cx="27666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Тестирование модели</a:t>
            </a:r>
          </a:p>
        </p:txBody>
      </p:sp>
      <p:pic>
        <p:nvPicPr>
          <p:cNvPr id="2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543" y="2318524"/>
            <a:ext cx="6375757" cy="201852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Для модели dnn_model2 выявлена наименьшая абсолютная средняя ошибка."/>
          <p:cNvSpPr txBox="1"/>
          <p:nvPr/>
        </p:nvSpPr>
        <p:spPr>
          <a:xfrm>
            <a:off x="1028094" y="4891368"/>
            <a:ext cx="708781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Для модели dnn_model2 выявлена наименьшая абсолютная средняя ошибка.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Прямая соединительная линия 15"/>
          <p:cNvSpPr/>
          <p:nvPr/>
        </p:nvSpPr>
        <p:spPr>
          <a:xfrm flipH="1">
            <a:off x="623996" y="475298"/>
            <a:ext cx="1" cy="6480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Прямая соединительная линия 17"/>
          <p:cNvSpPr/>
          <p:nvPr/>
        </p:nvSpPr>
        <p:spPr>
          <a:xfrm>
            <a:off x="623995" y="1123335"/>
            <a:ext cx="340899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Прямая соединительная линия 18"/>
          <p:cNvSpPr/>
          <p:nvPr/>
        </p:nvSpPr>
        <p:spPr>
          <a:xfrm>
            <a:off x="623996" y="475298"/>
            <a:ext cx="788807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TextBox 3"/>
          <p:cNvSpPr txBox="1"/>
          <p:nvPr/>
        </p:nvSpPr>
        <p:spPr>
          <a:xfrm>
            <a:off x="831945" y="637735"/>
            <a:ext cx="107636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2F5597"/>
                </a:solidFill>
              </a:defRPr>
            </a:lvl1pPr>
          </a:lstStyle>
          <a:p>
            <a:pPr/>
            <a:r>
              <a:t>Решение</a:t>
            </a:r>
          </a:p>
        </p:txBody>
      </p:sp>
      <p:sp>
        <p:nvSpPr>
          <p:cNvPr id="242" name="TextBox 1"/>
          <p:cNvSpPr txBox="1"/>
          <p:nvPr/>
        </p:nvSpPr>
        <p:spPr>
          <a:xfrm>
            <a:off x="673685" y="2587961"/>
            <a:ext cx="779663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F5597"/>
                </a:solidFill>
              </a:defRPr>
            </a:pPr>
            <a:r>
              <a:t>Для прогнозирования соотношения матрица – наполнитель была выбрана модель dnn_model2. Активационная функция </a:t>
            </a:r>
            <a:r>
              <a:t>sigmoid</a:t>
            </a:r>
            <a:r>
              <a:t>, оптимизатор RMSprop, функция потерь </a:t>
            </a:r>
            <a:r>
              <a:t>MAE</a:t>
            </a:r>
            <a:r>
              <a:t>, 3 скрытых слоя определены экспериментальным путем, на выходе 1 нейрон.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Прямая соединительная линия 17"/>
          <p:cNvSpPr/>
          <p:nvPr/>
        </p:nvSpPr>
        <p:spPr>
          <a:xfrm>
            <a:off x="623995" y="1224936"/>
            <a:ext cx="340899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Прямая соединительная линия 18"/>
          <p:cNvSpPr/>
          <p:nvPr/>
        </p:nvSpPr>
        <p:spPr>
          <a:xfrm>
            <a:off x="623996" y="475298"/>
            <a:ext cx="788807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extBox 2"/>
          <p:cNvSpPr txBox="1"/>
          <p:nvPr/>
        </p:nvSpPr>
        <p:spPr>
          <a:xfrm>
            <a:off x="929157" y="651997"/>
            <a:ext cx="50532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Композитные материалы</a:t>
            </a:r>
          </a:p>
        </p:txBody>
      </p:sp>
      <p:sp>
        <p:nvSpPr>
          <p:cNvPr id="109" name="TextBox 10"/>
          <p:cNvSpPr txBox="1"/>
          <p:nvPr/>
        </p:nvSpPr>
        <p:spPr>
          <a:xfrm>
            <a:off x="3239066" y="3097103"/>
            <a:ext cx="88746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SDFFRS</a:t>
            </a:r>
          </a:p>
        </p:txBody>
      </p:sp>
      <p:pic>
        <p:nvPicPr>
          <p:cNvPr id="11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6810" y="1596920"/>
            <a:ext cx="6646327" cy="498474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Композиционные материалы — это искусственно созданные материалы, состоящие из нескольких других с четкой границей между ними"/>
          <p:cNvSpPr txBox="1"/>
          <p:nvPr/>
        </p:nvSpPr>
        <p:spPr>
          <a:xfrm>
            <a:off x="6175589" y="2811400"/>
            <a:ext cx="2735768" cy="192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Композиционные материалы — это искусственно созданные материалы, состоящие из нескольких других с четкой границей между ними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TextBox 1"/>
          <p:cNvSpPr txBox="1"/>
          <p:nvPr/>
        </p:nvSpPr>
        <p:spPr>
          <a:xfrm>
            <a:off x="673685" y="2437517"/>
            <a:ext cx="7796630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F5597"/>
                </a:solidFill>
              </a:defRPr>
            </a:pPr>
            <a:r>
              <a:t>В результате исследования было построено несколько моделей для прогнозирования конечных свойств композитных материалов </a:t>
            </a:r>
            <a:r>
              <a:t>с использованием методов, изученных на курсе «Data Science»</a:t>
            </a:r>
            <a:r>
              <a:t>. </a:t>
            </a:r>
          </a:p>
          <a:p>
            <a:pPr>
              <a:defRPr sz="1600">
                <a:solidFill>
                  <a:srgbClr val="2F5597"/>
                </a:solidFill>
              </a:defRPr>
            </a:pPr>
          </a:p>
          <a:p>
            <a:pPr>
              <a:defRPr sz="1600">
                <a:solidFill>
                  <a:srgbClr val="2F5597"/>
                </a:solidFill>
              </a:defRPr>
            </a:pPr>
            <a:r>
              <a:t>Разработано приложение.</a:t>
            </a:r>
          </a:p>
          <a:p>
            <a:pPr>
              <a:defRPr sz="1600">
                <a:solidFill>
                  <a:srgbClr val="2F5597"/>
                </a:solidFill>
              </a:defRPr>
            </a:pPr>
          </a:p>
          <a:p>
            <a:pPr>
              <a:defRPr sz="1600">
                <a:solidFill>
                  <a:srgbClr val="2F5597"/>
                </a:solidFill>
              </a:defRPr>
            </a:pPr>
            <a:r>
              <a:t>Создан удаленный репозиторий и на него загружены  результаты работы.</a:t>
            </a:r>
          </a:p>
        </p:txBody>
      </p:sp>
      <p:sp>
        <p:nvSpPr>
          <p:cNvPr id="249" name="TextBox 3"/>
          <p:cNvSpPr txBox="1"/>
          <p:nvPr/>
        </p:nvSpPr>
        <p:spPr>
          <a:xfrm>
            <a:off x="831945" y="637735"/>
            <a:ext cx="14556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2F5597"/>
                </a:solidFill>
              </a:defRPr>
            </a:lvl1pPr>
          </a:lstStyle>
          <a:p>
            <a:pPr/>
            <a:r>
              <a:t>Заключение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400207" cy="397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Прямая соединительная линия 18"/>
          <p:cNvSpPr/>
          <p:nvPr/>
        </p:nvSpPr>
        <p:spPr>
          <a:xfrm>
            <a:off x="623996" y="475298"/>
            <a:ext cx="788807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TextBox 2"/>
          <p:cNvSpPr txBox="1"/>
          <p:nvPr/>
        </p:nvSpPr>
        <p:spPr>
          <a:xfrm>
            <a:off x="673685" y="2430486"/>
            <a:ext cx="7796630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2F5597"/>
                </a:solidFill>
              </a:defRPr>
            </a:lvl1pPr>
          </a:lstStyle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Прямая соединительная линия 17"/>
          <p:cNvSpPr/>
          <p:nvPr/>
        </p:nvSpPr>
        <p:spPr>
          <a:xfrm>
            <a:off x="623996" y="1224936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extBox 2"/>
          <p:cNvSpPr txBox="1"/>
          <p:nvPr/>
        </p:nvSpPr>
        <p:spPr>
          <a:xfrm>
            <a:off x="929157" y="651997"/>
            <a:ext cx="50532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Проблема</a:t>
            </a:r>
          </a:p>
        </p:txBody>
      </p:sp>
      <p:sp>
        <p:nvSpPr>
          <p:cNvPr id="118" name="Трудно определить характеристики композита, состоящего из разных по свойствам компонентов."/>
          <p:cNvSpPr txBox="1"/>
          <p:nvPr/>
        </p:nvSpPr>
        <p:spPr>
          <a:xfrm>
            <a:off x="654039" y="2811400"/>
            <a:ext cx="8257318" cy="63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0215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Трудно определить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характеристики композита, состоящего из разных по свойствам компонентов.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Прямая соединительная линия 17"/>
          <p:cNvSpPr/>
          <p:nvPr/>
        </p:nvSpPr>
        <p:spPr>
          <a:xfrm>
            <a:off x="623996" y="1224936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TextBox 2"/>
          <p:cNvSpPr txBox="1"/>
          <p:nvPr/>
        </p:nvSpPr>
        <p:spPr>
          <a:xfrm>
            <a:off x="929157" y="651997"/>
            <a:ext cx="50532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Решение</a:t>
            </a:r>
          </a:p>
        </p:txBody>
      </p:sp>
      <p:sp>
        <p:nvSpPr>
          <p:cNvPr id="125" name="Создавать прогнозные модели с целью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"/>
          <p:cNvSpPr txBox="1"/>
          <p:nvPr/>
        </p:nvSpPr>
        <p:spPr>
          <a:xfrm>
            <a:off x="666991" y="2892746"/>
            <a:ext cx="825731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50215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Создавать прогнозные модели с целью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Прямая соединительная линия 17"/>
          <p:cNvSpPr/>
          <p:nvPr/>
        </p:nvSpPr>
        <p:spPr>
          <a:xfrm>
            <a:off x="623996" y="1224936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TextBox 2"/>
          <p:cNvSpPr txBox="1"/>
          <p:nvPr/>
        </p:nvSpPr>
        <p:spPr>
          <a:xfrm>
            <a:off x="929157" y="651997"/>
            <a:ext cx="50532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Задача</a:t>
            </a:r>
          </a:p>
        </p:txBody>
      </p:sp>
      <p:sp>
        <p:nvSpPr>
          <p:cNvPr id="132" name="Необходимо разработать несколько моделей для прогнозирования следующих переменных:…"/>
          <p:cNvSpPr txBox="1"/>
          <p:nvPr/>
        </p:nvSpPr>
        <p:spPr>
          <a:xfrm>
            <a:off x="563376" y="1544916"/>
            <a:ext cx="8257318" cy="514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Необходимо разработать несколько моделей для прогнозирования следующих переменных:</a:t>
            </a:r>
          </a:p>
          <a:p>
            <a:pPr marL="907414" indent="-228599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Модуль упругости при растяжении, ГПа;</a:t>
            </a:r>
          </a:p>
          <a:p>
            <a:pPr marL="907414" indent="-228599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Прочность при растяжении, МПа.</a:t>
            </a:r>
          </a:p>
          <a:p>
            <a:pPr indent="450215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 Для изучения доступен data set, состоящий из характеристик компонентов композитных материалов и характеристик производственного процесса. Общий объем </a:t>
            </a:r>
            <a:r>
              <a:t>dataset</a:t>
            </a:r>
            <a:r>
              <a:t> - 1040 измерений (строк) для каждой из 13 переменных: 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Угол нашивки, град; Шаг нашивки;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Плотность нашивки; Соотношение матрица-наполнитель;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Плотность, кг/м3; Модуль упругости, Гпа;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Количество отвердителя, м.%; Содержание эпоксидных групп,%_2;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Температура вспышки, С_2; Поверхностная плотность, г/м2;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Модуль упругости при растяжении, ГПа; Прочность при растяжении, МПа;</a:t>
            </a:r>
          </a:p>
          <a:p>
            <a:pPr marL="1357629" indent="-228599" algn="just" defTabSz="449580">
              <a:lnSpc>
                <a:spcPct val="150000"/>
              </a:lnSpc>
              <a:buSzPct val="100000"/>
              <a:buFont typeface="Symbol"/>
              <a:buChar char="·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Потребление смолы, г/м2.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Прямая соединительная линия 17"/>
          <p:cNvSpPr/>
          <p:nvPr/>
        </p:nvSpPr>
        <p:spPr>
          <a:xfrm>
            <a:off x="623996" y="1224936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Box 2"/>
          <p:cNvSpPr txBox="1"/>
          <p:nvPr/>
        </p:nvSpPr>
        <p:spPr>
          <a:xfrm>
            <a:off x="929157" y="651997"/>
            <a:ext cx="50532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Регрессия</a:t>
            </a:r>
          </a:p>
        </p:txBody>
      </p:sp>
      <p:pic>
        <p:nvPicPr>
          <p:cNvPr id="139" name="mjgld6nvylinet9ud1irmsahjq4.png" descr="mjgld6nvylinet9ud1irmsahjq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161" y="1629674"/>
            <a:ext cx="3841153" cy="4020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Прямая соединительная линия 15"/>
          <p:cNvSpPr/>
          <p:nvPr/>
        </p:nvSpPr>
        <p:spPr>
          <a:xfrm flipH="1">
            <a:off x="629155" y="475298"/>
            <a:ext cx="1" cy="7496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Прямая соединительная линия 17"/>
          <p:cNvSpPr/>
          <p:nvPr/>
        </p:nvSpPr>
        <p:spPr>
          <a:xfrm>
            <a:off x="623996" y="1224936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2"/>
          <p:cNvSpPr txBox="1"/>
          <p:nvPr/>
        </p:nvSpPr>
        <p:spPr>
          <a:xfrm>
            <a:off x="851446" y="551498"/>
            <a:ext cx="6721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Многослойный перцептрон (нейронные сети)</a:t>
            </a:r>
          </a:p>
        </p:txBody>
      </p:sp>
      <p:pic>
        <p:nvPicPr>
          <p:cNvPr id="14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314450"/>
            <a:ext cx="7620000" cy="42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Прямая соединительная линия 15"/>
          <p:cNvSpPr/>
          <p:nvPr/>
        </p:nvSpPr>
        <p:spPr>
          <a:xfrm flipH="1">
            <a:off x="623996" y="475298"/>
            <a:ext cx="1" cy="648039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Прямая соединительная линия 17"/>
          <p:cNvSpPr/>
          <p:nvPr/>
        </p:nvSpPr>
        <p:spPr>
          <a:xfrm>
            <a:off x="623995" y="1123335"/>
            <a:ext cx="340899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Прямая соединительная линия 18"/>
          <p:cNvSpPr/>
          <p:nvPr/>
        </p:nvSpPr>
        <p:spPr>
          <a:xfrm>
            <a:off x="623996" y="475298"/>
            <a:ext cx="7888070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Box 3"/>
          <p:cNvSpPr txBox="1"/>
          <p:nvPr/>
        </p:nvSpPr>
        <p:spPr>
          <a:xfrm>
            <a:off x="831945" y="637735"/>
            <a:ext cx="317136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pic>
        <p:nvPicPr>
          <p:cNvPr id="15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81" y="1640049"/>
            <a:ext cx="6116321" cy="3789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Номер слайда 5"/>
          <p:cNvSpPr txBox="1"/>
          <p:nvPr>
            <p:ph type="sldNum" sz="quarter" idx="2"/>
          </p:nvPr>
        </p:nvSpPr>
        <p:spPr>
          <a:xfrm>
            <a:off x="525228" y="6250945"/>
            <a:ext cx="244818" cy="397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Прямая соединительная линия 15"/>
          <p:cNvSpPr/>
          <p:nvPr/>
        </p:nvSpPr>
        <p:spPr>
          <a:xfrm flipH="1">
            <a:off x="623996" y="475298"/>
            <a:ext cx="1" cy="648038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Прямая соединительная линия 17"/>
          <p:cNvSpPr/>
          <p:nvPr/>
        </p:nvSpPr>
        <p:spPr>
          <a:xfrm>
            <a:off x="623996" y="1123335"/>
            <a:ext cx="340898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Прямая соединительная линия 18"/>
          <p:cNvSpPr/>
          <p:nvPr/>
        </p:nvSpPr>
        <p:spPr>
          <a:xfrm>
            <a:off x="623996" y="475298"/>
            <a:ext cx="7888069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Box 3"/>
          <p:cNvSpPr txBox="1"/>
          <p:nvPr/>
        </p:nvSpPr>
        <p:spPr>
          <a:xfrm>
            <a:off x="831945" y="637735"/>
            <a:ext cx="317136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514" y="2682732"/>
            <a:ext cx="2828502" cy="209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3620" y="2288851"/>
            <a:ext cx="2629083" cy="26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Гистограммы распределения"/>
          <p:cNvSpPr txBox="1"/>
          <p:nvPr/>
        </p:nvSpPr>
        <p:spPr>
          <a:xfrm>
            <a:off x="595753" y="1552553"/>
            <a:ext cx="3003881" cy="63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Гистограммы распределения</a:t>
            </a:r>
          </a:p>
        </p:txBody>
      </p:sp>
      <p:sp>
        <p:nvSpPr>
          <p:cNvPr id="163" name="Диаграммы ящика с усами"/>
          <p:cNvSpPr txBox="1"/>
          <p:nvPr/>
        </p:nvSpPr>
        <p:spPr>
          <a:xfrm>
            <a:off x="4945053" y="1578457"/>
            <a:ext cx="279239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450215" algn="just" defTabSz="449580">
              <a:lnSpc>
                <a:spcPct val="150000"/>
              </a:lnSpc>
              <a:defRPr sz="14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Диаграммы ящика с усами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76727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6727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76727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6727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